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0" r:id="rId2"/>
    <p:sldId id="332" r:id="rId3"/>
    <p:sldId id="334" r:id="rId4"/>
    <p:sldId id="362" r:id="rId5"/>
    <p:sldId id="358" r:id="rId6"/>
    <p:sldId id="366" r:id="rId7"/>
    <p:sldId id="333" r:id="rId8"/>
    <p:sldId id="335" r:id="rId9"/>
    <p:sldId id="361" r:id="rId10"/>
    <p:sldId id="336" r:id="rId11"/>
    <p:sldId id="349" r:id="rId12"/>
    <p:sldId id="338" r:id="rId13"/>
    <p:sldId id="289" r:id="rId14"/>
    <p:sldId id="337" r:id="rId15"/>
    <p:sldId id="363" r:id="rId16"/>
    <p:sldId id="344" r:id="rId17"/>
    <p:sldId id="354" r:id="rId18"/>
    <p:sldId id="355" r:id="rId19"/>
    <p:sldId id="347" r:id="rId20"/>
    <p:sldId id="386" r:id="rId21"/>
    <p:sldId id="350" r:id="rId22"/>
    <p:sldId id="387" r:id="rId23"/>
    <p:sldId id="365" r:id="rId24"/>
    <p:sldId id="346" r:id="rId25"/>
    <p:sldId id="364" r:id="rId26"/>
    <p:sldId id="352" r:id="rId27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5pPr>
    <a:lvl6pPr marL="22860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6pPr>
    <a:lvl7pPr marL="27432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7pPr>
    <a:lvl8pPr marL="32004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8pPr>
    <a:lvl9pPr marL="3657600" algn="l" defTabSz="914400" rtl="0" eaLnBrk="1" latinLnBrk="0" hangingPunct="1">
      <a:defRPr sz="2100" kern="1200">
        <a:solidFill>
          <a:srgbClr val="00367D"/>
        </a:solidFill>
        <a:latin typeface="Frutiger 55 Roman" charset="0"/>
        <a:ea typeface="+mn-ea"/>
        <a:cs typeface="ヒラギノ角ゴ ProN W3" charset="0"/>
        <a:sym typeface="Frutiger 55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D2AC27-5338-8CD1-64E3-41AD75B0E167}" name="Bill Moller" initials="BM" userId="f4c654ce449c235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8" autoAdjust="0"/>
    <p:restoredTop sz="94660"/>
  </p:normalViewPr>
  <p:slideViewPr>
    <p:cSldViewPr>
      <p:cViewPr varScale="1">
        <p:scale>
          <a:sx n="94" d="100"/>
          <a:sy n="94" d="100"/>
        </p:scale>
        <p:origin x="1812" y="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C83F5-7620-4651-985F-12A80E9DE425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5383E2-1511-426D-BE86-BD0E4B1CBD0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208A2C7-8CE1-4FB1-8DE1-CC91EE7563E8}" type="parTrans" cxnId="{BA536395-D119-4908-8698-C27DDD950BF7}">
      <dgm:prSet/>
      <dgm:spPr/>
      <dgm:t>
        <a:bodyPr/>
        <a:lstStyle/>
        <a:p>
          <a:endParaRPr lang="en-US"/>
        </a:p>
      </dgm:t>
    </dgm:pt>
    <dgm:pt modelId="{B57C63C7-6595-4A32-AE42-F70DC426003E}" type="sibTrans" cxnId="{BA536395-D119-4908-8698-C27DDD950BF7}">
      <dgm:prSet/>
      <dgm:spPr/>
      <dgm:t>
        <a:bodyPr/>
        <a:lstStyle/>
        <a:p>
          <a:endParaRPr lang="en-US"/>
        </a:p>
      </dgm:t>
    </dgm:pt>
    <dgm:pt modelId="{A3C5A220-DA01-4CEF-802D-111B8ECBEDED}">
      <dgm:prSet phldrT="[Text]" custT="1"/>
      <dgm:spPr/>
      <dgm:t>
        <a:bodyPr/>
        <a:lstStyle/>
        <a:p>
          <a:endParaRPr lang="en-US" sz="2400" dirty="0"/>
        </a:p>
        <a:p>
          <a:r>
            <a:rPr lang="en-US" sz="3600" dirty="0">
              <a:solidFill>
                <a:schemeClr val="accent4">
                  <a:lumMod val="60000"/>
                  <a:lumOff val="40000"/>
                </a:schemeClr>
              </a:solidFill>
            </a:rPr>
            <a:t>Long-term Public Service</a:t>
          </a:r>
        </a:p>
      </dgm:t>
    </dgm:pt>
    <dgm:pt modelId="{98C35151-0FFB-464F-9B59-D435BAE47424}" type="parTrans" cxnId="{B6DD0824-9C9F-4EAF-9A1E-A5C543923BD5}">
      <dgm:prSet/>
      <dgm:spPr/>
      <dgm:t>
        <a:bodyPr/>
        <a:lstStyle/>
        <a:p>
          <a:endParaRPr lang="en-US"/>
        </a:p>
      </dgm:t>
    </dgm:pt>
    <dgm:pt modelId="{7C5705DA-C681-4609-9A17-6BB74617D9E4}" type="sibTrans" cxnId="{B6DD0824-9C9F-4EAF-9A1E-A5C543923BD5}">
      <dgm:prSet/>
      <dgm:spPr/>
      <dgm:t>
        <a:bodyPr/>
        <a:lstStyle/>
        <a:p>
          <a:endParaRPr lang="en-US"/>
        </a:p>
      </dgm:t>
    </dgm:pt>
    <dgm:pt modelId="{DAEC4F13-F9DC-4ACC-94D7-F5E0541254EC}">
      <dgm:prSet phldrT="[Text]"/>
      <dgm:spPr/>
      <dgm:t>
        <a:bodyPr/>
        <a:lstStyle/>
        <a:p>
          <a:r>
            <a:rPr lang="en-US" dirty="0"/>
            <a:t>                                                                                                   </a:t>
          </a:r>
        </a:p>
      </dgm:t>
    </dgm:pt>
    <dgm:pt modelId="{4339165A-9E3E-44D2-9128-9BE2E51D1BAE}" type="parTrans" cxnId="{913B1977-48BE-40EB-9E97-1B8C465E52FF}">
      <dgm:prSet/>
      <dgm:spPr/>
      <dgm:t>
        <a:bodyPr/>
        <a:lstStyle/>
        <a:p>
          <a:endParaRPr lang="en-US"/>
        </a:p>
      </dgm:t>
    </dgm:pt>
    <dgm:pt modelId="{046215AE-C73C-453A-89A8-9F41700757E0}" type="sibTrans" cxnId="{913B1977-48BE-40EB-9E97-1B8C465E52FF}">
      <dgm:prSet/>
      <dgm:spPr/>
      <dgm:t>
        <a:bodyPr/>
        <a:lstStyle/>
        <a:p>
          <a:endParaRPr lang="en-US"/>
        </a:p>
      </dgm:t>
    </dgm:pt>
    <dgm:pt modelId="{EB5912AD-5DAA-4595-A93C-053167F5FD3F}">
      <dgm:prSet phldrT="[Text]" custT="1"/>
      <dgm:spPr/>
      <dgm:t>
        <a:bodyPr/>
        <a:lstStyle/>
        <a:p>
          <a:endParaRPr lang="en-US" sz="2800" dirty="0"/>
        </a:p>
        <a:p>
          <a:r>
            <a:rPr lang="en-US" sz="3600" dirty="0">
              <a:solidFill>
                <a:schemeClr val="accent4">
                  <a:lumMod val="60000"/>
                  <a:lumOff val="40000"/>
                </a:schemeClr>
              </a:solidFill>
            </a:rPr>
            <a:t>Retirement Security</a:t>
          </a:r>
          <a:r>
            <a:rPr lang="en-US" sz="4000" dirty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gm:t>
    </dgm:pt>
    <dgm:pt modelId="{BC8DC61A-0250-4F92-8CF5-2D100B33B793}" type="sibTrans" cxnId="{5A7FECA5-F679-4E2E-BA0F-2785614C0D3C}">
      <dgm:prSet/>
      <dgm:spPr/>
      <dgm:t>
        <a:bodyPr/>
        <a:lstStyle/>
        <a:p>
          <a:endParaRPr lang="en-US"/>
        </a:p>
      </dgm:t>
    </dgm:pt>
    <dgm:pt modelId="{03E23CF7-60FF-4655-A611-3771578B9646}" type="parTrans" cxnId="{5A7FECA5-F679-4E2E-BA0F-2785614C0D3C}">
      <dgm:prSet/>
      <dgm:spPr/>
      <dgm:t>
        <a:bodyPr/>
        <a:lstStyle/>
        <a:p>
          <a:endParaRPr lang="en-US"/>
        </a:p>
      </dgm:t>
    </dgm:pt>
    <dgm:pt modelId="{75E6955A-BF9B-460A-B6F8-B38774325A5E}" type="pres">
      <dgm:prSet presAssocID="{929C83F5-7620-4651-985F-12A80E9DE425}" presName="Name0" presStyleCnt="0">
        <dgm:presLayoutVars>
          <dgm:dir/>
          <dgm:animLvl val="lvl"/>
          <dgm:resizeHandles val="exact"/>
        </dgm:presLayoutVars>
      </dgm:prSet>
      <dgm:spPr/>
    </dgm:pt>
    <dgm:pt modelId="{03F7DC53-9FC0-470A-A2E3-274CDB6C1D95}" type="pres">
      <dgm:prSet presAssocID="{EF5383E2-1511-426D-BE86-BD0E4B1CBD0A}" presName="compositeNode" presStyleCnt="0">
        <dgm:presLayoutVars>
          <dgm:bulletEnabled val="1"/>
        </dgm:presLayoutVars>
      </dgm:prSet>
      <dgm:spPr/>
    </dgm:pt>
    <dgm:pt modelId="{52C071A1-B4AF-4816-80E8-EB03A7CF983C}" type="pres">
      <dgm:prSet presAssocID="{EF5383E2-1511-426D-BE86-BD0E4B1CBD0A}" presName="bgRect" presStyleLbl="node1" presStyleIdx="0" presStyleCnt="2" custScaleX="61136"/>
      <dgm:spPr/>
    </dgm:pt>
    <dgm:pt modelId="{81EEE384-E4A7-4134-AB46-AB5C8EF48588}" type="pres">
      <dgm:prSet presAssocID="{EF5383E2-1511-426D-BE86-BD0E4B1CBD0A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FAAA5280-2EE0-47CC-A872-77376B36158A}" type="pres">
      <dgm:prSet presAssocID="{EF5383E2-1511-426D-BE86-BD0E4B1CBD0A}" presName="childNode" presStyleLbl="node1" presStyleIdx="0" presStyleCnt="2">
        <dgm:presLayoutVars>
          <dgm:bulletEnabled val="1"/>
        </dgm:presLayoutVars>
      </dgm:prSet>
      <dgm:spPr/>
    </dgm:pt>
    <dgm:pt modelId="{A02F080E-759F-4FB0-A060-E63DA4A9A0B4}" type="pres">
      <dgm:prSet presAssocID="{B57C63C7-6595-4A32-AE42-F70DC426003E}" presName="hSp" presStyleCnt="0"/>
      <dgm:spPr/>
    </dgm:pt>
    <dgm:pt modelId="{1363A984-8B07-4A5D-AF51-583764E4B1E4}" type="pres">
      <dgm:prSet presAssocID="{B57C63C7-6595-4A32-AE42-F70DC426003E}" presName="vProcSp" presStyleCnt="0"/>
      <dgm:spPr/>
    </dgm:pt>
    <dgm:pt modelId="{AE84734C-D6A0-453D-A356-64473F6E6D2D}" type="pres">
      <dgm:prSet presAssocID="{B57C63C7-6595-4A32-AE42-F70DC426003E}" presName="vSp1" presStyleCnt="0"/>
      <dgm:spPr/>
    </dgm:pt>
    <dgm:pt modelId="{DACBB1BA-06F9-4C5A-B4AF-4AB1CAB60D61}" type="pres">
      <dgm:prSet presAssocID="{B57C63C7-6595-4A32-AE42-F70DC426003E}" presName="simulatedConn" presStyleLbl="solidFgAcc1" presStyleIdx="0" presStyleCnt="1" custLinFactY="-142350" custLinFactNeighborX="13296" custLinFactNeighborY="-200000"/>
      <dgm:spPr/>
    </dgm:pt>
    <dgm:pt modelId="{EE417AC7-686C-4DF7-80C5-79E4EE2A9458}" type="pres">
      <dgm:prSet presAssocID="{B57C63C7-6595-4A32-AE42-F70DC426003E}" presName="vSp2" presStyleCnt="0"/>
      <dgm:spPr/>
    </dgm:pt>
    <dgm:pt modelId="{B45FCA83-B044-4D60-AFC8-1401F44CA975}" type="pres">
      <dgm:prSet presAssocID="{B57C63C7-6595-4A32-AE42-F70DC426003E}" presName="sibTrans" presStyleCnt="0"/>
      <dgm:spPr/>
    </dgm:pt>
    <dgm:pt modelId="{B301DE55-FF4A-4E15-BA18-8CB07CD2245B}" type="pres">
      <dgm:prSet presAssocID="{DAEC4F13-F9DC-4ACC-94D7-F5E0541254EC}" presName="compositeNode" presStyleCnt="0">
        <dgm:presLayoutVars>
          <dgm:bulletEnabled val="1"/>
        </dgm:presLayoutVars>
      </dgm:prSet>
      <dgm:spPr/>
    </dgm:pt>
    <dgm:pt modelId="{3D1B115D-835F-48A4-BE81-7085EB259122}" type="pres">
      <dgm:prSet presAssocID="{DAEC4F13-F9DC-4ACC-94D7-F5E0541254EC}" presName="bgRect" presStyleLbl="node1" presStyleIdx="1" presStyleCnt="2" custScaleX="69525" custScaleY="100000" custLinFactNeighborX="1703" custLinFactNeighborY="-551"/>
      <dgm:spPr/>
    </dgm:pt>
    <dgm:pt modelId="{4D86DE1F-AFE4-4A8F-9543-4C5BEFE34830}" type="pres">
      <dgm:prSet presAssocID="{DAEC4F13-F9DC-4ACC-94D7-F5E0541254EC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06318742-37B0-4CC9-AEB4-F3A96C2B9F13}" type="pres">
      <dgm:prSet presAssocID="{DAEC4F13-F9DC-4ACC-94D7-F5E0541254EC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699FC00B-857F-4731-B2D2-4691BAC91BEC}" type="presOf" srcId="{929C83F5-7620-4651-985F-12A80E9DE425}" destId="{75E6955A-BF9B-460A-B6F8-B38774325A5E}" srcOrd="0" destOrd="0" presId="urn:microsoft.com/office/officeart/2005/8/layout/hProcess7"/>
    <dgm:cxn modelId="{B6DD0824-9C9F-4EAF-9A1E-A5C543923BD5}" srcId="{EF5383E2-1511-426D-BE86-BD0E4B1CBD0A}" destId="{A3C5A220-DA01-4CEF-802D-111B8ECBEDED}" srcOrd="0" destOrd="0" parTransId="{98C35151-0FFB-464F-9B59-D435BAE47424}" sibTransId="{7C5705DA-C681-4609-9A17-6BB74617D9E4}"/>
    <dgm:cxn modelId="{23382D2B-0918-42EB-B0F0-5FAC8AC6719E}" type="presOf" srcId="{EF5383E2-1511-426D-BE86-BD0E4B1CBD0A}" destId="{52C071A1-B4AF-4816-80E8-EB03A7CF983C}" srcOrd="0" destOrd="0" presId="urn:microsoft.com/office/officeart/2005/8/layout/hProcess7"/>
    <dgm:cxn modelId="{1378652C-2F00-43EA-BFB9-9E77A7C3E649}" type="presOf" srcId="{EF5383E2-1511-426D-BE86-BD0E4B1CBD0A}" destId="{81EEE384-E4A7-4134-AB46-AB5C8EF48588}" srcOrd="1" destOrd="0" presId="urn:microsoft.com/office/officeart/2005/8/layout/hProcess7"/>
    <dgm:cxn modelId="{F228713E-2FFD-4ED1-84FC-3651EA6F9A7E}" type="presOf" srcId="{DAEC4F13-F9DC-4ACC-94D7-F5E0541254EC}" destId="{4D86DE1F-AFE4-4A8F-9543-4C5BEFE34830}" srcOrd="1" destOrd="0" presId="urn:microsoft.com/office/officeart/2005/8/layout/hProcess7"/>
    <dgm:cxn modelId="{913B1977-48BE-40EB-9E97-1B8C465E52FF}" srcId="{929C83F5-7620-4651-985F-12A80E9DE425}" destId="{DAEC4F13-F9DC-4ACC-94D7-F5E0541254EC}" srcOrd="1" destOrd="0" parTransId="{4339165A-9E3E-44D2-9128-9BE2E51D1BAE}" sibTransId="{046215AE-C73C-453A-89A8-9F41700757E0}"/>
    <dgm:cxn modelId="{BA536395-D119-4908-8698-C27DDD950BF7}" srcId="{929C83F5-7620-4651-985F-12A80E9DE425}" destId="{EF5383E2-1511-426D-BE86-BD0E4B1CBD0A}" srcOrd="0" destOrd="0" parTransId="{6208A2C7-8CE1-4FB1-8DE1-CC91EE7563E8}" sibTransId="{B57C63C7-6595-4A32-AE42-F70DC426003E}"/>
    <dgm:cxn modelId="{5A7FECA5-F679-4E2E-BA0F-2785614C0D3C}" srcId="{DAEC4F13-F9DC-4ACC-94D7-F5E0541254EC}" destId="{EB5912AD-5DAA-4595-A93C-053167F5FD3F}" srcOrd="0" destOrd="0" parTransId="{03E23CF7-60FF-4655-A611-3771578B9646}" sibTransId="{BC8DC61A-0250-4F92-8CF5-2D100B33B793}"/>
    <dgm:cxn modelId="{0E5E96AF-277C-4070-A982-EA68FDC2D52A}" type="presOf" srcId="{A3C5A220-DA01-4CEF-802D-111B8ECBEDED}" destId="{FAAA5280-2EE0-47CC-A872-77376B36158A}" srcOrd="0" destOrd="0" presId="urn:microsoft.com/office/officeart/2005/8/layout/hProcess7"/>
    <dgm:cxn modelId="{CA0C5EE6-8CFA-4A1C-AAC1-DA3616572025}" type="presOf" srcId="{EB5912AD-5DAA-4595-A93C-053167F5FD3F}" destId="{06318742-37B0-4CC9-AEB4-F3A96C2B9F13}" srcOrd="0" destOrd="0" presId="urn:microsoft.com/office/officeart/2005/8/layout/hProcess7"/>
    <dgm:cxn modelId="{AB72CDEF-528C-445B-A7EB-7BA82B98C49D}" type="presOf" srcId="{DAEC4F13-F9DC-4ACC-94D7-F5E0541254EC}" destId="{3D1B115D-835F-48A4-BE81-7085EB259122}" srcOrd="0" destOrd="0" presId="urn:microsoft.com/office/officeart/2005/8/layout/hProcess7"/>
    <dgm:cxn modelId="{BB68A9CF-92DB-4AB7-8BE6-0E7231267B04}" type="presParOf" srcId="{75E6955A-BF9B-460A-B6F8-B38774325A5E}" destId="{03F7DC53-9FC0-470A-A2E3-274CDB6C1D95}" srcOrd="0" destOrd="0" presId="urn:microsoft.com/office/officeart/2005/8/layout/hProcess7"/>
    <dgm:cxn modelId="{7128DA40-FD9D-4E6E-B9DB-23C0600901B0}" type="presParOf" srcId="{03F7DC53-9FC0-470A-A2E3-274CDB6C1D95}" destId="{52C071A1-B4AF-4816-80E8-EB03A7CF983C}" srcOrd="0" destOrd="0" presId="urn:microsoft.com/office/officeart/2005/8/layout/hProcess7"/>
    <dgm:cxn modelId="{78AC08AD-7E31-4A7E-AC50-ED87DAC114CD}" type="presParOf" srcId="{03F7DC53-9FC0-470A-A2E3-274CDB6C1D95}" destId="{81EEE384-E4A7-4134-AB46-AB5C8EF48588}" srcOrd="1" destOrd="0" presId="urn:microsoft.com/office/officeart/2005/8/layout/hProcess7"/>
    <dgm:cxn modelId="{94D601BD-3EBA-41CF-907E-B6BE3A290F5A}" type="presParOf" srcId="{03F7DC53-9FC0-470A-A2E3-274CDB6C1D95}" destId="{FAAA5280-2EE0-47CC-A872-77376B36158A}" srcOrd="2" destOrd="0" presId="urn:microsoft.com/office/officeart/2005/8/layout/hProcess7"/>
    <dgm:cxn modelId="{5C4C5E70-8E7B-42A7-A0C2-1A1B4D6C8361}" type="presParOf" srcId="{75E6955A-BF9B-460A-B6F8-B38774325A5E}" destId="{A02F080E-759F-4FB0-A060-E63DA4A9A0B4}" srcOrd="1" destOrd="0" presId="urn:microsoft.com/office/officeart/2005/8/layout/hProcess7"/>
    <dgm:cxn modelId="{3E0720B5-CE00-43FF-B310-561467A65AF9}" type="presParOf" srcId="{75E6955A-BF9B-460A-B6F8-B38774325A5E}" destId="{1363A984-8B07-4A5D-AF51-583764E4B1E4}" srcOrd="2" destOrd="0" presId="urn:microsoft.com/office/officeart/2005/8/layout/hProcess7"/>
    <dgm:cxn modelId="{C8128D5A-9ABE-4CED-A6BD-E9BA813F5217}" type="presParOf" srcId="{1363A984-8B07-4A5D-AF51-583764E4B1E4}" destId="{AE84734C-D6A0-453D-A356-64473F6E6D2D}" srcOrd="0" destOrd="0" presId="urn:microsoft.com/office/officeart/2005/8/layout/hProcess7"/>
    <dgm:cxn modelId="{841D8DB3-FB82-4875-8538-591B1B900EB5}" type="presParOf" srcId="{1363A984-8B07-4A5D-AF51-583764E4B1E4}" destId="{DACBB1BA-06F9-4C5A-B4AF-4AB1CAB60D61}" srcOrd="1" destOrd="0" presId="urn:microsoft.com/office/officeart/2005/8/layout/hProcess7"/>
    <dgm:cxn modelId="{06917AE6-895B-4894-856B-F6984B44072E}" type="presParOf" srcId="{1363A984-8B07-4A5D-AF51-583764E4B1E4}" destId="{EE417AC7-686C-4DF7-80C5-79E4EE2A9458}" srcOrd="2" destOrd="0" presId="urn:microsoft.com/office/officeart/2005/8/layout/hProcess7"/>
    <dgm:cxn modelId="{736AB0F7-6256-4D40-B800-4C2E6E4BBFBA}" type="presParOf" srcId="{75E6955A-BF9B-460A-B6F8-B38774325A5E}" destId="{B45FCA83-B044-4D60-AFC8-1401F44CA975}" srcOrd="3" destOrd="0" presId="urn:microsoft.com/office/officeart/2005/8/layout/hProcess7"/>
    <dgm:cxn modelId="{757C4028-3048-49D6-8A9F-F79C64923614}" type="presParOf" srcId="{75E6955A-BF9B-460A-B6F8-B38774325A5E}" destId="{B301DE55-FF4A-4E15-BA18-8CB07CD2245B}" srcOrd="4" destOrd="0" presId="urn:microsoft.com/office/officeart/2005/8/layout/hProcess7"/>
    <dgm:cxn modelId="{17B58FBE-6118-4C30-BB17-9A171F5872EE}" type="presParOf" srcId="{B301DE55-FF4A-4E15-BA18-8CB07CD2245B}" destId="{3D1B115D-835F-48A4-BE81-7085EB259122}" srcOrd="0" destOrd="0" presId="urn:microsoft.com/office/officeart/2005/8/layout/hProcess7"/>
    <dgm:cxn modelId="{63618BCA-D034-40FF-AC8D-D4BF9669C612}" type="presParOf" srcId="{B301DE55-FF4A-4E15-BA18-8CB07CD2245B}" destId="{4D86DE1F-AFE4-4A8F-9543-4C5BEFE34830}" srcOrd="1" destOrd="0" presId="urn:microsoft.com/office/officeart/2005/8/layout/hProcess7"/>
    <dgm:cxn modelId="{EEEA7BD2-3452-4185-A5B0-0FDCD668CF1D}" type="presParOf" srcId="{B301DE55-FF4A-4E15-BA18-8CB07CD2245B}" destId="{06318742-37B0-4CC9-AEB4-F3A96C2B9F1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/>
      <dgm:spPr/>
      <dgm:t>
        <a:bodyPr/>
        <a:lstStyle/>
        <a:p>
          <a:r>
            <a:rPr lang="en-US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/>
      <dgm:spPr/>
      <dgm:t>
        <a:bodyPr/>
        <a:lstStyle/>
        <a:p>
          <a:r>
            <a:rPr lang="en-US" dirty="0"/>
            <a:t>Decade 1, 120 payments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/>
      <dgm:spPr/>
      <dgm:t>
        <a:bodyPr/>
        <a:lstStyle/>
        <a:p>
          <a:r>
            <a:rPr lang="en-US" dirty="0"/>
            <a:t>Day both You and your Optionee have passed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/>
      <dgm:spPr/>
      <dgm:t>
        <a:bodyPr/>
        <a:lstStyle/>
        <a:p>
          <a:r>
            <a:rPr lang="en-US" dirty="0"/>
            <a:t>Decade 2, 120 payments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/>
      <dgm:spPr/>
      <dgm:t>
        <a:bodyPr/>
        <a:lstStyle/>
        <a:p>
          <a:r>
            <a:rPr lang="en-US" dirty="0"/>
            <a:t>Decade …., x payments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21813-FCA3-43CF-9A3E-C45A069258A0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C4B14CF3-24EA-4B93-AD2E-900F239135D8}">
      <dgm:prSet phldrT="[Text]"/>
      <dgm:spPr/>
      <dgm:t>
        <a:bodyPr/>
        <a:lstStyle/>
        <a:p>
          <a:r>
            <a:rPr lang="en-US" dirty="0"/>
            <a:t>Retirement</a:t>
          </a:r>
        </a:p>
      </dgm:t>
    </dgm:pt>
    <dgm:pt modelId="{4CAFFB89-FD0F-4309-8C85-AEED26B572E7}" type="parTrans" cxnId="{483E46F5-76BB-4C14-829E-23A5A05BF89C}">
      <dgm:prSet/>
      <dgm:spPr/>
      <dgm:t>
        <a:bodyPr/>
        <a:lstStyle/>
        <a:p>
          <a:endParaRPr lang="en-US"/>
        </a:p>
      </dgm:t>
    </dgm:pt>
    <dgm:pt modelId="{D261D0EF-728F-4EAC-ACF7-B19D9F79CA1C}" type="sibTrans" cxnId="{483E46F5-76BB-4C14-829E-23A5A05BF89C}">
      <dgm:prSet/>
      <dgm:spPr/>
      <dgm:t>
        <a:bodyPr/>
        <a:lstStyle/>
        <a:p>
          <a:endParaRPr lang="en-US"/>
        </a:p>
      </dgm:t>
    </dgm:pt>
    <dgm:pt modelId="{B8A518AC-EBAF-4B6E-A1BE-606DEC30E6D7}">
      <dgm:prSet phldrT="[Text]"/>
      <dgm:spPr/>
      <dgm:t>
        <a:bodyPr/>
        <a:lstStyle/>
        <a:p>
          <a:r>
            <a:rPr lang="en-US" dirty="0"/>
            <a:t>Decade 1</a:t>
          </a:r>
        </a:p>
      </dgm:t>
    </dgm:pt>
    <dgm:pt modelId="{1389A71D-685A-4C38-B58D-665C37760D1B}" type="parTrans" cxnId="{8EDB324F-6B50-44CA-B3C1-CC6DB822F0CC}">
      <dgm:prSet/>
      <dgm:spPr/>
      <dgm:t>
        <a:bodyPr/>
        <a:lstStyle/>
        <a:p>
          <a:endParaRPr lang="en-US"/>
        </a:p>
      </dgm:t>
    </dgm:pt>
    <dgm:pt modelId="{1B901E80-DDDD-4B39-9F92-9641A9505EB3}" type="sibTrans" cxnId="{8EDB324F-6B50-44CA-B3C1-CC6DB822F0CC}">
      <dgm:prSet/>
      <dgm:spPr/>
      <dgm:t>
        <a:bodyPr/>
        <a:lstStyle/>
        <a:p>
          <a:endParaRPr lang="en-US"/>
        </a:p>
      </dgm:t>
    </dgm:pt>
    <dgm:pt modelId="{7B70EEED-F5B9-4191-92B4-317F29C3D953}">
      <dgm:prSet phldrT="[Text]"/>
      <dgm:spPr/>
      <dgm:t>
        <a:bodyPr/>
        <a:lstStyle/>
        <a:p>
          <a:r>
            <a:rPr lang="en-US" dirty="0"/>
            <a:t>Day both You and your Optionee have passed</a:t>
          </a:r>
        </a:p>
      </dgm:t>
    </dgm:pt>
    <dgm:pt modelId="{6F713F08-C319-4466-917C-7E8692E57060}" type="parTrans" cxnId="{642E7A2A-E183-436B-8AF1-8257368AE437}">
      <dgm:prSet/>
      <dgm:spPr/>
      <dgm:t>
        <a:bodyPr/>
        <a:lstStyle/>
        <a:p>
          <a:endParaRPr lang="en-US"/>
        </a:p>
      </dgm:t>
    </dgm:pt>
    <dgm:pt modelId="{A81FDF0A-55F4-41AA-97C4-F2F5C4E9619D}" type="sibTrans" cxnId="{642E7A2A-E183-436B-8AF1-8257368AE437}">
      <dgm:prSet/>
      <dgm:spPr/>
      <dgm:t>
        <a:bodyPr/>
        <a:lstStyle/>
        <a:p>
          <a:endParaRPr lang="en-US"/>
        </a:p>
      </dgm:t>
    </dgm:pt>
    <dgm:pt modelId="{3D259384-31AD-49D1-89AF-4549F77E921B}">
      <dgm:prSet phldrT="[Text]"/>
      <dgm:spPr/>
      <dgm:t>
        <a:bodyPr/>
        <a:lstStyle/>
        <a:p>
          <a:r>
            <a:rPr lang="en-US" dirty="0"/>
            <a:t>Decade 2</a:t>
          </a:r>
        </a:p>
      </dgm:t>
    </dgm:pt>
    <dgm:pt modelId="{9C809AF4-D4CE-4AB2-826A-9E10EC5E1FFD}" type="parTrans" cxnId="{00E670CD-602F-4146-AF83-A263899AE420}">
      <dgm:prSet/>
      <dgm:spPr/>
      <dgm:t>
        <a:bodyPr/>
        <a:lstStyle/>
        <a:p>
          <a:endParaRPr lang="en-US"/>
        </a:p>
      </dgm:t>
    </dgm:pt>
    <dgm:pt modelId="{02B261CF-17B0-4C97-B60C-979796065046}" type="sibTrans" cxnId="{00E670CD-602F-4146-AF83-A263899AE420}">
      <dgm:prSet/>
      <dgm:spPr/>
      <dgm:t>
        <a:bodyPr/>
        <a:lstStyle/>
        <a:p>
          <a:endParaRPr lang="en-US"/>
        </a:p>
      </dgm:t>
    </dgm:pt>
    <dgm:pt modelId="{6C53EC10-66F8-4EB8-A3E8-16E831A735D5}">
      <dgm:prSet phldrT="[Text]"/>
      <dgm:spPr/>
      <dgm:t>
        <a:bodyPr/>
        <a:lstStyle/>
        <a:p>
          <a:r>
            <a:rPr lang="en-US" dirty="0"/>
            <a:t>Decade ….</a:t>
          </a:r>
        </a:p>
      </dgm:t>
    </dgm:pt>
    <dgm:pt modelId="{2DF44F1B-8756-404B-B184-51A0E334E0B8}" type="parTrans" cxnId="{953B1BC1-0730-4A08-B8BE-BD20D25B5B9C}">
      <dgm:prSet/>
      <dgm:spPr/>
      <dgm:t>
        <a:bodyPr/>
        <a:lstStyle/>
        <a:p>
          <a:endParaRPr lang="en-US"/>
        </a:p>
      </dgm:t>
    </dgm:pt>
    <dgm:pt modelId="{9CFAF41A-6B72-457F-88A8-3757C2572F4B}" type="sibTrans" cxnId="{953B1BC1-0730-4A08-B8BE-BD20D25B5B9C}">
      <dgm:prSet/>
      <dgm:spPr/>
      <dgm:t>
        <a:bodyPr/>
        <a:lstStyle/>
        <a:p>
          <a:endParaRPr lang="en-US"/>
        </a:p>
      </dgm:t>
    </dgm:pt>
    <dgm:pt modelId="{5AC8D2D0-585C-445B-BC72-EC0318525568}" type="pres">
      <dgm:prSet presAssocID="{CB021813-FCA3-43CF-9A3E-C45A069258A0}" presName="Name0" presStyleCnt="0">
        <dgm:presLayoutVars>
          <dgm:dir/>
          <dgm:animLvl val="lvl"/>
          <dgm:resizeHandles val="exact"/>
        </dgm:presLayoutVars>
      </dgm:prSet>
      <dgm:spPr/>
    </dgm:pt>
    <dgm:pt modelId="{5012CB09-0260-4E7B-8456-5BF2B437129C}" type="pres">
      <dgm:prSet presAssocID="{C4B14CF3-24EA-4B93-AD2E-900F239135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25BC463-F1E3-46CA-AD25-CADF7D796108}" type="pres">
      <dgm:prSet presAssocID="{D261D0EF-728F-4EAC-ACF7-B19D9F79CA1C}" presName="parTxOnlySpace" presStyleCnt="0"/>
      <dgm:spPr/>
    </dgm:pt>
    <dgm:pt modelId="{3AF51986-231B-4834-9DF4-BAB942581BBB}" type="pres">
      <dgm:prSet presAssocID="{B8A518AC-EBAF-4B6E-A1BE-606DEC30E6D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B8E9FE-0C19-4D3E-A069-13853A22FC55}" type="pres">
      <dgm:prSet presAssocID="{1B901E80-DDDD-4B39-9F92-9641A9505EB3}" presName="parTxOnlySpace" presStyleCnt="0"/>
      <dgm:spPr/>
    </dgm:pt>
    <dgm:pt modelId="{D9148077-2E0C-4941-95C0-2C6A3DFC9103}" type="pres">
      <dgm:prSet presAssocID="{3D259384-31AD-49D1-89AF-4549F77E921B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AE49BAD-5DA6-4710-8B88-2EEBB4544935}" type="pres">
      <dgm:prSet presAssocID="{02B261CF-17B0-4C97-B60C-979796065046}" presName="parTxOnlySpace" presStyleCnt="0"/>
      <dgm:spPr/>
    </dgm:pt>
    <dgm:pt modelId="{AB1144F4-76B5-4F98-AD24-5E53F29315AE}" type="pres">
      <dgm:prSet presAssocID="{6C53EC10-66F8-4EB8-A3E8-16E831A735D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CEE1383-82EA-4FAD-B7F8-ECAF36D2CFD0}" type="pres">
      <dgm:prSet presAssocID="{9CFAF41A-6B72-457F-88A8-3757C2572F4B}" presName="parTxOnlySpace" presStyleCnt="0"/>
      <dgm:spPr/>
    </dgm:pt>
    <dgm:pt modelId="{1F816E28-2CD3-4D3B-BF26-591F0544B7D1}" type="pres">
      <dgm:prSet presAssocID="{7B70EEED-F5B9-4191-92B4-317F29C3D95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526F917-310E-4ED3-90CD-5FBC3E284E2D}" type="presOf" srcId="{CB021813-FCA3-43CF-9A3E-C45A069258A0}" destId="{5AC8D2D0-585C-445B-BC72-EC0318525568}" srcOrd="0" destOrd="0" presId="urn:microsoft.com/office/officeart/2005/8/layout/chevron1"/>
    <dgm:cxn modelId="{642E7A2A-E183-436B-8AF1-8257368AE437}" srcId="{CB021813-FCA3-43CF-9A3E-C45A069258A0}" destId="{7B70EEED-F5B9-4191-92B4-317F29C3D953}" srcOrd="4" destOrd="0" parTransId="{6F713F08-C319-4466-917C-7E8692E57060}" sibTransId="{A81FDF0A-55F4-41AA-97C4-F2F5C4E9619D}"/>
    <dgm:cxn modelId="{8EDB324F-6B50-44CA-B3C1-CC6DB822F0CC}" srcId="{CB021813-FCA3-43CF-9A3E-C45A069258A0}" destId="{B8A518AC-EBAF-4B6E-A1BE-606DEC30E6D7}" srcOrd="1" destOrd="0" parTransId="{1389A71D-685A-4C38-B58D-665C37760D1B}" sibTransId="{1B901E80-DDDD-4B39-9F92-9641A9505EB3}"/>
    <dgm:cxn modelId="{E458A179-4681-47C0-9912-C92B4F2A7A3D}" type="presOf" srcId="{B8A518AC-EBAF-4B6E-A1BE-606DEC30E6D7}" destId="{3AF51986-231B-4834-9DF4-BAB942581BBB}" srcOrd="0" destOrd="0" presId="urn:microsoft.com/office/officeart/2005/8/layout/chevron1"/>
    <dgm:cxn modelId="{6B00A8A6-4004-47B2-BBEC-3B45F6770F1C}" type="presOf" srcId="{C4B14CF3-24EA-4B93-AD2E-900F239135D8}" destId="{5012CB09-0260-4E7B-8456-5BF2B437129C}" srcOrd="0" destOrd="0" presId="urn:microsoft.com/office/officeart/2005/8/layout/chevron1"/>
    <dgm:cxn modelId="{953B1BC1-0730-4A08-B8BE-BD20D25B5B9C}" srcId="{CB021813-FCA3-43CF-9A3E-C45A069258A0}" destId="{6C53EC10-66F8-4EB8-A3E8-16E831A735D5}" srcOrd="3" destOrd="0" parTransId="{2DF44F1B-8756-404B-B184-51A0E334E0B8}" sibTransId="{9CFAF41A-6B72-457F-88A8-3757C2572F4B}"/>
    <dgm:cxn modelId="{BD4C62C4-A02C-4BA0-8D46-36AC8FA4E052}" type="presOf" srcId="{3D259384-31AD-49D1-89AF-4549F77E921B}" destId="{D9148077-2E0C-4941-95C0-2C6A3DFC9103}" srcOrd="0" destOrd="0" presId="urn:microsoft.com/office/officeart/2005/8/layout/chevron1"/>
    <dgm:cxn modelId="{9A38EBC7-17FB-4642-9D63-836E52461DED}" type="presOf" srcId="{6C53EC10-66F8-4EB8-A3E8-16E831A735D5}" destId="{AB1144F4-76B5-4F98-AD24-5E53F29315AE}" srcOrd="0" destOrd="0" presId="urn:microsoft.com/office/officeart/2005/8/layout/chevron1"/>
    <dgm:cxn modelId="{00E670CD-602F-4146-AF83-A263899AE420}" srcId="{CB021813-FCA3-43CF-9A3E-C45A069258A0}" destId="{3D259384-31AD-49D1-89AF-4549F77E921B}" srcOrd="2" destOrd="0" parTransId="{9C809AF4-D4CE-4AB2-826A-9E10EC5E1FFD}" sibTransId="{02B261CF-17B0-4C97-B60C-979796065046}"/>
    <dgm:cxn modelId="{483E46F5-76BB-4C14-829E-23A5A05BF89C}" srcId="{CB021813-FCA3-43CF-9A3E-C45A069258A0}" destId="{C4B14CF3-24EA-4B93-AD2E-900F239135D8}" srcOrd="0" destOrd="0" parTransId="{4CAFFB89-FD0F-4309-8C85-AEED26B572E7}" sibTransId="{D261D0EF-728F-4EAC-ACF7-B19D9F79CA1C}"/>
    <dgm:cxn modelId="{6BD6E9F9-5A39-4939-A1CE-83EBFBD5CFBE}" type="presOf" srcId="{7B70EEED-F5B9-4191-92B4-317F29C3D953}" destId="{1F816E28-2CD3-4D3B-BF26-591F0544B7D1}" srcOrd="0" destOrd="0" presId="urn:microsoft.com/office/officeart/2005/8/layout/chevron1"/>
    <dgm:cxn modelId="{786F1B65-4D42-4422-A4E8-78C2E7DF6972}" type="presParOf" srcId="{5AC8D2D0-585C-445B-BC72-EC0318525568}" destId="{5012CB09-0260-4E7B-8456-5BF2B437129C}" srcOrd="0" destOrd="0" presId="urn:microsoft.com/office/officeart/2005/8/layout/chevron1"/>
    <dgm:cxn modelId="{F3033A85-D1DB-4ECD-8E8B-A8A79B6854F1}" type="presParOf" srcId="{5AC8D2D0-585C-445B-BC72-EC0318525568}" destId="{925BC463-F1E3-46CA-AD25-CADF7D796108}" srcOrd="1" destOrd="0" presId="urn:microsoft.com/office/officeart/2005/8/layout/chevron1"/>
    <dgm:cxn modelId="{C82D6217-E1C8-41BB-9D10-34D9963DF78B}" type="presParOf" srcId="{5AC8D2D0-585C-445B-BC72-EC0318525568}" destId="{3AF51986-231B-4834-9DF4-BAB942581BBB}" srcOrd="2" destOrd="0" presId="urn:microsoft.com/office/officeart/2005/8/layout/chevron1"/>
    <dgm:cxn modelId="{DCAEAAB8-A06D-4125-B067-C600649606C8}" type="presParOf" srcId="{5AC8D2D0-585C-445B-BC72-EC0318525568}" destId="{01B8E9FE-0C19-4D3E-A069-13853A22FC55}" srcOrd="3" destOrd="0" presId="urn:microsoft.com/office/officeart/2005/8/layout/chevron1"/>
    <dgm:cxn modelId="{34F04ACF-5016-4452-8706-58DE8FE4A517}" type="presParOf" srcId="{5AC8D2D0-585C-445B-BC72-EC0318525568}" destId="{D9148077-2E0C-4941-95C0-2C6A3DFC9103}" srcOrd="4" destOrd="0" presId="urn:microsoft.com/office/officeart/2005/8/layout/chevron1"/>
    <dgm:cxn modelId="{5635950E-E9B6-4C60-AA89-BCE5C7B49311}" type="presParOf" srcId="{5AC8D2D0-585C-445B-BC72-EC0318525568}" destId="{6AE49BAD-5DA6-4710-8B88-2EEBB4544935}" srcOrd="5" destOrd="0" presId="urn:microsoft.com/office/officeart/2005/8/layout/chevron1"/>
    <dgm:cxn modelId="{664F19F9-A22B-4B85-9BA0-3677E65B91A5}" type="presParOf" srcId="{5AC8D2D0-585C-445B-BC72-EC0318525568}" destId="{AB1144F4-76B5-4F98-AD24-5E53F29315AE}" srcOrd="6" destOrd="0" presId="urn:microsoft.com/office/officeart/2005/8/layout/chevron1"/>
    <dgm:cxn modelId="{665F615A-F514-4085-BD36-09D55B6B094A}" type="presParOf" srcId="{5AC8D2D0-585C-445B-BC72-EC0318525568}" destId="{7CEE1383-82EA-4FAD-B7F8-ECAF36D2CFD0}" srcOrd="7" destOrd="0" presId="urn:microsoft.com/office/officeart/2005/8/layout/chevron1"/>
    <dgm:cxn modelId="{9AA52182-DED2-440C-9B9B-61F0B5E16CC7}" type="presParOf" srcId="{5AC8D2D0-585C-445B-BC72-EC0318525568}" destId="{1F816E28-2CD3-4D3B-BF26-591F0544B7D1}" srcOrd="8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189BA1-9726-4B45-910E-45D7E7EBE4C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81E1CDC-B21F-4576-AFC6-2FC3D0F9E1AB}">
      <dgm:prSet phldrT="[Text]"/>
      <dgm:spPr/>
      <dgm:t>
        <a:bodyPr/>
        <a:lstStyle/>
        <a:p>
          <a:r>
            <a:rPr lang="en-US" dirty="0"/>
            <a:t>Years of Service</a:t>
          </a:r>
        </a:p>
      </dgm:t>
    </dgm:pt>
    <dgm:pt modelId="{D12C751C-E808-450F-ACE0-0D1AEBE996CC}" type="parTrans" cxnId="{8141154F-E5DD-4750-8601-EC770B5D27EA}">
      <dgm:prSet/>
      <dgm:spPr/>
      <dgm:t>
        <a:bodyPr/>
        <a:lstStyle/>
        <a:p>
          <a:endParaRPr lang="en-US"/>
        </a:p>
      </dgm:t>
    </dgm:pt>
    <dgm:pt modelId="{F289EDD5-9EEC-45BF-AB75-694ED48FB4D7}" type="sibTrans" cxnId="{8141154F-E5DD-4750-8601-EC770B5D27EA}">
      <dgm:prSet/>
      <dgm:spPr/>
      <dgm:t>
        <a:bodyPr/>
        <a:lstStyle/>
        <a:p>
          <a:endParaRPr lang="en-US"/>
        </a:p>
      </dgm:t>
    </dgm:pt>
    <dgm:pt modelId="{AC85CB49-2206-4D59-AEC4-C6CFF9A3C1C6}">
      <dgm:prSet phldrT="[Text]"/>
      <dgm:spPr/>
      <dgm:t>
        <a:bodyPr/>
        <a:lstStyle/>
        <a:p>
          <a:r>
            <a:rPr lang="en-US" dirty="0"/>
            <a:t>Service Multiplier</a:t>
          </a:r>
        </a:p>
      </dgm:t>
    </dgm:pt>
    <dgm:pt modelId="{2DF9D207-8AE2-41DF-B5E3-C89E0E35F904}" type="parTrans" cxnId="{E098DA33-D279-4962-9509-68DA89C0A0D3}">
      <dgm:prSet/>
      <dgm:spPr/>
      <dgm:t>
        <a:bodyPr/>
        <a:lstStyle/>
        <a:p>
          <a:endParaRPr lang="en-US"/>
        </a:p>
      </dgm:t>
    </dgm:pt>
    <dgm:pt modelId="{C7A32097-FF9B-467A-B9DA-94DA13E4B9AE}" type="sibTrans" cxnId="{E098DA33-D279-4962-9509-68DA89C0A0D3}">
      <dgm:prSet/>
      <dgm:spPr/>
      <dgm:t>
        <a:bodyPr/>
        <a:lstStyle/>
        <a:p>
          <a:endParaRPr lang="en-US"/>
        </a:p>
      </dgm:t>
    </dgm:pt>
    <dgm:pt modelId="{A94FA190-894D-495D-91D4-0D1578183CCE}">
      <dgm:prSet phldrT="[Text]"/>
      <dgm:spPr/>
      <dgm:t>
        <a:bodyPr/>
        <a:lstStyle/>
        <a:p>
          <a:r>
            <a:rPr lang="en-US" dirty="0"/>
            <a:t>Avg. High Comp</a:t>
          </a:r>
        </a:p>
      </dgm:t>
    </dgm:pt>
    <dgm:pt modelId="{714660E3-B69A-431A-93B1-B640BD582F38}" type="parTrans" cxnId="{B5A43223-980F-48D0-8726-B1C51D014F28}">
      <dgm:prSet/>
      <dgm:spPr/>
      <dgm:t>
        <a:bodyPr/>
        <a:lstStyle/>
        <a:p>
          <a:endParaRPr lang="en-US"/>
        </a:p>
      </dgm:t>
    </dgm:pt>
    <dgm:pt modelId="{10F39408-5C8A-43F2-A1A7-E088C7B3EBC8}" type="sibTrans" cxnId="{B5A43223-980F-48D0-8726-B1C51D014F28}">
      <dgm:prSet/>
      <dgm:spPr/>
      <dgm:t>
        <a:bodyPr/>
        <a:lstStyle/>
        <a:p>
          <a:endParaRPr lang="en-US"/>
        </a:p>
      </dgm:t>
    </dgm:pt>
    <dgm:pt modelId="{118F0746-232F-456B-8B0F-546DCA4B18FB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9FF1893-EE0B-4AC1-9B57-E74CFC17A316}" type="sibTrans" cxnId="{B0B1FD60-87EB-494C-805A-EAB9E2A23E23}">
      <dgm:prSet/>
      <dgm:spPr/>
      <dgm:t>
        <a:bodyPr/>
        <a:lstStyle/>
        <a:p>
          <a:endParaRPr lang="en-US"/>
        </a:p>
      </dgm:t>
    </dgm:pt>
    <dgm:pt modelId="{AF945923-CCC1-4983-B119-5816E1EDC72C}" type="parTrans" cxnId="{B0B1FD60-87EB-494C-805A-EAB9E2A23E23}">
      <dgm:prSet/>
      <dgm:spPr/>
      <dgm:t>
        <a:bodyPr/>
        <a:lstStyle/>
        <a:p>
          <a:endParaRPr lang="en-US"/>
        </a:p>
      </dgm:t>
    </dgm:pt>
    <dgm:pt modelId="{474730D9-29F8-4BE6-89B3-06C42999C846}" type="pres">
      <dgm:prSet presAssocID="{83189BA1-9726-4B45-910E-45D7E7EBE4C6}" presName="diagram" presStyleCnt="0">
        <dgm:presLayoutVars>
          <dgm:dir/>
          <dgm:resizeHandles val="exact"/>
        </dgm:presLayoutVars>
      </dgm:prSet>
      <dgm:spPr/>
    </dgm:pt>
    <dgm:pt modelId="{AC84ECEA-5D47-4903-A917-21DBFF4AC3FD}" type="pres">
      <dgm:prSet presAssocID="{381E1CDC-B21F-4576-AFC6-2FC3D0F9E1AB}" presName="node" presStyleLbl="node1" presStyleIdx="0" presStyleCnt="4">
        <dgm:presLayoutVars>
          <dgm:bulletEnabled val="1"/>
        </dgm:presLayoutVars>
      </dgm:prSet>
      <dgm:spPr/>
    </dgm:pt>
    <dgm:pt modelId="{86659D26-9272-4CBF-8905-1639F0ED94C3}" type="pres">
      <dgm:prSet presAssocID="{F289EDD5-9EEC-45BF-AB75-694ED48FB4D7}" presName="sibTrans" presStyleCnt="0"/>
      <dgm:spPr/>
    </dgm:pt>
    <dgm:pt modelId="{D62C634D-4E3C-40C2-8250-ED5E23D2D9EF}" type="pres">
      <dgm:prSet presAssocID="{AC85CB49-2206-4D59-AEC4-C6CFF9A3C1C6}" presName="node" presStyleLbl="node1" presStyleIdx="1" presStyleCnt="4">
        <dgm:presLayoutVars>
          <dgm:bulletEnabled val="1"/>
        </dgm:presLayoutVars>
      </dgm:prSet>
      <dgm:spPr/>
    </dgm:pt>
    <dgm:pt modelId="{8A4CC674-DE87-4211-9EB8-F4B3AB4963C1}" type="pres">
      <dgm:prSet presAssocID="{C7A32097-FF9B-467A-B9DA-94DA13E4B9AE}" presName="sibTrans" presStyleCnt="0"/>
      <dgm:spPr/>
    </dgm:pt>
    <dgm:pt modelId="{6C255057-6D6F-4332-A7B0-12588D17DF8B}" type="pres">
      <dgm:prSet presAssocID="{A94FA190-894D-495D-91D4-0D1578183CCE}" presName="node" presStyleLbl="node1" presStyleIdx="2" presStyleCnt="4">
        <dgm:presLayoutVars>
          <dgm:bulletEnabled val="1"/>
        </dgm:presLayoutVars>
      </dgm:prSet>
      <dgm:spPr/>
    </dgm:pt>
    <dgm:pt modelId="{E20B49C3-D12E-4BC1-B817-7D521DDE76B2}" type="pres">
      <dgm:prSet presAssocID="{10F39408-5C8A-43F2-A1A7-E088C7B3EBC8}" presName="sibTrans" presStyleCnt="0"/>
      <dgm:spPr/>
    </dgm:pt>
    <dgm:pt modelId="{5F00D352-635C-4564-A981-D29BFBA070A0}" type="pres">
      <dgm:prSet presAssocID="{118F0746-232F-456B-8B0F-546DCA4B18FB}" presName="node" presStyleLbl="node1" presStyleIdx="3" presStyleCnt="4" custLinFactNeighborX="31625" custLinFactNeighborY="12116">
        <dgm:presLayoutVars>
          <dgm:bulletEnabled val="1"/>
        </dgm:presLayoutVars>
      </dgm:prSet>
      <dgm:spPr/>
    </dgm:pt>
  </dgm:ptLst>
  <dgm:cxnLst>
    <dgm:cxn modelId="{B5A43223-980F-48D0-8726-B1C51D014F28}" srcId="{83189BA1-9726-4B45-910E-45D7E7EBE4C6}" destId="{A94FA190-894D-495D-91D4-0D1578183CCE}" srcOrd="2" destOrd="0" parTransId="{714660E3-B69A-431A-93B1-B640BD582F38}" sibTransId="{10F39408-5C8A-43F2-A1A7-E088C7B3EBC8}"/>
    <dgm:cxn modelId="{E098DA33-D279-4962-9509-68DA89C0A0D3}" srcId="{83189BA1-9726-4B45-910E-45D7E7EBE4C6}" destId="{AC85CB49-2206-4D59-AEC4-C6CFF9A3C1C6}" srcOrd="1" destOrd="0" parTransId="{2DF9D207-8AE2-41DF-B5E3-C89E0E35F904}" sibTransId="{C7A32097-FF9B-467A-B9DA-94DA13E4B9AE}"/>
    <dgm:cxn modelId="{11130840-107E-4D7A-A4FD-FFB6F3113E9B}" type="presOf" srcId="{381E1CDC-B21F-4576-AFC6-2FC3D0F9E1AB}" destId="{AC84ECEA-5D47-4903-A917-21DBFF4AC3FD}" srcOrd="0" destOrd="0" presId="urn:microsoft.com/office/officeart/2005/8/layout/default"/>
    <dgm:cxn modelId="{B0B1FD60-87EB-494C-805A-EAB9E2A23E23}" srcId="{83189BA1-9726-4B45-910E-45D7E7EBE4C6}" destId="{118F0746-232F-456B-8B0F-546DCA4B18FB}" srcOrd="3" destOrd="0" parTransId="{AF945923-CCC1-4983-B119-5816E1EDC72C}" sibTransId="{99FF1893-EE0B-4AC1-9B57-E74CFC17A316}"/>
    <dgm:cxn modelId="{8141154F-E5DD-4750-8601-EC770B5D27EA}" srcId="{83189BA1-9726-4B45-910E-45D7E7EBE4C6}" destId="{381E1CDC-B21F-4576-AFC6-2FC3D0F9E1AB}" srcOrd="0" destOrd="0" parTransId="{D12C751C-E808-450F-ACE0-0D1AEBE996CC}" sibTransId="{F289EDD5-9EEC-45BF-AB75-694ED48FB4D7}"/>
    <dgm:cxn modelId="{243D4F55-0273-4897-84BC-E4E3FC8B73AC}" type="presOf" srcId="{118F0746-232F-456B-8B0F-546DCA4B18FB}" destId="{5F00D352-635C-4564-A981-D29BFBA070A0}" srcOrd="0" destOrd="0" presId="urn:microsoft.com/office/officeart/2005/8/layout/default"/>
    <dgm:cxn modelId="{8481AD77-CF66-4F7F-AB78-23AA752CFC2C}" type="presOf" srcId="{83189BA1-9726-4B45-910E-45D7E7EBE4C6}" destId="{474730D9-29F8-4BE6-89B3-06C42999C846}" srcOrd="0" destOrd="0" presId="urn:microsoft.com/office/officeart/2005/8/layout/default"/>
    <dgm:cxn modelId="{D89A83BB-F02E-4F05-BE64-BE52A1ADAD7C}" type="presOf" srcId="{A94FA190-894D-495D-91D4-0D1578183CCE}" destId="{6C255057-6D6F-4332-A7B0-12588D17DF8B}" srcOrd="0" destOrd="0" presId="urn:microsoft.com/office/officeart/2005/8/layout/default"/>
    <dgm:cxn modelId="{886E90F5-7DB8-4C40-9A27-41BC3FBD6384}" type="presOf" srcId="{AC85CB49-2206-4D59-AEC4-C6CFF9A3C1C6}" destId="{D62C634D-4E3C-40C2-8250-ED5E23D2D9EF}" srcOrd="0" destOrd="0" presId="urn:microsoft.com/office/officeart/2005/8/layout/default"/>
    <dgm:cxn modelId="{26E31A5A-574D-4DDA-9360-2CD5F3D56447}" type="presParOf" srcId="{474730D9-29F8-4BE6-89B3-06C42999C846}" destId="{AC84ECEA-5D47-4903-A917-21DBFF4AC3FD}" srcOrd="0" destOrd="0" presId="urn:microsoft.com/office/officeart/2005/8/layout/default"/>
    <dgm:cxn modelId="{9196D0B7-8F47-40B6-9A83-7AA2CD334438}" type="presParOf" srcId="{474730D9-29F8-4BE6-89B3-06C42999C846}" destId="{86659D26-9272-4CBF-8905-1639F0ED94C3}" srcOrd="1" destOrd="0" presId="urn:microsoft.com/office/officeart/2005/8/layout/default"/>
    <dgm:cxn modelId="{693A446D-6A84-472A-A130-1186267A080C}" type="presParOf" srcId="{474730D9-29F8-4BE6-89B3-06C42999C846}" destId="{D62C634D-4E3C-40C2-8250-ED5E23D2D9EF}" srcOrd="2" destOrd="0" presId="urn:microsoft.com/office/officeart/2005/8/layout/default"/>
    <dgm:cxn modelId="{CFB358B6-8FB1-4C1A-87AF-7C462D67C80A}" type="presParOf" srcId="{474730D9-29F8-4BE6-89B3-06C42999C846}" destId="{8A4CC674-DE87-4211-9EB8-F4B3AB4963C1}" srcOrd="3" destOrd="0" presId="urn:microsoft.com/office/officeart/2005/8/layout/default"/>
    <dgm:cxn modelId="{9519F817-4826-4667-A44E-02332FDBB8EC}" type="presParOf" srcId="{474730D9-29F8-4BE6-89B3-06C42999C846}" destId="{6C255057-6D6F-4332-A7B0-12588D17DF8B}" srcOrd="4" destOrd="0" presId="urn:microsoft.com/office/officeart/2005/8/layout/default"/>
    <dgm:cxn modelId="{91698051-27D3-4584-8F5E-AF5FC6901693}" type="presParOf" srcId="{474730D9-29F8-4BE6-89B3-06C42999C846}" destId="{E20B49C3-D12E-4BC1-B817-7D521DDE76B2}" srcOrd="5" destOrd="0" presId="urn:microsoft.com/office/officeart/2005/8/layout/default"/>
    <dgm:cxn modelId="{0DD4AF8E-1C0E-4443-8D62-D258ABB44649}" type="presParOf" srcId="{474730D9-29F8-4BE6-89B3-06C42999C846}" destId="{5F00D352-635C-4564-A981-D29BFBA070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071A1-B4AF-4816-80E8-EB03A7CF983C}">
      <dsp:nvSpPr>
        <dsp:cNvPr id="0" name=""/>
        <dsp:cNvSpPr/>
      </dsp:nvSpPr>
      <dsp:spPr>
        <a:xfrm>
          <a:off x="1072" y="0"/>
          <a:ext cx="2846363" cy="23621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</a:t>
          </a:r>
        </a:p>
      </dsp:txBody>
      <dsp:txXfrm rot="16200000">
        <a:off x="-682792" y="683865"/>
        <a:ext cx="1937004" cy="569272"/>
      </dsp:txXfrm>
    </dsp:sp>
    <dsp:sp modelId="{FAAA5280-2EE0-47CC-A872-77376B36158A}">
      <dsp:nvSpPr>
        <dsp:cNvPr id="0" name=""/>
        <dsp:cNvSpPr/>
      </dsp:nvSpPr>
      <dsp:spPr>
        <a:xfrm>
          <a:off x="701528" y="0"/>
          <a:ext cx="2120541" cy="2362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Long-term Public Service</a:t>
          </a:r>
        </a:p>
      </dsp:txBody>
      <dsp:txXfrm>
        <a:off x="701528" y="0"/>
        <a:ext cx="2120541" cy="2362199"/>
      </dsp:txXfrm>
    </dsp:sp>
    <dsp:sp modelId="{3D1B115D-835F-48A4-BE81-7085EB259122}">
      <dsp:nvSpPr>
        <dsp:cNvPr id="0" name=""/>
        <dsp:cNvSpPr/>
      </dsp:nvSpPr>
      <dsp:spPr>
        <a:xfrm>
          <a:off x="3011461" y="0"/>
          <a:ext cx="3236938" cy="23621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                                                                                                  </a:t>
          </a:r>
        </a:p>
      </dsp:txBody>
      <dsp:txXfrm rot="16200000">
        <a:off x="2366653" y="644808"/>
        <a:ext cx="1937004" cy="647387"/>
      </dsp:txXfrm>
    </dsp:sp>
    <dsp:sp modelId="{DACBB1BA-06F9-4C5A-B4AF-4AB1CAB60D61}">
      <dsp:nvSpPr>
        <dsp:cNvPr id="0" name=""/>
        <dsp:cNvSpPr/>
      </dsp:nvSpPr>
      <dsp:spPr>
        <a:xfrm rot="5400000">
          <a:off x="2952846" y="858390"/>
          <a:ext cx="347353" cy="69836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18742-37B0-4CC9-AEB4-F3A96C2B9F13}">
      <dsp:nvSpPr>
        <dsp:cNvPr id="0" name=""/>
        <dsp:cNvSpPr/>
      </dsp:nvSpPr>
      <dsp:spPr>
        <a:xfrm>
          <a:off x="3761716" y="0"/>
          <a:ext cx="2411518" cy="23621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accent4">
                  <a:lumMod val="60000"/>
                  <a:lumOff val="40000"/>
                </a:schemeClr>
              </a:solidFill>
            </a:rPr>
            <a:t>Retirement Security</a:t>
          </a:r>
          <a:r>
            <a:rPr lang="en-US" sz="4000" kern="1200" dirty="0"/>
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</a:r>
        </a:p>
      </dsp:txBody>
      <dsp:txXfrm>
        <a:off x="3761716" y="0"/>
        <a:ext cx="2411518" cy="236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165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Retirement</a:t>
          </a:r>
        </a:p>
      </dsp:txBody>
      <dsp:txXfrm>
        <a:off x="296002" y="391451"/>
        <a:ext cx="883047" cy="588697"/>
      </dsp:txXfrm>
    </dsp:sp>
    <dsp:sp modelId="{3AF51986-231B-4834-9DF4-BAB942581BBB}">
      <dsp:nvSpPr>
        <dsp:cNvPr id="0" name=""/>
        <dsp:cNvSpPr/>
      </dsp:nvSpPr>
      <dsp:spPr>
        <a:xfrm>
          <a:off x="132622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1, 120 payments</a:t>
          </a:r>
        </a:p>
      </dsp:txBody>
      <dsp:txXfrm>
        <a:off x="1620572" y="391451"/>
        <a:ext cx="883047" cy="588697"/>
      </dsp:txXfrm>
    </dsp:sp>
    <dsp:sp modelId="{D9148077-2E0C-4941-95C0-2C6A3DFC9103}">
      <dsp:nvSpPr>
        <dsp:cNvPr id="0" name=""/>
        <dsp:cNvSpPr/>
      </dsp:nvSpPr>
      <dsp:spPr>
        <a:xfrm>
          <a:off x="265079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2, 120 payments</a:t>
          </a:r>
        </a:p>
      </dsp:txBody>
      <dsp:txXfrm>
        <a:off x="2945143" y="391451"/>
        <a:ext cx="883047" cy="588697"/>
      </dsp:txXfrm>
    </dsp:sp>
    <dsp:sp modelId="{AB1144F4-76B5-4F98-AD24-5E53F29315AE}">
      <dsp:nvSpPr>
        <dsp:cNvPr id="0" name=""/>
        <dsp:cNvSpPr/>
      </dsp:nvSpPr>
      <dsp:spPr>
        <a:xfrm>
          <a:off x="397536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…., x payments</a:t>
          </a:r>
        </a:p>
      </dsp:txBody>
      <dsp:txXfrm>
        <a:off x="4269713" y="391451"/>
        <a:ext cx="883047" cy="588697"/>
      </dsp:txXfrm>
    </dsp:sp>
    <dsp:sp modelId="{1F816E28-2CD3-4D3B-BF26-591F0544B7D1}">
      <dsp:nvSpPr>
        <dsp:cNvPr id="0" name=""/>
        <dsp:cNvSpPr/>
      </dsp:nvSpPr>
      <dsp:spPr>
        <a:xfrm>
          <a:off x="529993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Day both You and your Optionee have passed</a:t>
          </a:r>
        </a:p>
      </dsp:txBody>
      <dsp:txXfrm>
        <a:off x="5594283" y="391451"/>
        <a:ext cx="883047" cy="5886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2CB09-0260-4E7B-8456-5BF2B437129C}">
      <dsp:nvSpPr>
        <dsp:cNvPr id="0" name=""/>
        <dsp:cNvSpPr/>
      </dsp:nvSpPr>
      <dsp:spPr>
        <a:xfrm>
          <a:off x="165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Retirement</a:t>
          </a:r>
        </a:p>
      </dsp:txBody>
      <dsp:txXfrm>
        <a:off x="296002" y="391451"/>
        <a:ext cx="883047" cy="588697"/>
      </dsp:txXfrm>
    </dsp:sp>
    <dsp:sp modelId="{3AF51986-231B-4834-9DF4-BAB942581BBB}">
      <dsp:nvSpPr>
        <dsp:cNvPr id="0" name=""/>
        <dsp:cNvSpPr/>
      </dsp:nvSpPr>
      <dsp:spPr>
        <a:xfrm>
          <a:off x="1326223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1</a:t>
          </a:r>
        </a:p>
      </dsp:txBody>
      <dsp:txXfrm>
        <a:off x="1620572" y="391451"/>
        <a:ext cx="883047" cy="588697"/>
      </dsp:txXfrm>
    </dsp:sp>
    <dsp:sp modelId="{D9148077-2E0C-4941-95C0-2C6A3DFC9103}">
      <dsp:nvSpPr>
        <dsp:cNvPr id="0" name=""/>
        <dsp:cNvSpPr/>
      </dsp:nvSpPr>
      <dsp:spPr>
        <a:xfrm>
          <a:off x="265079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2</a:t>
          </a:r>
        </a:p>
      </dsp:txBody>
      <dsp:txXfrm>
        <a:off x="2945143" y="391451"/>
        <a:ext cx="883047" cy="588697"/>
      </dsp:txXfrm>
    </dsp:sp>
    <dsp:sp modelId="{AB1144F4-76B5-4F98-AD24-5E53F29315AE}">
      <dsp:nvSpPr>
        <dsp:cNvPr id="0" name=""/>
        <dsp:cNvSpPr/>
      </dsp:nvSpPr>
      <dsp:spPr>
        <a:xfrm>
          <a:off x="397536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Decade ….</a:t>
          </a:r>
        </a:p>
      </dsp:txBody>
      <dsp:txXfrm>
        <a:off x="4269713" y="391451"/>
        <a:ext cx="883047" cy="588697"/>
      </dsp:txXfrm>
    </dsp:sp>
    <dsp:sp modelId="{1F816E28-2CD3-4D3B-BF26-591F0544B7D1}">
      <dsp:nvSpPr>
        <dsp:cNvPr id="0" name=""/>
        <dsp:cNvSpPr/>
      </dsp:nvSpPr>
      <dsp:spPr>
        <a:xfrm>
          <a:off x="5299934" y="391451"/>
          <a:ext cx="1471744" cy="58869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Day both You and your Optionee have passed</a:t>
          </a:r>
        </a:p>
      </dsp:txBody>
      <dsp:txXfrm>
        <a:off x="5594283" y="391451"/>
        <a:ext cx="883047" cy="5886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4ECEA-5D47-4903-A917-21DBFF4AC3FD}">
      <dsp:nvSpPr>
        <dsp:cNvPr id="0" name=""/>
        <dsp:cNvSpPr/>
      </dsp:nvSpPr>
      <dsp:spPr>
        <a:xfrm>
          <a:off x="2334" y="206444"/>
          <a:ext cx="1851851" cy="11111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Years of Service</a:t>
          </a:r>
        </a:p>
      </dsp:txBody>
      <dsp:txXfrm>
        <a:off x="2334" y="206444"/>
        <a:ext cx="1851851" cy="1111110"/>
      </dsp:txXfrm>
    </dsp:sp>
    <dsp:sp modelId="{D62C634D-4E3C-40C2-8250-ED5E23D2D9EF}">
      <dsp:nvSpPr>
        <dsp:cNvPr id="0" name=""/>
        <dsp:cNvSpPr/>
      </dsp:nvSpPr>
      <dsp:spPr>
        <a:xfrm>
          <a:off x="2039370" y="206444"/>
          <a:ext cx="1851851" cy="1111110"/>
        </a:xfrm>
        <a:prstGeom prst="rect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Service Multiplier</a:t>
          </a:r>
        </a:p>
      </dsp:txBody>
      <dsp:txXfrm>
        <a:off x="2039370" y="206444"/>
        <a:ext cx="1851851" cy="1111110"/>
      </dsp:txXfrm>
    </dsp:sp>
    <dsp:sp modelId="{6C255057-6D6F-4332-A7B0-12588D17DF8B}">
      <dsp:nvSpPr>
        <dsp:cNvPr id="0" name=""/>
        <dsp:cNvSpPr/>
      </dsp:nvSpPr>
      <dsp:spPr>
        <a:xfrm>
          <a:off x="4076406" y="206444"/>
          <a:ext cx="1851851" cy="1111110"/>
        </a:xfrm>
        <a:prstGeom prst="rect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Avg. High Comp</a:t>
          </a:r>
        </a:p>
      </dsp:txBody>
      <dsp:txXfrm>
        <a:off x="4076406" y="206444"/>
        <a:ext cx="1851851" cy="1111110"/>
      </dsp:txXfrm>
    </dsp:sp>
    <dsp:sp modelId="{5F00D352-635C-4564-A981-D29BFBA070A0}">
      <dsp:nvSpPr>
        <dsp:cNvPr id="0" name=""/>
        <dsp:cNvSpPr/>
      </dsp:nvSpPr>
      <dsp:spPr>
        <a:xfrm>
          <a:off x="6115776" y="341066"/>
          <a:ext cx="1851851" cy="1111110"/>
        </a:xfrm>
        <a:prstGeom prst="rect">
          <a:avLst/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 </a:t>
          </a:r>
        </a:p>
      </dsp:txBody>
      <dsp:txXfrm>
        <a:off x="6115776" y="341066"/>
        <a:ext cx="1851851" cy="111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A43294-1962-4C28-83C9-9E9DB0C24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BFEB2-EB13-4704-B7DC-7D729B83B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AC34-FD0E-43BD-8F58-21D2781AE6B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4F7C1-0BB6-42D3-BAD3-2BCE16BFDC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B7AD7-3E64-41DC-A578-921B5E3189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E477E-0FEB-4A22-8F4B-CD5361BF4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14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C94A52-0D7C-45B5-BE8E-0577066C75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DD1E5-ACB3-431F-BE62-3ACE7A07B5D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9B1E53-DCE6-4061-8A23-ED4A7095E0BB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3256E6-7C12-40B6-9E65-EAF86BACF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3B3299D-BEB5-4354-9DBF-A6660D8D4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56136-14FD-45FA-9B68-541E98CCA7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B250-E7CD-4D28-B38C-16ED7B333D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F8E8EB9-47B4-404E-B231-FF887A39B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3329766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166042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4800"/>
            <a:ext cx="2286000" cy="6502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6705600" cy="650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683589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542610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093012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778000"/>
            <a:ext cx="4495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0993554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216936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8975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71892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015722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748300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hdr="0" ftr="0" dt="0"/>
  <p:txStyles>
    <p:titleStyle>
      <a:lvl1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ts val="20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32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588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017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446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00263" indent="-449263" algn="l" rtl="0" eaLnBrk="0" fontAlgn="base" hangingPunct="0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574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146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4718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29063" indent="-449263" algn="l" rtl="0" fontAlgn="base">
        <a:spcBef>
          <a:spcPts val="20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cinnati-oh.gov/retiremen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smemberdirect.org/WmsWebSite/Login.aspx?ReturnUrl=/wmswebsit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smemberdirect.org/" TargetMode="External"/><Relationship Id="rId3" Type="http://schemas.openxmlformats.org/officeDocument/2006/relationships/hyperlink" Target="http://www.cincinnati-oh.gov/retirement/" TargetMode="External"/><Relationship Id="rId7" Type="http://schemas.openxmlformats.org/officeDocument/2006/relationships/hyperlink" Target="http://www.medicare.gov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sa.gov/" TargetMode="External"/><Relationship Id="rId5" Type="http://schemas.openxmlformats.org/officeDocument/2006/relationships/hyperlink" Target="http://www.missionsq.org/" TargetMode="External"/><Relationship Id="rId4" Type="http://schemas.openxmlformats.org/officeDocument/2006/relationships/hyperlink" Target="http://www.ohio457.org/resources" TargetMode="External"/><Relationship Id="rId9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tirement@cincinnati-oh.gov" TargetMode="External"/><Relationship Id="rId4" Type="http://schemas.openxmlformats.org/officeDocument/2006/relationships/hyperlink" Target="https://cincinnati-oh.gov/retiremen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17" Type="http://schemas.openxmlformats.org/officeDocument/2006/relationships/image" Target="../media/image9.png"/><Relationship Id="rId2" Type="http://schemas.openxmlformats.org/officeDocument/2006/relationships/image" Target="../media/image4.jpeg"/><Relationship Id="rId16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7.png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Relationship Id="rId14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10.png"/><Relationship Id="rId4" Type="http://schemas.openxmlformats.org/officeDocument/2006/relationships/diagramData" Target="../diagrams/data4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60400" y="2590800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8F85C-4317-4E0D-8357-38C42BB3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8FBBAF-E309-4A9E-9CC8-FA764846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058" y="1219081"/>
            <a:ext cx="3895682" cy="1371719"/>
          </a:xfrm>
          <a:prstGeom prst="rect">
            <a:avLst/>
          </a:prstGeom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AA788099-A128-4A9E-86B9-784512E2B818}"/>
              </a:ext>
            </a:extLst>
          </p:cNvPr>
          <p:cNvSpPr>
            <a:spLocks/>
          </p:cNvSpPr>
          <p:nvPr/>
        </p:nvSpPr>
        <p:spPr bwMode="auto">
          <a:xfrm>
            <a:off x="1566760" y="3117968"/>
            <a:ext cx="7929563" cy="313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Cincinnati Retirement System</a:t>
            </a:r>
          </a:p>
          <a:p>
            <a:pPr algn="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101: Group G (Hired On or After 1/1/2016)</a:t>
            </a: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endParaRPr lang="en-US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						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    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A508F-DF1E-434C-83EC-4A0F0809971D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-144006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860286"/>
            <a:ext cx="8991600" cy="57612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Example (Group G):</a:t>
            </a:r>
          </a:p>
          <a:p>
            <a:pPr eaLnBrk="1" hangingPunct="1">
              <a:defRPr/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28 years Service. (7/1/2012 – 6/30/2040)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AHC 60 months = $6,833.33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2.2% x 28 x $6,833.33=$4,209.33 gross monthly benefit 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 final salary is $86k, base benefit provides 59% salary replacement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3% simple interest COLA added at start of 4</a:t>
            </a:r>
            <a:r>
              <a:rPr lang="en-US" altLang="en-US" sz="2800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year of retirement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19654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860286"/>
            <a:ext cx="8991600" cy="57612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Purchasing Service Credit</a:t>
            </a:r>
          </a:p>
          <a:p>
            <a:pPr eaLnBrk="1" hangingPunct="1">
              <a:defRPr/>
            </a:pPr>
            <a:endParaRPr lang="en-US" altLang="en-US" sz="1200" dirty="0"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 can add to the service credit they earn as a City employee by purchasing service credit</a:t>
            </a:r>
          </a:p>
          <a:p>
            <a:pPr eaLnBrk="1" hangingPunct="1">
              <a:defRPr/>
            </a:pPr>
            <a:endParaRPr lang="en-US" altLang="en-US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 Military service credit: up to three years of active-duty military service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Out-of-State or Federal Service with another public employer with a defined benefit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Prior CRS Service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Ohio Reciprocal Service—wait until end of career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Leave of Absence – 1 year</a:t>
            </a:r>
          </a:p>
          <a:p>
            <a:pPr marL="2171700" lvl="3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17845"/>
      </p:ext>
    </p:extLst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860286"/>
            <a:ext cx="8991600" cy="59215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Who Can Be My Optionee?  </a:t>
            </a:r>
          </a:p>
          <a:p>
            <a:pPr eaLnBrk="1" hangingPunct="1">
              <a:defRPr/>
            </a:pP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Anyone, but </a:t>
            </a:r>
            <a:r>
              <a:rPr lang="en-US" alt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if</a:t>
            </a:r>
            <a:r>
              <a:rPr lang="en-US" alt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you are married, it must be your legally 	married spouse (unless spouse waives the benefit)</a:t>
            </a:r>
          </a:p>
          <a:p>
            <a:pPr eaLnBrk="1" hangingPunct="1">
              <a:defRPr/>
            </a:pPr>
            <a:endParaRPr lang="en-US" altLang="en-US" sz="9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select your Optionee and Option at retirement: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1 (100%):  Same reduced benefit for life of retiree and optionee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2 (50%):  Benefit reduced to 50% if retiree dies first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3 (66 2/3%):  Benefit reduced to 66 2/3% upon death of retiree or optionee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 4 (80%):  Benefit reduced to 80% upon death of retiree or optionee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 option amounts are actuarially reduced from the base benefit based on your age and optionee’s age on retirement date. 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86541"/>
      </p:ext>
    </p:extLst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33E25570-CE4F-1160-7C54-D7AC1F198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798AD12D-F872-9846-4EF2-1D4F29EB8913}"/>
              </a:ext>
            </a:extLst>
          </p:cNvPr>
          <p:cNvSpPr>
            <a:spLocks/>
          </p:cNvSpPr>
          <p:nvPr/>
        </p:nvSpPr>
        <p:spPr bwMode="auto">
          <a:xfrm>
            <a:off x="965200" y="7620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Estimate Example:</a:t>
            </a:r>
          </a:p>
          <a:p>
            <a:pPr algn="ct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r" eaLnBrk="1" hangingPunct="1"/>
            <a:endParaRPr lang="en-US" alt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EBB38D39-7F8E-43E8-B60F-C0FC4BE6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4" y="6445250"/>
            <a:ext cx="2493963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73E09B-9A05-CB3A-CD9C-6EA8EBBB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2" y="2590800"/>
            <a:ext cx="9515475" cy="2333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3B3A6C-5B17-8B9E-5A1E-F11C2B1AF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62" y="5582892"/>
            <a:ext cx="5648325" cy="9239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295400"/>
            <a:ext cx="8991600" cy="5326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happens when I die?</a:t>
            </a:r>
          </a:p>
          <a:p>
            <a:pPr eaLnBrk="1" hangingPunct="1">
              <a:defRPr/>
            </a:pPr>
            <a:endParaRPr lang="en-US" altLang="en-US" sz="32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 Optionee selection (Single Life):</a:t>
            </a:r>
          </a:p>
          <a:p>
            <a:pPr lvl="3" indent="0" eaLnBrk="1" hangingPunct="1"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 ends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Optionee selection: (Options 1-4):</a:t>
            </a:r>
          </a:p>
          <a:p>
            <a:pPr lvl="3" indent="0" eaLnBrk="1" hangingPunct="1"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 continues until Optionee dies, unless Optionee has already passed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985008"/>
      </p:ext>
    </p:extLst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584200" y="990600"/>
            <a:ext cx="8991600" cy="5486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Retiree Healthcare Options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for Employees Hired After 1/1/2016)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City’s High Deductible Health Plan w Health Savings Account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 contributes $500/$1,000 (ind./family)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Employees can contribute $4,150/$8,300 (annually)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Funds that you and City contribute can be used tax-free for retiree healthcare expenses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Contact Risk Management for assistance determining whether this may be a good option for you</a:t>
            </a:r>
            <a:endParaRPr lang="en-US" alt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1323439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  <a:p>
            <a:pPr eaLnBrk="1" hangingPunct="1"/>
            <a:endParaRPr lang="en-US" alt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35438"/>
      </p:ext>
    </p:extLst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295400"/>
            <a:ext cx="8991600" cy="5326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Disability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Requires mental or physical incapacitation that prevents performance of duty and is likely permanent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90% of monthly pension benefit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Disability determination made by CRS Medical Director 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Minimum 5 years of service credit to apply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Disability Retirement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9297"/>
      </p:ext>
    </p:extLst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Eligibility: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employee with minimum 18 months Service.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Two-thirds (2/3) lump sum payment of your current annual salary to be divided equally among the surviving spouse and eligible surviving children (children must be legally adopted or natural).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Survivor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17190"/>
      </p:ext>
    </p:extLst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 with 20 years Service: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Spouse eligible for Option 1 monthly pension benefit on date employee would have been eligible</a:t>
            </a:r>
          </a:p>
          <a:p>
            <a:pPr lvl="2" indent="0" eaLnBrk="1" hangingPunct="1">
              <a:defRPr/>
            </a:pPr>
            <a:r>
              <a:rPr lang="en-US" alt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Legally married Spouse must be designated as sole primary beneficiary</a:t>
            </a:r>
          </a:p>
          <a:p>
            <a:pPr lvl="2" indent="0" eaLnBrk="1" hangingPunct="1">
              <a:defRPr/>
            </a:pPr>
            <a:r>
              <a:rPr lang="en-US" alt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</a:t>
            </a:r>
            <a:r>
              <a:rPr lang="en-US" altLang="en-US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***OR***</a:t>
            </a: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Refund of Contributions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Employees’ CRS contributions refunded to beneficiary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Active Death in Service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25397"/>
      </p:ext>
    </p:extLst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143000"/>
            <a:ext cx="8991600" cy="54785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 least 5 years before planned retirement date</a:t>
            </a: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CRS benefit estimate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Know what your retirement resources are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Ask questions about your eligibility for CRS benefits</a:t>
            </a:r>
            <a:endParaRPr lang="en-US" altLang="en-US" sz="24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application process</a:t>
            </a:r>
          </a:p>
          <a:p>
            <a:pPr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Notify your department’s HR Liaison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Complete an application at least 9 weeks before your planned retirement date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Attend a CRS Retirement Session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635325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Retirement Process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77248"/>
      </p:ext>
    </p:extLst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355600" y="958100"/>
            <a:ext cx="8991600" cy="570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Our Mission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3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Help members retire successfully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Established in 1931; pre-dates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employees in OH do not participate in Social Security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members can be eligible for Social Security through a previous employer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covers only certain City of Cincinnati employees.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Excludes: 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Sworn Police and Fire (OP&amp;F), Members of the Ohio System (OPERS), Elected Officials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111125" y="32657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CINCINNATI RETIREMENT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07545"/>
      </p:ext>
    </p:extLst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DABF54FD-38BA-9E40-5840-626E9882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0160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EFDA20B-DBF3-8C33-841E-21C9F9E0259B}"/>
              </a:ext>
            </a:extLst>
          </p:cNvPr>
          <p:cNvSpPr>
            <a:spLocks/>
          </p:cNvSpPr>
          <p:nvPr/>
        </p:nvSpPr>
        <p:spPr bwMode="auto">
          <a:xfrm>
            <a:off x="1079500" y="660400"/>
            <a:ext cx="800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Social Security</a:t>
            </a:r>
            <a:endParaRPr lang="en-US" altLang="en-US" sz="4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employees in Ohio </a:t>
            </a:r>
            <a:r>
              <a:rPr lang="en-US" alt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not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pay into Social Security   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(Medicare taxes only)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Two things to be aware of when you begin to receive your   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pension:</a:t>
            </a:r>
          </a:p>
          <a:p>
            <a:pPr eaLnBrk="1" hangingPunct="1"/>
            <a:endParaRPr lang="en-US" alt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en-US" sz="2000" b="1" i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Windfall Elimination Provision 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</a:t>
            </a:r>
            <a:r>
              <a:rPr lang="en-US" alt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qualifying benefits</a:t>
            </a:r>
          </a:p>
          <a:p>
            <a:pPr eaLnBrk="1" hangingPunct="1"/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         through Social Security may be reduced</a:t>
            </a:r>
          </a:p>
          <a:p>
            <a:pPr eaLnBrk="1" hangingPunct="1"/>
            <a:endParaRPr lang="en-US" altLang="en-US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</a:t>
            </a:r>
            <a:r>
              <a:rPr lang="en-US" altLang="en-US" sz="2000" b="1" i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Government Pension Offset 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your survivor benefits through   	   </a:t>
            </a:r>
            <a:r>
              <a:rPr lang="en-US" alt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your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20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spouse’s</a:t>
            </a:r>
            <a:r>
              <a:rPr lang="en-US" altLang="en-US" sz="2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Social Security benefit may be eliminated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www.SSA.gov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85B49C41-594A-BF8D-1C01-D1BABA01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47A11E-26DB-8DAE-6CC6-A53EB2FEC04E}"/>
              </a:ext>
            </a:extLst>
          </p:cNvPr>
          <p:cNvSpPr txBox="1"/>
          <p:nvPr/>
        </p:nvSpPr>
        <p:spPr>
          <a:xfrm rot="18797687" flipH="1">
            <a:off x="2817606" y="3080671"/>
            <a:ext cx="500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7030A0"/>
                </a:solidFill>
              </a:rPr>
              <a:t>REPEALED</a:t>
            </a:r>
          </a:p>
        </p:txBody>
      </p:sp>
    </p:spTree>
    <p:extLst>
      <p:ext uri="{BB962C8B-B14F-4D97-AF65-F5344CB8AC3E}">
        <p14:creationId xmlns:p14="http://schemas.microsoft.com/office/powerpoint/2010/main" val="3626140961"/>
      </p:ext>
    </p:extLst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219200"/>
            <a:ext cx="8991600" cy="54023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Options if you leave City employment prior to becoming eligible for retirement benefits: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Leave your contributions in CRS &amp; Defer</a:t>
            </a:r>
          </a:p>
          <a:p>
            <a:pPr lvl="2" indent="0"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Ideal option for members who have earned the 5 years of service required for benefit eligibility (vested) but haven’t reached the required age</a:t>
            </a:r>
          </a:p>
          <a:p>
            <a:pPr lvl="2" indent="0" eaLnBrk="1" hangingPunct="1">
              <a:defRPr/>
            </a:pPr>
            <a:endParaRPr lang="en-US" altLang="en-US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Refund your contributions</a:t>
            </a:r>
          </a:p>
          <a:p>
            <a:pPr lvl="2" indent="0"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Ideal option for members who have not vested (have less than 5  years service) and do not intend to return to the City – cash refund or rollover to other retirement plan. 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Leaving City Employment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38817"/>
      </p:ext>
    </p:extLst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D3B3B-A729-87AD-D412-69372F3E4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CF56DCEB-3F9D-43BB-0654-4FC4BC42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101600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7B826045-D357-6A3B-636F-E723187BFC9F}"/>
              </a:ext>
            </a:extLst>
          </p:cNvPr>
          <p:cNvSpPr>
            <a:spLocks/>
          </p:cNvSpPr>
          <p:nvPr/>
        </p:nvSpPr>
        <p:spPr bwMode="auto">
          <a:xfrm>
            <a:off x="1079500" y="660400"/>
            <a:ext cx="800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Cincinnati Retirement Resources</a:t>
            </a:r>
            <a:endParaRPr lang="en-US" altLang="en-US" sz="4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Group handbooks can be found on the CRS website under 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Active </a:t>
            </a:r>
            <a:r>
              <a:rPr lang="en-US" alt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Members</a:t>
            </a:r>
            <a:r>
              <a:rPr lang="en-US" alt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CRS</a:t>
            </a:r>
            <a:r>
              <a:rPr lang="en-US" alt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Member Handbooks`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eaLnBrk="1" hangingPunct="1"/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www.cincinnati-oh.gov/retirement/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E0B897D4-E79F-ED78-C783-2ECD01A8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B84302-C815-8704-9A6B-82B52E52D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0" y="3428982"/>
            <a:ext cx="8128000" cy="265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20945"/>
      </p:ext>
    </p:extLst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EAC921EF-E792-F31C-0ED1-7CFEA2BA6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0160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9571B0E4-96F3-8DD2-21A3-DE49B3F1206A}"/>
              </a:ext>
            </a:extLst>
          </p:cNvPr>
          <p:cNvSpPr>
            <a:spLocks/>
          </p:cNvSpPr>
          <p:nvPr/>
        </p:nvSpPr>
        <p:spPr bwMode="auto">
          <a:xfrm>
            <a:off x="1574800" y="609600"/>
            <a:ext cx="777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Member Direct</a:t>
            </a:r>
          </a:p>
          <a:p>
            <a:pPr eaLnBrk="1" hangingPunct="1"/>
            <a:endParaRPr lang="en-US" altLang="en-US" sz="2400" dirty="0">
              <a:solidFill>
                <a:srgbClr val="000000"/>
              </a:solidFill>
              <a:latin typeface="Myriad Pro" charset="0"/>
              <a:cs typeface="Myriad Pro" charset="0"/>
              <a:sym typeface="Myriad Pro" charset="0"/>
            </a:endParaRPr>
          </a:p>
          <a:p>
            <a:pPr eaLnBrk="1" hangingPunct="1"/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 internet portal that allows CRS members independent  </a:t>
            </a:r>
          </a:p>
          <a:p>
            <a:pPr eaLnBrk="1" hangingPunct="1"/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access to personal retirement account information</a:t>
            </a:r>
          </a:p>
          <a:p>
            <a:pPr eaLnBrk="1" hangingPunct="1"/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• Review account summary</a:t>
            </a:r>
          </a:p>
          <a:p>
            <a:pPr eaLnBrk="1" hangingPunct="1"/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Nominated Beneficiary</a:t>
            </a:r>
          </a:p>
          <a:p>
            <a:pPr eaLnBrk="1" hangingPunct="1"/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Create personal benefit estimate(s)  </a:t>
            </a:r>
          </a:p>
          <a:p>
            <a:pPr eaLnBrk="1" hangingPunct="1"/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Download and complete forms</a:t>
            </a:r>
          </a:p>
          <a:p>
            <a:pPr eaLnBrk="1" hangingPunct="1"/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• More to come</a:t>
            </a:r>
          </a:p>
          <a:p>
            <a:pPr eaLnBrk="1" hangingPunct="1"/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CRSMemberDirect.org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</a:p>
          <a:p>
            <a:pPr eaLnBrk="1" hangingPunct="1"/>
            <a:r>
              <a:rPr lang="en-US" alt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Sign up with your personal email address</a:t>
            </a: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 hangingPunct="1"/>
            <a:r>
              <a:rPr lang="en-US" altLang="en-US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*Available to you after you retire*</a:t>
            </a: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8A2E92B5-2E7D-8DB9-08B1-8A3DE9853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214723"/>
      </p:ext>
    </p:extLst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012686"/>
            <a:ext cx="8991600" cy="56088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Allows members to save additional amounts pre-tax for retirement</a:t>
            </a:r>
          </a:p>
          <a:p>
            <a:pPr eaLnBrk="1" hangingPunct="1">
              <a:defRPr/>
            </a:pPr>
            <a:endParaRPr lang="en-US" alt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Used to supplement Monthly Pension Benefit</a:t>
            </a:r>
          </a:p>
          <a:p>
            <a:pPr eaLnBrk="1" hangingPunct="1">
              <a:defRPr/>
            </a:pPr>
            <a:endParaRPr lang="en-US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Get a CRS Benefit Estimate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Ask yourself if your Monthly Pension Benefit will be enough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Consider increasing contribution to 457 Plan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5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 provides a match to most employees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AFSCME: $300; CODE &amp; Non-Rep: $750</a:t>
            </a:r>
          </a:p>
          <a:p>
            <a:pPr lvl="1" indent="0"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   This is free money!</a:t>
            </a:r>
          </a:p>
          <a:p>
            <a:pPr lvl="1" indent="0" eaLnBrk="1" hangingPunct="1">
              <a:defRPr/>
            </a:pPr>
            <a:endParaRPr lang="en-US" altLang="en-US" sz="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457 Plans: </a:t>
            </a: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Ohio457 &amp; </a:t>
            </a:r>
            <a:r>
              <a:rPr lang="en-US" altLang="en-US" sz="32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MissionSquare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Deferred Compensation (457 Plan)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12679"/>
      </p:ext>
    </p:extLst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860285"/>
            <a:ext cx="8991600" cy="62188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www.cincinnati-oh.gov/retirement/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Ohio457: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www.ohio457.org/resources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MissionSquare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www.missionsq.org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Social Security: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www.ssa.gov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Medicare: 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7"/>
              </a:rPr>
              <a:t>www.medicare.gov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MemberDirect</a:t>
            </a:r>
            <a:r>
              <a:rPr lang="en-US" alt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8"/>
              </a:rPr>
              <a:t>www.crsmemberdirect.org</a:t>
            </a: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MemberDirect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is a CRS portal that allows you to see your retirement account information. 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Set up an account with a personal email address today! 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200684"/>
      </p:ext>
    </p:extLst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3144838" y="130314"/>
            <a:ext cx="3078162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E6A11-3F1F-A945-3B84-110EBA7992F5}"/>
              </a:ext>
            </a:extLst>
          </p:cNvPr>
          <p:cNvSpPr>
            <a:spLocks/>
          </p:cNvSpPr>
          <p:nvPr/>
        </p:nvSpPr>
        <p:spPr bwMode="auto">
          <a:xfrm>
            <a:off x="847725" y="998436"/>
            <a:ext cx="8991600" cy="5775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visit the CRS Website: 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https://cincinnati-oh.gov/retirement/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Email: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retirement@cincinnati-oh.gov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Office: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City Hall, Room 328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801 Plum Street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Cincinnati, OH 45202</a:t>
            </a: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(513) 352-3227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Please keep CRS updated on your contact info!</a:t>
            </a:r>
          </a:p>
          <a:p>
            <a:pPr eaLnBrk="1" hangingPunct="1">
              <a:defRPr/>
            </a:pPr>
            <a:endParaRPr lang="en-US" alt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2111"/>
      </p:ext>
    </p:extLst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012686"/>
            <a:ext cx="8991600" cy="56088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types of retirement benefits: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Monthly Pension Benefit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Disability Retirement Benefits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Survivor Benefits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Compensation (457 Plan)</a:t>
            </a:r>
          </a:p>
          <a:p>
            <a:pPr lvl="1" indent="0" eaLnBrk="1" hangingPunct="1">
              <a:defRPr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Eligibility for each type of benefit differs</a:t>
            </a: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It can be complicated—call us with questions!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314205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902420"/>
            <a:ext cx="8991600" cy="5719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What We Do:</a:t>
            </a:r>
          </a:p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Enroll new members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000" dirty="0"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457 Plan enrollments/changes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Service Purchases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Return of Contributions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Process New Retirements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Member Education and Customer Service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Pension Payroll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97267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47656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73074" y="1012686"/>
            <a:ext cx="9374153" cy="57691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Benefits are Funded by Contributions + Investment Earnings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City contributes at least 16.25% of payroll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contribute 9%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Board of Trustees invest the contributions and earn an investment return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Current CRS Assets = $2.2 billion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Annual CRS benefit payments = $219.4mm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(pension) = 71.6%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Funded ratio (health) = 145.1%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Funding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026834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744764"/>
            <a:ext cx="8991600" cy="48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CRS Benefits: Why?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F462577-7AFF-709A-931A-5BB887AA0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259592"/>
              </p:ext>
            </p:extLst>
          </p:nvPr>
        </p:nvGraphicFramePr>
        <p:xfrm>
          <a:off x="1879600" y="2895600"/>
          <a:ext cx="6248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9915853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1295400"/>
            <a:ext cx="8991600" cy="53261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CRS provides a “Defined Benefit” pension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“Defined Benefit” means a formula-based monthly payment for the rest of your life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Different than “Defined Contribution” which provides a lump sum at retirement</a:t>
            </a: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314450" lvl="1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C5AE8CC-D72A-0158-85CD-CC2C42C01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47124"/>
              </p:ext>
            </p:extLst>
          </p:nvPr>
        </p:nvGraphicFramePr>
        <p:xfrm>
          <a:off x="1693333" y="3467100"/>
          <a:ext cx="6773333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9CAB5F5C-BDB1-B989-91B1-51F45ADDB9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0454" y="3061940"/>
            <a:ext cx="914479" cy="914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562801-FD50-5515-CC22-B720866C98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1813" y="3051335"/>
            <a:ext cx="914479" cy="9144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803A46-6AA2-602B-CD0A-5675531118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5583" y="3061939"/>
            <a:ext cx="914479" cy="9144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53A5FC-E069-82A3-0180-6FC99AA9AD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0633" y="3051336"/>
            <a:ext cx="914479" cy="914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B839FC-A1A2-B043-EA67-C59F13A52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689" y="5333960"/>
            <a:ext cx="914479" cy="914479"/>
          </a:xfrm>
          <a:prstGeom prst="rect">
            <a:avLst/>
          </a:prstGeom>
        </p:spPr>
      </p:pic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1DEB49CB-395B-5715-13DB-88F9A3DC1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584142"/>
              </p:ext>
            </p:extLst>
          </p:nvPr>
        </p:nvGraphicFramePr>
        <p:xfrm>
          <a:off x="1693333" y="5791200"/>
          <a:ext cx="6773333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" name="Graphic 19" descr="Question Mark with solid fill">
            <a:extLst>
              <a:ext uri="{FF2B5EF4-FFF2-40B4-BE49-F238E27FC236}">
                <a16:creationId xmlns:a16="http://schemas.microsoft.com/office/drawing/2014/main" id="{8BE3C758-82B8-638D-601B-31DF37D166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403600" y="5572615"/>
            <a:ext cx="605241" cy="6052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CCE73F-F734-440D-0915-D2B2C488A6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4227" y="5572615"/>
            <a:ext cx="609653" cy="60355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60FFD8-2A63-6160-F47C-A612EA0925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5394" y="5572615"/>
            <a:ext cx="609653" cy="6035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306D927-8336-5BF8-296C-5B201C0A925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89723" y="5560808"/>
            <a:ext cx="609653" cy="6035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27CD56-58DC-2212-455D-011B811EA7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33" y="5976010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102"/>
      </p:ext>
    </p:extLst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695325" y="860286"/>
            <a:ext cx="8991600" cy="59215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Retirement Eligibility for Group G: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= age 67 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a minimum of 5 years service</a:t>
            </a:r>
          </a:p>
          <a:p>
            <a:pPr lvl="2" indent="0" eaLnBrk="1" hangingPunct="1">
              <a:defRPr/>
            </a:pPr>
            <a:endParaRPr lang="en-US" altLang="en-US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Normal = age 62 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with a minimum of 30 years service</a:t>
            </a:r>
          </a:p>
          <a:p>
            <a:pPr lvl="2" indent="0" eaLnBrk="1" hangingPunct="1">
              <a:defRPr/>
            </a:pPr>
            <a:endParaRPr lang="en-US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Early = minimum age 57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with a minimum of 15 years service </a:t>
            </a:r>
            <a:r>
              <a:rPr lang="en-US" altLang="en-US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(actuarially reduced). Early Retirement from service ONLY</a:t>
            </a: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en-US" sz="24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Deferred =</a:t>
            </a:r>
            <a:r>
              <a:rPr lang="en-US" alt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if you terminate employment PRIOR TO reaching retirement eligibility and leave your contributions with CRS, you can receive a pension at age 67 if less than 30 years or at age 62 with 30 or more years</a:t>
            </a:r>
            <a:endParaRPr lang="en-US" alt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 indent="0" eaLnBrk="1" hangingPunct="1"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6477000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43943"/>
      </p:ext>
    </p:extLst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900F64D2-9501-4FD5-8A8C-5B530164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654"/>
            <a:ext cx="10160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FA3C740F-538F-484E-A2C2-C3B8CB8DBC43}"/>
              </a:ext>
            </a:extLst>
          </p:cNvPr>
          <p:cNvSpPr>
            <a:spLocks/>
          </p:cNvSpPr>
          <p:nvPr/>
        </p:nvSpPr>
        <p:spPr bwMode="auto">
          <a:xfrm>
            <a:off x="473075" y="1012686"/>
            <a:ext cx="8991600" cy="592151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 eaLnBrk="0" hangingPunct="0"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38200" algn="l"/>
              </a:tabLs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Basic Formula: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Years of Service: 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 Credit for every non-OT </a:t>
            </a:r>
            <a:r>
              <a:rPr lang="en-US" alt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hr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worked  (1yr = 2080 </a:t>
            </a:r>
            <a:r>
              <a:rPr lang="en-US" alt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hrs</a:t>
            </a: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endParaRPr lang="en-US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Service Multiplier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Group G: 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Up to 30 years: 2.2%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30 years and after: 2.0%</a:t>
            </a:r>
          </a:p>
          <a:p>
            <a:pPr marL="1714500" lvl="2" indent="-571500" eaLnBrk="1" hangingPunct="1">
              <a:buFont typeface="Arial" panose="020B0604020202020204" pitchFamily="34" charset="0"/>
              <a:buChar char="•"/>
              <a:defRPr/>
            </a:pPr>
            <a:endParaRPr lang="en-US" altLang="en-US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Average Highest Compensation</a:t>
            </a:r>
          </a:p>
          <a:p>
            <a:pPr marL="1600200" lvl="2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60 months of consecutive earnings</a:t>
            </a:r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44C8094B-36F0-4BA6-A02B-53AE0216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13" y="754934"/>
            <a:ext cx="28146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D664F0-549C-4336-8E34-FD179C45807C}"/>
              </a:ext>
            </a:extLst>
          </p:cNvPr>
          <p:cNvSpPr txBox="1"/>
          <p:nvPr/>
        </p:nvSpPr>
        <p:spPr>
          <a:xfrm>
            <a:off x="0" y="152400"/>
            <a:ext cx="10160000" cy="707886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>
            <a:lvl1pPr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1pPr>
            <a:lvl2pPr marL="742950" indent="-28575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2pPr>
            <a:lvl3pPr marL="11430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3pPr>
            <a:lvl4pPr marL="16002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4pPr>
            <a:lvl5pPr marL="2057400" indent="-228600"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367D"/>
                </a:solidFill>
                <a:latin typeface="Frutiger 55 Roman" charset="0"/>
                <a:cs typeface="ヒラギノ角ゴ ProN W3" charset="0"/>
                <a:sym typeface="Frutiger 55 Roman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Monthly Pension Benefit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C49F8F-4023-4F05-8A6F-C0B73EF4201C}"/>
              </a:ext>
            </a:extLst>
          </p:cNvPr>
          <p:cNvSpPr txBox="1"/>
          <p:nvPr/>
        </p:nvSpPr>
        <p:spPr>
          <a:xfrm>
            <a:off x="9847228" y="707914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54D54EF-0B81-4036-AB08-CDC3C342913A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2F670FF-E1F4-B4FE-47B1-8B92ACD788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67957"/>
              </p:ext>
            </p:extLst>
          </p:nvPr>
        </p:nvGraphicFramePr>
        <p:xfrm>
          <a:off x="1879600" y="1676401"/>
          <a:ext cx="7967628" cy="152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74647FD6-13A7-0390-9957-640BB8B39548}"/>
              </a:ext>
            </a:extLst>
          </p:cNvPr>
          <p:cNvSpPr/>
          <p:nvPr/>
        </p:nvSpPr>
        <p:spPr bwMode="auto">
          <a:xfrm>
            <a:off x="3688622" y="2360090"/>
            <a:ext cx="304800" cy="290689"/>
          </a:xfrm>
          <a:prstGeom prst="mathMultiply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</a:tabLst>
            </a:pPr>
            <a:endParaRPr kumimoji="0" lang="en-US" sz="2100" b="0" i="0" u="none" strike="noStrike" cap="none" normalizeH="0" baseline="0">
              <a:ln>
                <a:noFill/>
              </a:ln>
              <a:solidFill>
                <a:srgbClr val="00367D"/>
              </a:solidFill>
              <a:effectLst/>
              <a:latin typeface="Frutiger 55 Roman" charset="0"/>
              <a:ea typeface="ヒラギノ角ゴ ProN W3" charset="0"/>
              <a:cs typeface="ヒラギノ角ゴ ProN W3" charset="0"/>
              <a:sym typeface="Frutiger 55 Roman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940C0-5DB4-8BF2-C4EF-F468EE15C7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1483" y="2319517"/>
            <a:ext cx="243861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81316"/>
      </p:ext>
    </p:extLst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nk">
  <a:themeElements>
    <a:clrScheme name="">
      <a:dk1>
        <a:srgbClr val="00367D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2D6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838200" algn="l"/>
          </a:tabLst>
          <a:defRPr kumimoji="0" lang="en-US" sz="2100" b="0" i="0" u="none" strike="noStrike" cap="none" normalizeH="0" baseline="0" smtClean="0">
            <a:ln>
              <a:noFill/>
            </a:ln>
            <a:solidFill>
              <a:srgbClr val="00367D"/>
            </a:solidFill>
            <a:effectLst/>
            <a:latin typeface="Frutiger 55 Roman" charset="0"/>
            <a:ea typeface="ヒラギノ角ゴ ProN W3" charset="0"/>
            <a:cs typeface="ヒラギノ角ゴ ProN W3" charset="0"/>
            <a:sym typeface="Frutiger 55 Roman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26345</TotalTime>
  <Pages>0</Pages>
  <Words>1510</Words>
  <Characters>0</Characters>
  <Application>Microsoft Office PowerPoint</Application>
  <PresentationFormat>Custom</PresentationFormat>
  <Lines>0</Lines>
  <Paragraphs>316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Frutiger 55 Roman</vt:lpstr>
      <vt:lpstr>Gill Sans</vt:lpstr>
      <vt:lpstr>Myriad Pro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Fine, Kathleen</dc:creator>
  <cp:lastModifiedBy>Niesen, JoAnne</cp:lastModifiedBy>
  <cp:revision>226</cp:revision>
  <dcterms:modified xsi:type="dcterms:W3CDTF">2026-01-28T19:49:19Z</dcterms:modified>
</cp:coreProperties>
</file>