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0" r:id="rId2"/>
    <p:sldId id="332" r:id="rId3"/>
    <p:sldId id="362" r:id="rId4"/>
    <p:sldId id="358" r:id="rId5"/>
    <p:sldId id="366" r:id="rId6"/>
    <p:sldId id="333" r:id="rId7"/>
    <p:sldId id="361" r:id="rId8"/>
    <p:sldId id="371" r:id="rId9"/>
    <p:sldId id="367" r:id="rId10"/>
    <p:sldId id="377" r:id="rId11"/>
    <p:sldId id="372" r:id="rId12"/>
    <p:sldId id="349" r:id="rId13"/>
    <p:sldId id="346" r:id="rId14"/>
    <p:sldId id="336" r:id="rId15"/>
    <p:sldId id="350" r:id="rId16"/>
    <p:sldId id="355" r:id="rId17"/>
    <p:sldId id="338" r:id="rId18"/>
    <p:sldId id="373" r:id="rId19"/>
    <p:sldId id="337" r:id="rId20"/>
    <p:sldId id="368" r:id="rId21"/>
    <p:sldId id="370" r:id="rId22"/>
    <p:sldId id="374" r:id="rId23"/>
    <p:sldId id="369" r:id="rId24"/>
    <p:sldId id="341" r:id="rId25"/>
    <p:sldId id="342" r:id="rId26"/>
    <p:sldId id="375" r:id="rId27"/>
    <p:sldId id="347" r:id="rId28"/>
    <p:sldId id="376" r:id="rId29"/>
    <p:sldId id="348" r:id="rId30"/>
    <p:sldId id="364" r:id="rId31"/>
    <p:sldId id="352" r:id="rId32"/>
  </p:sldIdLst>
  <p:sldSz cx="10160000" cy="7620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5pPr>
    <a:lvl6pPr marL="22860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6pPr>
    <a:lvl7pPr marL="27432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7pPr>
    <a:lvl8pPr marL="32004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8pPr>
    <a:lvl9pPr marL="36576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D2AC27-5338-8CD1-64E3-41AD75B0E167}" name="Bill Moller" initials="BM" userId="f4c654ce449c235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3C1"/>
    <a:srgbClr val="009644"/>
    <a:srgbClr val="5B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4" autoAdjust="0"/>
    <p:restoredTop sz="94608"/>
  </p:normalViewPr>
  <p:slideViewPr>
    <p:cSldViewPr>
      <p:cViewPr varScale="1">
        <p:scale>
          <a:sx n="94" d="100"/>
          <a:sy n="94" d="100"/>
        </p:scale>
        <p:origin x="1812" y="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C83F5-7620-4651-985F-12A80E9DE425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383E2-1511-426D-BE86-BD0E4B1CBD0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208A2C7-8CE1-4FB1-8DE1-CC91EE7563E8}" type="parTrans" cxnId="{BA536395-D119-4908-8698-C27DDD950BF7}">
      <dgm:prSet/>
      <dgm:spPr/>
      <dgm:t>
        <a:bodyPr/>
        <a:lstStyle/>
        <a:p>
          <a:endParaRPr lang="en-US"/>
        </a:p>
      </dgm:t>
    </dgm:pt>
    <dgm:pt modelId="{B57C63C7-6595-4A32-AE42-F70DC426003E}" type="sibTrans" cxnId="{BA536395-D119-4908-8698-C27DDD950BF7}">
      <dgm:prSet/>
      <dgm:spPr/>
      <dgm:t>
        <a:bodyPr/>
        <a:lstStyle/>
        <a:p>
          <a:endParaRPr lang="en-US"/>
        </a:p>
      </dgm:t>
    </dgm:pt>
    <dgm:pt modelId="{A3C5A220-DA01-4CEF-802D-111B8ECBEDED}">
      <dgm:prSet phldrT="[Text]" custT="1"/>
      <dgm:spPr/>
      <dgm:t>
        <a:bodyPr/>
        <a:lstStyle/>
        <a:p>
          <a:endParaRPr lang="en-US" sz="2400" dirty="0"/>
        </a:p>
        <a:p>
          <a:r>
            <a:rPr lang="en-US" sz="3600" dirty="0">
              <a:solidFill>
                <a:schemeClr val="accent4">
                  <a:lumMod val="60000"/>
                  <a:lumOff val="40000"/>
                </a:schemeClr>
              </a:solidFill>
            </a:rPr>
            <a:t>Long-term Public Service</a:t>
          </a:r>
        </a:p>
      </dgm:t>
    </dgm:pt>
    <dgm:pt modelId="{98C35151-0FFB-464F-9B59-D435BAE47424}" type="parTrans" cxnId="{B6DD0824-9C9F-4EAF-9A1E-A5C543923BD5}">
      <dgm:prSet/>
      <dgm:spPr/>
      <dgm:t>
        <a:bodyPr/>
        <a:lstStyle/>
        <a:p>
          <a:endParaRPr lang="en-US"/>
        </a:p>
      </dgm:t>
    </dgm:pt>
    <dgm:pt modelId="{7C5705DA-C681-4609-9A17-6BB74617D9E4}" type="sibTrans" cxnId="{B6DD0824-9C9F-4EAF-9A1E-A5C543923BD5}">
      <dgm:prSet/>
      <dgm:spPr/>
      <dgm:t>
        <a:bodyPr/>
        <a:lstStyle/>
        <a:p>
          <a:endParaRPr lang="en-US"/>
        </a:p>
      </dgm:t>
    </dgm:pt>
    <dgm:pt modelId="{DAEC4F13-F9DC-4ACC-94D7-F5E0541254EC}">
      <dgm:prSet phldrT="[Text]"/>
      <dgm:spPr/>
      <dgm:t>
        <a:bodyPr/>
        <a:lstStyle/>
        <a:p>
          <a:r>
            <a:rPr lang="en-US" dirty="0"/>
            <a:t>                                                                                                   </a:t>
          </a:r>
        </a:p>
      </dgm:t>
    </dgm:pt>
    <dgm:pt modelId="{4339165A-9E3E-44D2-9128-9BE2E51D1BAE}" type="parTrans" cxnId="{913B1977-48BE-40EB-9E97-1B8C465E52FF}">
      <dgm:prSet/>
      <dgm:spPr/>
      <dgm:t>
        <a:bodyPr/>
        <a:lstStyle/>
        <a:p>
          <a:endParaRPr lang="en-US"/>
        </a:p>
      </dgm:t>
    </dgm:pt>
    <dgm:pt modelId="{046215AE-C73C-453A-89A8-9F41700757E0}" type="sibTrans" cxnId="{913B1977-48BE-40EB-9E97-1B8C465E52FF}">
      <dgm:prSet/>
      <dgm:spPr/>
      <dgm:t>
        <a:bodyPr/>
        <a:lstStyle/>
        <a:p>
          <a:endParaRPr lang="en-US"/>
        </a:p>
      </dgm:t>
    </dgm:pt>
    <dgm:pt modelId="{EB5912AD-5DAA-4595-A93C-053167F5FD3F}">
      <dgm:prSet phldrT="[Text]" custT="1"/>
      <dgm:spPr/>
      <dgm:t>
        <a:bodyPr/>
        <a:lstStyle/>
        <a:p>
          <a:endParaRPr lang="en-US" sz="2800" dirty="0"/>
        </a:p>
        <a:p>
          <a:r>
            <a:rPr lang="en-US" sz="3600" dirty="0">
              <a:solidFill>
                <a:schemeClr val="accent4">
                  <a:lumMod val="60000"/>
                  <a:lumOff val="40000"/>
                </a:schemeClr>
              </a:solidFill>
            </a:rPr>
            <a:t>Retirement Security</a:t>
          </a:r>
          <a:r>
            <a:rPr lang="en-US" sz="4000" dirty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gm:t>
    </dgm:pt>
    <dgm:pt modelId="{BC8DC61A-0250-4F92-8CF5-2D100B33B793}" type="sibTrans" cxnId="{5A7FECA5-F679-4E2E-BA0F-2785614C0D3C}">
      <dgm:prSet/>
      <dgm:spPr/>
      <dgm:t>
        <a:bodyPr/>
        <a:lstStyle/>
        <a:p>
          <a:endParaRPr lang="en-US"/>
        </a:p>
      </dgm:t>
    </dgm:pt>
    <dgm:pt modelId="{03E23CF7-60FF-4655-A611-3771578B9646}" type="parTrans" cxnId="{5A7FECA5-F679-4E2E-BA0F-2785614C0D3C}">
      <dgm:prSet/>
      <dgm:spPr/>
      <dgm:t>
        <a:bodyPr/>
        <a:lstStyle/>
        <a:p>
          <a:endParaRPr lang="en-US"/>
        </a:p>
      </dgm:t>
    </dgm:pt>
    <dgm:pt modelId="{75E6955A-BF9B-460A-B6F8-B38774325A5E}" type="pres">
      <dgm:prSet presAssocID="{929C83F5-7620-4651-985F-12A80E9DE425}" presName="Name0" presStyleCnt="0">
        <dgm:presLayoutVars>
          <dgm:dir/>
          <dgm:animLvl val="lvl"/>
          <dgm:resizeHandles val="exact"/>
        </dgm:presLayoutVars>
      </dgm:prSet>
      <dgm:spPr/>
    </dgm:pt>
    <dgm:pt modelId="{03F7DC53-9FC0-470A-A2E3-274CDB6C1D95}" type="pres">
      <dgm:prSet presAssocID="{EF5383E2-1511-426D-BE86-BD0E4B1CBD0A}" presName="compositeNode" presStyleCnt="0">
        <dgm:presLayoutVars>
          <dgm:bulletEnabled val="1"/>
        </dgm:presLayoutVars>
      </dgm:prSet>
      <dgm:spPr/>
    </dgm:pt>
    <dgm:pt modelId="{52C071A1-B4AF-4816-80E8-EB03A7CF983C}" type="pres">
      <dgm:prSet presAssocID="{EF5383E2-1511-426D-BE86-BD0E4B1CBD0A}" presName="bgRect" presStyleLbl="node1" presStyleIdx="0" presStyleCnt="2" custScaleX="61136" custLinFactNeighborX="-23" custLinFactNeighborY="-4019"/>
      <dgm:spPr/>
    </dgm:pt>
    <dgm:pt modelId="{81EEE384-E4A7-4134-AB46-AB5C8EF48588}" type="pres">
      <dgm:prSet presAssocID="{EF5383E2-1511-426D-BE86-BD0E4B1CBD0A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AAA5280-2EE0-47CC-A872-77376B36158A}" type="pres">
      <dgm:prSet presAssocID="{EF5383E2-1511-426D-BE86-BD0E4B1CBD0A}" presName="childNode" presStyleLbl="node1" presStyleIdx="0" presStyleCnt="2">
        <dgm:presLayoutVars>
          <dgm:bulletEnabled val="1"/>
        </dgm:presLayoutVars>
      </dgm:prSet>
      <dgm:spPr/>
    </dgm:pt>
    <dgm:pt modelId="{A02F080E-759F-4FB0-A060-E63DA4A9A0B4}" type="pres">
      <dgm:prSet presAssocID="{B57C63C7-6595-4A32-AE42-F70DC426003E}" presName="hSp" presStyleCnt="0"/>
      <dgm:spPr/>
    </dgm:pt>
    <dgm:pt modelId="{1363A984-8B07-4A5D-AF51-583764E4B1E4}" type="pres">
      <dgm:prSet presAssocID="{B57C63C7-6595-4A32-AE42-F70DC426003E}" presName="vProcSp" presStyleCnt="0"/>
      <dgm:spPr/>
    </dgm:pt>
    <dgm:pt modelId="{AE84734C-D6A0-453D-A356-64473F6E6D2D}" type="pres">
      <dgm:prSet presAssocID="{B57C63C7-6595-4A32-AE42-F70DC426003E}" presName="vSp1" presStyleCnt="0"/>
      <dgm:spPr/>
    </dgm:pt>
    <dgm:pt modelId="{DACBB1BA-06F9-4C5A-B4AF-4AB1CAB60D61}" type="pres">
      <dgm:prSet presAssocID="{B57C63C7-6595-4A32-AE42-F70DC426003E}" presName="simulatedConn" presStyleLbl="solidFgAcc1" presStyleIdx="0" presStyleCnt="1" custLinFactY="-142350" custLinFactNeighborX="13296" custLinFactNeighborY="-200000"/>
      <dgm:spPr/>
    </dgm:pt>
    <dgm:pt modelId="{EE417AC7-686C-4DF7-80C5-79E4EE2A9458}" type="pres">
      <dgm:prSet presAssocID="{B57C63C7-6595-4A32-AE42-F70DC426003E}" presName="vSp2" presStyleCnt="0"/>
      <dgm:spPr/>
    </dgm:pt>
    <dgm:pt modelId="{B45FCA83-B044-4D60-AFC8-1401F44CA975}" type="pres">
      <dgm:prSet presAssocID="{B57C63C7-6595-4A32-AE42-F70DC426003E}" presName="sibTrans" presStyleCnt="0"/>
      <dgm:spPr/>
    </dgm:pt>
    <dgm:pt modelId="{B301DE55-FF4A-4E15-BA18-8CB07CD2245B}" type="pres">
      <dgm:prSet presAssocID="{DAEC4F13-F9DC-4ACC-94D7-F5E0541254EC}" presName="compositeNode" presStyleCnt="0">
        <dgm:presLayoutVars>
          <dgm:bulletEnabled val="1"/>
        </dgm:presLayoutVars>
      </dgm:prSet>
      <dgm:spPr/>
    </dgm:pt>
    <dgm:pt modelId="{3D1B115D-835F-48A4-BE81-7085EB259122}" type="pres">
      <dgm:prSet presAssocID="{DAEC4F13-F9DC-4ACC-94D7-F5E0541254EC}" presName="bgRect" presStyleLbl="node1" presStyleIdx="1" presStyleCnt="2" custScaleX="69525" custScaleY="100000" custLinFactNeighborX="1703" custLinFactNeighborY="-551"/>
      <dgm:spPr/>
    </dgm:pt>
    <dgm:pt modelId="{4D86DE1F-AFE4-4A8F-9543-4C5BEFE34830}" type="pres">
      <dgm:prSet presAssocID="{DAEC4F13-F9DC-4ACC-94D7-F5E0541254EC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6318742-37B0-4CC9-AEB4-F3A96C2B9F13}" type="pres">
      <dgm:prSet presAssocID="{DAEC4F13-F9DC-4ACC-94D7-F5E0541254EC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699FC00B-857F-4731-B2D2-4691BAC91BEC}" type="presOf" srcId="{929C83F5-7620-4651-985F-12A80E9DE425}" destId="{75E6955A-BF9B-460A-B6F8-B38774325A5E}" srcOrd="0" destOrd="0" presId="urn:microsoft.com/office/officeart/2005/8/layout/hProcess7"/>
    <dgm:cxn modelId="{B6DD0824-9C9F-4EAF-9A1E-A5C543923BD5}" srcId="{EF5383E2-1511-426D-BE86-BD0E4B1CBD0A}" destId="{A3C5A220-DA01-4CEF-802D-111B8ECBEDED}" srcOrd="0" destOrd="0" parTransId="{98C35151-0FFB-464F-9B59-D435BAE47424}" sibTransId="{7C5705DA-C681-4609-9A17-6BB74617D9E4}"/>
    <dgm:cxn modelId="{23382D2B-0918-42EB-B0F0-5FAC8AC6719E}" type="presOf" srcId="{EF5383E2-1511-426D-BE86-BD0E4B1CBD0A}" destId="{52C071A1-B4AF-4816-80E8-EB03A7CF983C}" srcOrd="0" destOrd="0" presId="urn:microsoft.com/office/officeart/2005/8/layout/hProcess7"/>
    <dgm:cxn modelId="{1378652C-2F00-43EA-BFB9-9E77A7C3E649}" type="presOf" srcId="{EF5383E2-1511-426D-BE86-BD0E4B1CBD0A}" destId="{81EEE384-E4A7-4134-AB46-AB5C8EF48588}" srcOrd="1" destOrd="0" presId="urn:microsoft.com/office/officeart/2005/8/layout/hProcess7"/>
    <dgm:cxn modelId="{F228713E-2FFD-4ED1-84FC-3651EA6F9A7E}" type="presOf" srcId="{DAEC4F13-F9DC-4ACC-94D7-F5E0541254EC}" destId="{4D86DE1F-AFE4-4A8F-9543-4C5BEFE34830}" srcOrd="1" destOrd="0" presId="urn:microsoft.com/office/officeart/2005/8/layout/hProcess7"/>
    <dgm:cxn modelId="{913B1977-48BE-40EB-9E97-1B8C465E52FF}" srcId="{929C83F5-7620-4651-985F-12A80E9DE425}" destId="{DAEC4F13-F9DC-4ACC-94D7-F5E0541254EC}" srcOrd="1" destOrd="0" parTransId="{4339165A-9E3E-44D2-9128-9BE2E51D1BAE}" sibTransId="{046215AE-C73C-453A-89A8-9F41700757E0}"/>
    <dgm:cxn modelId="{BA536395-D119-4908-8698-C27DDD950BF7}" srcId="{929C83F5-7620-4651-985F-12A80E9DE425}" destId="{EF5383E2-1511-426D-BE86-BD0E4B1CBD0A}" srcOrd="0" destOrd="0" parTransId="{6208A2C7-8CE1-4FB1-8DE1-CC91EE7563E8}" sibTransId="{B57C63C7-6595-4A32-AE42-F70DC426003E}"/>
    <dgm:cxn modelId="{5A7FECA5-F679-4E2E-BA0F-2785614C0D3C}" srcId="{DAEC4F13-F9DC-4ACC-94D7-F5E0541254EC}" destId="{EB5912AD-5DAA-4595-A93C-053167F5FD3F}" srcOrd="0" destOrd="0" parTransId="{03E23CF7-60FF-4655-A611-3771578B9646}" sibTransId="{BC8DC61A-0250-4F92-8CF5-2D100B33B793}"/>
    <dgm:cxn modelId="{0E5E96AF-277C-4070-A982-EA68FDC2D52A}" type="presOf" srcId="{A3C5A220-DA01-4CEF-802D-111B8ECBEDED}" destId="{FAAA5280-2EE0-47CC-A872-77376B36158A}" srcOrd="0" destOrd="0" presId="urn:microsoft.com/office/officeart/2005/8/layout/hProcess7"/>
    <dgm:cxn modelId="{CA0C5EE6-8CFA-4A1C-AAC1-DA3616572025}" type="presOf" srcId="{EB5912AD-5DAA-4595-A93C-053167F5FD3F}" destId="{06318742-37B0-4CC9-AEB4-F3A96C2B9F13}" srcOrd="0" destOrd="0" presId="urn:microsoft.com/office/officeart/2005/8/layout/hProcess7"/>
    <dgm:cxn modelId="{AB72CDEF-528C-445B-A7EB-7BA82B98C49D}" type="presOf" srcId="{DAEC4F13-F9DC-4ACC-94D7-F5E0541254EC}" destId="{3D1B115D-835F-48A4-BE81-7085EB259122}" srcOrd="0" destOrd="0" presId="urn:microsoft.com/office/officeart/2005/8/layout/hProcess7"/>
    <dgm:cxn modelId="{BB68A9CF-92DB-4AB7-8BE6-0E7231267B04}" type="presParOf" srcId="{75E6955A-BF9B-460A-B6F8-B38774325A5E}" destId="{03F7DC53-9FC0-470A-A2E3-274CDB6C1D95}" srcOrd="0" destOrd="0" presId="urn:microsoft.com/office/officeart/2005/8/layout/hProcess7"/>
    <dgm:cxn modelId="{7128DA40-FD9D-4E6E-B9DB-23C0600901B0}" type="presParOf" srcId="{03F7DC53-9FC0-470A-A2E3-274CDB6C1D95}" destId="{52C071A1-B4AF-4816-80E8-EB03A7CF983C}" srcOrd="0" destOrd="0" presId="urn:microsoft.com/office/officeart/2005/8/layout/hProcess7"/>
    <dgm:cxn modelId="{78AC08AD-7E31-4A7E-AC50-ED87DAC114CD}" type="presParOf" srcId="{03F7DC53-9FC0-470A-A2E3-274CDB6C1D95}" destId="{81EEE384-E4A7-4134-AB46-AB5C8EF48588}" srcOrd="1" destOrd="0" presId="urn:microsoft.com/office/officeart/2005/8/layout/hProcess7"/>
    <dgm:cxn modelId="{94D601BD-3EBA-41CF-907E-B6BE3A290F5A}" type="presParOf" srcId="{03F7DC53-9FC0-470A-A2E3-274CDB6C1D95}" destId="{FAAA5280-2EE0-47CC-A872-77376B36158A}" srcOrd="2" destOrd="0" presId="urn:microsoft.com/office/officeart/2005/8/layout/hProcess7"/>
    <dgm:cxn modelId="{5C4C5E70-8E7B-42A7-A0C2-1A1B4D6C8361}" type="presParOf" srcId="{75E6955A-BF9B-460A-B6F8-B38774325A5E}" destId="{A02F080E-759F-4FB0-A060-E63DA4A9A0B4}" srcOrd="1" destOrd="0" presId="urn:microsoft.com/office/officeart/2005/8/layout/hProcess7"/>
    <dgm:cxn modelId="{3E0720B5-CE00-43FF-B310-561467A65AF9}" type="presParOf" srcId="{75E6955A-BF9B-460A-B6F8-B38774325A5E}" destId="{1363A984-8B07-4A5D-AF51-583764E4B1E4}" srcOrd="2" destOrd="0" presId="urn:microsoft.com/office/officeart/2005/8/layout/hProcess7"/>
    <dgm:cxn modelId="{C8128D5A-9ABE-4CED-A6BD-E9BA813F5217}" type="presParOf" srcId="{1363A984-8B07-4A5D-AF51-583764E4B1E4}" destId="{AE84734C-D6A0-453D-A356-64473F6E6D2D}" srcOrd="0" destOrd="0" presId="urn:microsoft.com/office/officeart/2005/8/layout/hProcess7"/>
    <dgm:cxn modelId="{841D8DB3-FB82-4875-8538-591B1B900EB5}" type="presParOf" srcId="{1363A984-8B07-4A5D-AF51-583764E4B1E4}" destId="{DACBB1BA-06F9-4C5A-B4AF-4AB1CAB60D61}" srcOrd="1" destOrd="0" presId="urn:microsoft.com/office/officeart/2005/8/layout/hProcess7"/>
    <dgm:cxn modelId="{06917AE6-895B-4894-856B-F6984B44072E}" type="presParOf" srcId="{1363A984-8B07-4A5D-AF51-583764E4B1E4}" destId="{EE417AC7-686C-4DF7-80C5-79E4EE2A9458}" srcOrd="2" destOrd="0" presId="urn:microsoft.com/office/officeart/2005/8/layout/hProcess7"/>
    <dgm:cxn modelId="{736AB0F7-6256-4D40-B800-4C2E6E4BBFBA}" type="presParOf" srcId="{75E6955A-BF9B-460A-B6F8-B38774325A5E}" destId="{B45FCA83-B044-4D60-AFC8-1401F44CA975}" srcOrd="3" destOrd="0" presId="urn:microsoft.com/office/officeart/2005/8/layout/hProcess7"/>
    <dgm:cxn modelId="{757C4028-3048-49D6-8A9F-F79C64923614}" type="presParOf" srcId="{75E6955A-BF9B-460A-B6F8-B38774325A5E}" destId="{B301DE55-FF4A-4E15-BA18-8CB07CD2245B}" srcOrd="4" destOrd="0" presId="urn:microsoft.com/office/officeart/2005/8/layout/hProcess7"/>
    <dgm:cxn modelId="{17B58FBE-6118-4C30-BB17-9A171F5872EE}" type="presParOf" srcId="{B301DE55-FF4A-4E15-BA18-8CB07CD2245B}" destId="{3D1B115D-835F-48A4-BE81-7085EB259122}" srcOrd="0" destOrd="0" presId="urn:microsoft.com/office/officeart/2005/8/layout/hProcess7"/>
    <dgm:cxn modelId="{63618BCA-D034-40FF-AC8D-D4BF9669C612}" type="presParOf" srcId="{B301DE55-FF4A-4E15-BA18-8CB07CD2245B}" destId="{4D86DE1F-AFE4-4A8F-9543-4C5BEFE34830}" srcOrd="1" destOrd="0" presId="urn:microsoft.com/office/officeart/2005/8/layout/hProcess7"/>
    <dgm:cxn modelId="{EEEA7BD2-3452-4185-A5B0-0FDCD668CF1D}" type="presParOf" srcId="{B301DE55-FF4A-4E15-BA18-8CB07CD2245B}" destId="{06318742-37B0-4CC9-AEB4-F3A96C2B9F1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 custT="1"/>
      <dgm:spPr/>
      <dgm:t>
        <a:bodyPr/>
        <a:lstStyle/>
        <a:p>
          <a:r>
            <a:rPr lang="en-US" sz="1800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 custT="1"/>
      <dgm:spPr/>
      <dgm:t>
        <a:bodyPr/>
        <a:lstStyle/>
        <a:p>
          <a:r>
            <a:rPr lang="en-US" sz="1600" dirty="0"/>
            <a:t>Decade 1, 120 payments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 custT="1"/>
      <dgm:spPr/>
      <dgm:t>
        <a:bodyPr/>
        <a:lstStyle/>
        <a:p>
          <a:r>
            <a:rPr lang="en-US" sz="1400" dirty="0"/>
            <a:t>Day both You and your Optionee have passed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 custT="1"/>
      <dgm:spPr/>
      <dgm:t>
        <a:bodyPr/>
        <a:lstStyle/>
        <a:p>
          <a:r>
            <a:rPr lang="en-US" sz="1600" dirty="0"/>
            <a:t>Decade 2, 120 payments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 custT="1"/>
      <dgm:spPr/>
      <dgm:t>
        <a:bodyPr/>
        <a:lstStyle/>
        <a:p>
          <a:r>
            <a:rPr lang="en-US" sz="1600" dirty="0"/>
            <a:t>Decade …., x payments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 custT="1"/>
      <dgm:spPr/>
      <dgm:t>
        <a:bodyPr/>
        <a:lstStyle/>
        <a:p>
          <a:r>
            <a:rPr lang="en-US" sz="1800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 custT="1"/>
      <dgm:spPr/>
      <dgm:t>
        <a:bodyPr/>
        <a:lstStyle/>
        <a:p>
          <a:r>
            <a:rPr lang="en-US" sz="1800" dirty="0"/>
            <a:t>Decade 1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 custT="1"/>
      <dgm:spPr/>
      <dgm:t>
        <a:bodyPr/>
        <a:lstStyle/>
        <a:p>
          <a:r>
            <a:rPr lang="en-US" sz="1400" dirty="0"/>
            <a:t>Day both You and your Optionee have passed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 custT="1"/>
      <dgm:spPr/>
      <dgm:t>
        <a:bodyPr/>
        <a:lstStyle/>
        <a:p>
          <a:r>
            <a:rPr lang="en-US" sz="1600" dirty="0"/>
            <a:t>Decade 2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 custT="1"/>
      <dgm:spPr/>
      <dgm:t>
        <a:bodyPr/>
        <a:lstStyle/>
        <a:p>
          <a:r>
            <a:rPr lang="en-US" sz="1600" dirty="0"/>
            <a:t>Decade ….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89BA1-9726-4B45-910E-45D7E7EBE4C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85CB49-2206-4D59-AEC4-C6CFF9A3C1C6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Service Multiplier</a:t>
          </a:r>
        </a:p>
      </dgm:t>
    </dgm:pt>
    <dgm:pt modelId="{2DF9D207-8AE2-41DF-B5E3-C89E0E35F904}" type="parTrans" cxnId="{E098DA33-D279-4962-9509-68DA89C0A0D3}">
      <dgm:prSet/>
      <dgm:spPr/>
      <dgm:t>
        <a:bodyPr/>
        <a:lstStyle/>
        <a:p>
          <a:endParaRPr lang="en-US"/>
        </a:p>
      </dgm:t>
    </dgm:pt>
    <dgm:pt modelId="{C7A32097-FF9B-467A-B9DA-94DA13E4B9AE}" type="sibTrans" cxnId="{E098DA33-D279-4962-9509-68DA89C0A0D3}">
      <dgm:prSet/>
      <dgm:spPr/>
      <dgm:t>
        <a:bodyPr/>
        <a:lstStyle/>
        <a:p>
          <a:endParaRPr lang="en-US"/>
        </a:p>
      </dgm:t>
    </dgm:pt>
    <dgm:pt modelId="{A94FA190-894D-495D-91D4-0D1578183CCE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Avg. High. Comp.</a:t>
          </a:r>
        </a:p>
      </dgm:t>
    </dgm:pt>
    <dgm:pt modelId="{714660E3-B69A-431A-93B1-B640BD582F38}" type="parTrans" cxnId="{B5A43223-980F-48D0-8726-B1C51D014F28}">
      <dgm:prSet/>
      <dgm:spPr/>
      <dgm:t>
        <a:bodyPr/>
        <a:lstStyle/>
        <a:p>
          <a:endParaRPr lang="en-US"/>
        </a:p>
      </dgm:t>
    </dgm:pt>
    <dgm:pt modelId="{10F39408-5C8A-43F2-A1A7-E088C7B3EBC8}" type="sibTrans" cxnId="{B5A43223-980F-48D0-8726-B1C51D014F28}">
      <dgm:prSet/>
      <dgm:spPr/>
      <dgm:t>
        <a:bodyPr/>
        <a:lstStyle/>
        <a:p>
          <a:endParaRPr lang="en-US"/>
        </a:p>
      </dgm:t>
    </dgm:pt>
    <dgm:pt modelId="{381E1CDC-B21F-4576-AFC6-2FC3D0F9E1AB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20000"/>
                  <a:lumOff val="80000"/>
                </a:schemeClr>
              </a:solidFill>
            </a:rPr>
            <a:t>Years of Service</a:t>
          </a:r>
        </a:p>
      </dgm:t>
    </dgm:pt>
    <dgm:pt modelId="{F289EDD5-9EEC-45BF-AB75-694ED48FB4D7}" type="sibTrans" cxnId="{8141154F-E5DD-4750-8601-EC770B5D27EA}">
      <dgm:prSet/>
      <dgm:spPr/>
      <dgm:t>
        <a:bodyPr/>
        <a:lstStyle/>
        <a:p>
          <a:endParaRPr lang="en-US"/>
        </a:p>
      </dgm:t>
    </dgm:pt>
    <dgm:pt modelId="{D12C751C-E808-450F-ACE0-0D1AEBE996CC}" type="parTrans" cxnId="{8141154F-E5DD-4750-8601-EC770B5D27EA}">
      <dgm:prSet/>
      <dgm:spPr/>
      <dgm:t>
        <a:bodyPr/>
        <a:lstStyle/>
        <a:p>
          <a:endParaRPr lang="en-US"/>
        </a:p>
      </dgm:t>
    </dgm:pt>
    <dgm:pt modelId="{474730D9-29F8-4BE6-89B3-06C42999C846}" type="pres">
      <dgm:prSet presAssocID="{83189BA1-9726-4B45-910E-45D7E7EBE4C6}" presName="diagram" presStyleCnt="0">
        <dgm:presLayoutVars>
          <dgm:dir/>
          <dgm:resizeHandles val="exact"/>
        </dgm:presLayoutVars>
      </dgm:prSet>
      <dgm:spPr/>
    </dgm:pt>
    <dgm:pt modelId="{AC84ECEA-5D47-4903-A917-21DBFF4AC3FD}" type="pres">
      <dgm:prSet presAssocID="{381E1CDC-B21F-4576-AFC6-2FC3D0F9E1AB}" presName="node" presStyleLbl="node1" presStyleIdx="0" presStyleCnt="3">
        <dgm:presLayoutVars>
          <dgm:bulletEnabled val="1"/>
        </dgm:presLayoutVars>
      </dgm:prSet>
      <dgm:spPr/>
    </dgm:pt>
    <dgm:pt modelId="{86659D26-9272-4CBF-8905-1639F0ED94C3}" type="pres">
      <dgm:prSet presAssocID="{F289EDD5-9EEC-45BF-AB75-694ED48FB4D7}" presName="sibTrans" presStyleCnt="0"/>
      <dgm:spPr/>
    </dgm:pt>
    <dgm:pt modelId="{D62C634D-4E3C-40C2-8250-ED5E23D2D9EF}" type="pres">
      <dgm:prSet presAssocID="{AC85CB49-2206-4D59-AEC4-C6CFF9A3C1C6}" presName="node" presStyleLbl="node1" presStyleIdx="1" presStyleCnt="3" custLinFactNeighborX="504" custLinFactNeighborY="-4293">
        <dgm:presLayoutVars>
          <dgm:bulletEnabled val="1"/>
        </dgm:presLayoutVars>
      </dgm:prSet>
      <dgm:spPr/>
    </dgm:pt>
    <dgm:pt modelId="{8A4CC674-DE87-4211-9EB8-F4B3AB4963C1}" type="pres">
      <dgm:prSet presAssocID="{C7A32097-FF9B-467A-B9DA-94DA13E4B9AE}" presName="sibTrans" presStyleCnt="0"/>
      <dgm:spPr/>
    </dgm:pt>
    <dgm:pt modelId="{6C255057-6D6F-4332-A7B0-12588D17DF8B}" type="pres">
      <dgm:prSet presAssocID="{A94FA190-894D-495D-91D4-0D1578183CCE}" presName="node" presStyleLbl="node1" presStyleIdx="2" presStyleCnt="3">
        <dgm:presLayoutVars>
          <dgm:bulletEnabled val="1"/>
        </dgm:presLayoutVars>
      </dgm:prSet>
      <dgm:spPr/>
    </dgm:pt>
  </dgm:ptLst>
  <dgm:cxnLst>
    <dgm:cxn modelId="{B5A43223-980F-48D0-8726-B1C51D014F28}" srcId="{83189BA1-9726-4B45-910E-45D7E7EBE4C6}" destId="{A94FA190-894D-495D-91D4-0D1578183CCE}" srcOrd="2" destOrd="0" parTransId="{714660E3-B69A-431A-93B1-B640BD582F38}" sibTransId="{10F39408-5C8A-43F2-A1A7-E088C7B3EBC8}"/>
    <dgm:cxn modelId="{E098DA33-D279-4962-9509-68DA89C0A0D3}" srcId="{83189BA1-9726-4B45-910E-45D7E7EBE4C6}" destId="{AC85CB49-2206-4D59-AEC4-C6CFF9A3C1C6}" srcOrd="1" destOrd="0" parTransId="{2DF9D207-8AE2-41DF-B5E3-C89E0E35F904}" sibTransId="{C7A32097-FF9B-467A-B9DA-94DA13E4B9AE}"/>
    <dgm:cxn modelId="{11130840-107E-4D7A-A4FD-FFB6F3113E9B}" type="presOf" srcId="{381E1CDC-B21F-4576-AFC6-2FC3D0F9E1AB}" destId="{AC84ECEA-5D47-4903-A917-21DBFF4AC3FD}" srcOrd="0" destOrd="0" presId="urn:microsoft.com/office/officeart/2005/8/layout/default"/>
    <dgm:cxn modelId="{8141154F-E5DD-4750-8601-EC770B5D27EA}" srcId="{83189BA1-9726-4B45-910E-45D7E7EBE4C6}" destId="{381E1CDC-B21F-4576-AFC6-2FC3D0F9E1AB}" srcOrd="0" destOrd="0" parTransId="{D12C751C-E808-450F-ACE0-0D1AEBE996CC}" sibTransId="{F289EDD5-9EEC-45BF-AB75-694ED48FB4D7}"/>
    <dgm:cxn modelId="{8481AD77-CF66-4F7F-AB78-23AA752CFC2C}" type="presOf" srcId="{83189BA1-9726-4B45-910E-45D7E7EBE4C6}" destId="{474730D9-29F8-4BE6-89B3-06C42999C846}" srcOrd="0" destOrd="0" presId="urn:microsoft.com/office/officeart/2005/8/layout/default"/>
    <dgm:cxn modelId="{D89A83BB-F02E-4F05-BE64-BE52A1ADAD7C}" type="presOf" srcId="{A94FA190-894D-495D-91D4-0D1578183CCE}" destId="{6C255057-6D6F-4332-A7B0-12588D17DF8B}" srcOrd="0" destOrd="0" presId="urn:microsoft.com/office/officeart/2005/8/layout/default"/>
    <dgm:cxn modelId="{886E90F5-7DB8-4C40-9A27-41BC3FBD6384}" type="presOf" srcId="{AC85CB49-2206-4D59-AEC4-C6CFF9A3C1C6}" destId="{D62C634D-4E3C-40C2-8250-ED5E23D2D9EF}" srcOrd="0" destOrd="0" presId="urn:microsoft.com/office/officeart/2005/8/layout/default"/>
    <dgm:cxn modelId="{26E31A5A-574D-4DDA-9360-2CD5F3D56447}" type="presParOf" srcId="{474730D9-29F8-4BE6-89B3-06C42999C846}" destId="{AC84ECEA-5D47-4903-A917-21DBFF4AC3FD}" srcOrd="0" destOrd="0" presId="urn:microsoft.com/office/officeart/2005/8/layout/default"/>
    <dgm:cxn modelId="{9196D0B7-8F47-40B6-9A83-7AA2CD334438}" type="presParOf" srcId="{474730D9-29F8-4BE6-89B3-06C42999C846}" destId="{86659D26-9272-4CBF-8905-1639F0ED94C3}" srcOrd="1" destOrd="0" presId="urn:microsoft.com/office/officeart/2005/8/layout/default"/>
    <dgm:cxn modelId="{693A446D-6A84-472A-A130-1186267A080C}" type="presParOf" srcId="{474730D9-29F8-4BE6-89B3-06C42999C846}" destId="{D62C634D-4E3C-40C2-8250-ED5E23D2D9EF}" srcOrd="2" destOrd="0" presId="urn:microsoft.com/office/officeart/2005/8/layout/default"/>
    <dgm:cxn modelId="{CFB358B6-8FB1-4C1A-87AF-7C462D67C80A}" type="presParOf" srcId="{474730D9-29F8-4BE6-89B3-06C42999C846}" destId="{8A4CC674-DE87-4211-9EB8-F4B3AB4963C1}" srcOrd="3" destOrd="0" presId="urn:microsoft.com/office/officeart/2005/8/layout/default"/>
    <dgm:cxn modelId="{9519F817-4826-4667-A44E-02332FDBB8EC}" type="presParOf" srcId="{474730D9-29F8-4BE6-89B3-06C42999C846}" destId="{6C255057-6D6F-4332-A7B0-12588D17DF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71A1-B4AF-4816-80E8-EB03A7CF983C}">
      <dsp:nvSpPr>
        <dsp:cNvPr id="0" name=""/>
        <dsp:cNvSpPr/>
      </dsp:nvSpPr>
      <dsp:spPr>
        <a:xfrm>
          <a:off x="1" y="0"/>
          <a:ext cx="2846363" cy="23621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</a:p>
      </dsp:txBody>
      <dsp:txXfrm rot="16200000">
        <a:off x="-683863" y="683865"/>
        <a:ext cx="1937004" cy="569272"/>
      </dsp:txXfrm>
    </dsp:sp>
    <dsp:sp modelId="{FAAA5280-2EE0-47CC-A872-77376B36158A}">
      <dsp:nvSpPr>
        <dsp:cNvPr id="0" name=""/>
        <dsp:cNvSpPr/>
      </dsp:nvSpPr>
      <dsp:spPr>
        <a:xfrm>
          <a:off x="700457" y="0"/>
          <a:ext cx="2120541" cy="23621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Long-term Public Service</a:t>
          </a:r>
        </a:p>
      </dsp:txBody>
      <dsp:txXfrm>
        <a:off x="700457" y="0"/>
        <a:ext cx="2120541" cy="2362199"/>
      </dsp:txXfrm>
    </dsp:sp>
    <dsp:sp modelId="{3D1B115D-835F-48A4-BE81-7085EB259122}">
      <dsp:nvSpPr>
        <dsp:cNvPr id="0" name=""/>
        <dsp:cNvSpPr/>
      </dsp:nvSpPr>
      <dsp:spPr>
        <a:xfrm>
          <a:off x="3011461" y="0"/>
          <a:ext cx="3236938" cy="23621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                                                                                                  </a:t>
          </a:r>
        </a:p>
      </dsp:txBody>
      <dsp:txXfrm rot="16200000">
        <a:off x="2366653" y="644808"/>
        <a:ext cx="1937004" cy="647387"/>
      </dsp:txXfrm>
    </dsp:sp>
    <dsp:sp modelId="{DACBB1BA-06F9-4C5A-B4AF-4AB1CAB60D61}">
      <dsp:nvSpPr>
        <dsp:cNvPr id="0" name=""/>
        <dsp:cNvSpPr/>
      </dsp:nvSpPr>
      <dsp:spPr>
        <a:xfrm rot="5400000">
          <a:off x="2952846" y="858390"/>
          <a:ext cx="347353" cy="6983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18742-37B0-4CC9-AEB4-F3A96C2B9F13}">
      <dsp:nvSpPr>
        <dsp:cNvPr id="0" name=""/>
        <dsp:cNvSpPr/>
      </dsp:nvSpPr>
      <dsp:spPr>
        <a:xfrm>
          <a:off x="3761716" y="0"/>
          <a:ext cx="2411518" cy="23621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Retirement Security</a:t>
          </a:r>
          <a:r>
            <a:rPr lang="en-US" sz="4000" kern="1200" dirty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sp:txBody>
      <dsp:txXfrm>
        <a:off x="3761716" y="0"/>
        <a:ext cx="2411518" cy="2362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2149" y="534320"/>
          <a:ext cx="1912689" cy="7650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Retirement</a:t>
          </a:r>
        </a:p>
      </dsp:txBody>
      <dsp:txXfrm>
        <a:off x="384687" y="534320"/>
        <a:ext cx="1147614" cy="765075"/>
      </dsp:txXfrm>
    </dsp:sp>
    <dsp:sp modelId="{3AF51986-231B-4834-9DF4-BAB942581BBB}">
      <dsp:nvSpPr>
        <dsp:cNvPr id="0" name=""/>
        <dsp:cNvSpPr/>
      </dsp:nvSpPr>
      <dsp:spPr>
        <a:xfrm>
          <a:off x="1723570" y="534320"/>
          <a:ext cx="1912689" cy="7650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Decade 1, 120 payments</a:t>
          </a:r>
        </a:p>
      </dsp:txBody>
      <dsp:txXfrm>
        <a:off x="2106108" y="534320"/>
        <a:ext cx="1147614" cy="765075"/>
      </dsp:txXfrm>
    </dsp:sp>
    <dsp:sp modelId="{D9148077-2E0C-4941-95C0-2C6A3DFC9103}">
      <dsp:nvSpPr>
        <dsp:cNvPr id="0" name=""/>
        <dsp:cNvSpPr/>
      </dsp:nvSpPr>
      <dsp:spPr>
        <a:xfrm>
          <a:off x="3444991" y="534320"/>
          <a:ext cx="1912689" cy="7650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Decade 2, 120 payments</a:t>
          </a:r>
        </a:p>
      </dsp:txBody>
      <dsp:txXfrm>
        <a:off x="3827529" y="534320"/>
        <a:ext cx="1147614" cy="765075"/>
      </dsp:txXfrm>
    </dsp:sp>
    <dsp:sp modelId="{AB1144F4-76B5-4F98-AD24-5E53F29315AE}">
      <dsp:nvSpPr>
        <dsp:cNvPr id="0" name=""/>
        <dsp:cNvSpPr/>
      </dsp:nvSpPr>
      <dsp:spPr>
        <a:xfrm>
          <a:off x="5166411" y="534320"/>
          <a:ext cx="1912689" cy="7650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Decade …., x payments</a:t>
          </a:r>
        </a:p>
      </dsp:txBody>
      <dsp:txXfrm>
        <a:off x="5548949" y="534320"/>
        <a:ext cx="1147614" cy="765075"/>
      </dsp:txXfrm>
    </dsp:sp>
    <dsp:sp modelId="{1F816E28-2CD3-4D3B-BF26-591F0544B7D1}">
      <dsp:nvSpPr>
        <dsp:cNvPr id="0" name=""/>
        <dsp:cNvSpPr/>
      </dsp:nvSpPr>
      <dsp:spPr>
        <a:xfrm>
          <a:off x="6887832" y="534320"/>
          <a:ext cx="1912689" cy="76507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Day both You and your Optionee have passed</a:t>
          </a:r>
        </a:p>
      </dsp:txBody>
      <dsp:txXfrm>
        <a:off x="7270370" y="534320"/>
        <a:ext cx="1147614" cy="765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2246" y="425441"/>
          <a:ext cx="1999268" cy="7997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Retirement</a:t>
          </a:r>
        </a:p>
      </dsp:txBody>
      <dsp:txXfrm>
        <a:off x="402100" y="425441"/>
        <a:ext cx="1199561" cy="799707"/>
      </dsp:txXfrm>
    </dsp:sp>
    <dsp:sp modelId="{3AF51986-231B-4834-9DF4-BAB942581BBB}">
      <dsp:nvSpPr>
        <dsp:cNvPr id="0" name=""/>
        <dsp:cNvSpPr/>
      </dsp:nvSpPr>
      <dsp:spPr>
        <a:xfrm>
          <a:off x="1801588" y="425441"/>
          <a:ext cx="1999268" cy="7997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Decade 1</a:t>
          </a:r>
        </a:p>
      </dsp:txBody>
      <dsp:txXfrm>
        <a:off x="2201442" y="425441"/>
        <a:ext cx="1199561" cy="799707"/>
      </dsp:txXfrm>
    </dsp:sp>
    <dsp:sp modelId="{D9148077-2E0C-4941-95C0-2C6A3DFC9103}">
      <dsp:nvSpPr>
        <dsp:cNvPr id="0" name=""/>
        <dsp:cNvSpPr/>
      </dsp:nvSpPr>
      <dsp:spPr>
        <a:xfrm>
          <a:off x="3600930" y="425441"/>
          <a:ext cx="1999268" cy="7997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Decade 2</a:t>
          </a:r>
        </a:p>
      </dsp:txBody>
      <dsp:txXfrm>
        <a:off x="4000784" y="425441"/>
        <a:ext cx="1199561" cy="799707"/>
      </dsp:txXfrm>
    </dsp:sp>
    <dsp:sp modelId="{AB1144F4-76B5-4F98-AD24-5E53F29315AE}">
      <dsp:nvSpPr>
        <dsp:cNvPr id="0" name=""/>
        <dsp:cNvSpPr/>
      </dsp:nvSpPr>
      <dsp:spPr>
        <a:xfrm>
          <a:off x="5400272" y="425441"/>
          <a:ext cx="1999268" cy="7997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Decade ….</a:t>
          </a:r>
        </a:p>
      </dsp:txBody>
      <dsp:txXfrm>
        <a:off x="5800126" y="425441"/>
        <a:ext cx="1199561" cy="799707"/>
      </dsp:txXfrm>
    </dsp:sp>
    <dsp:sp modelId="{1F816E28-2CD3-4D3B-BF26-591F0544B7D1}">
      <dsp:nvSpPr>
        <dsp:cNvPr id="0" name=""/>
        <dsp:cNvSpPr/>
      </dsp:nvSpPr>
      <dsp:spPr>
        <a:xfrm>
          <a:off x="7199614" y="425441"/>
          <a:ext cx="1999268" cy="7997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Day both You and your Optionee have passed</a:t>
          </a:r>
        </a:p>
      </dsp:txBody>
      <dsp:txXfrm>
        <a:off x="7599468" y="425441"/>
        <a:ext cx="1199561" cy="799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ECEA-5D47-4903-A917-21DBFF4AC3FD}">
      <dsp:nvSpPr>
        <dsp:cNvPr id="0" name=""/>
        <dsp:cNvSpPr/>
      </dsp:nvSpPr>
      <dsp:spPr>
        <a:xfrm>
          <a:off x="0" y="315072"/>
          <a:ext cx="2632758" cy="1579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2">
                  <a:lumMod val="20000"/>
                  <a:lumOff val="80000"/>
                </a:schemeClr>
              </a:solidFill>
            </a:rPr>
            <a:t>Years of Service</a:t>
          </a:r>
        </a:p>
      </dsp:txBody>
      <dsp:txXfrm>
        <a:off x="0" y="315072"/>
        <a:ext cx="2632758" cy="1579655"/>
      </dsp:txXfrm>
    </dsp:sp>
    <dsp:sp modelId="{D62C634D-4E3C-40C2-8250-ED5E23D2D9EF}">
      <dsp:nvSpPr>
        <dsp:cNvPr id="0" name=""/>
        <dsp:cNvSpPr/>
      </dsp:nvSpPr>
      <dsp:spPr>
        <a:xfrm>
          <a:off x="2909303" y="247258"/>
          <a:ext cx="2632758" cy="1579655"/>
        </a:xfrm>
        <a:prstGeom prst="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2"/>
              </a:solidFill>
            </a:rPr>
            <a:t>Service Multiplier</a:t>
          </a:r>
        </a:p>
      </dsp:txBody>
      <dsp:txXfrm>
        <a:off x="2909303" y="247258"/>
        <a:ext cx="2632758" cy="1579655"/>
      </dsp:txXfrm>
    </dsp:sp>
    <dsp:sp modelId="{6C255057-6D6F-4332-A7B0-12588D17DF8B}">
      <dsp:nvSpPr>
        <dsp:cNvPr id="0" name=""/>
        <dsp:cNvSpPr/>
      </dsp:nvSpPr>
      <dsp:spPr>
        <a:xfrm>
          <a:off x="5792069" y="315072"/>
          <a:ext cx="2632758" cy="1579655"/>
        </a:xfrm>
        <a:prstGeom prst="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2"/>
              </a:solidFill>
            </a:rPr>
            <a:t>Avg. High. Comp.</a:t>
          </a:r>
        </a:p>
      </dsp:txBody>
      <dsp:txXfrm>
        <a:off x="5792069" y="315072"/>
        <a:ext cx="2632758" cy="1579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A43294-1962-4C28-83C9-9E9DB0C24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BFEB2-EB13-4704-B7DC-7D729B83B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1FAC34-FD0E-43BD-8F58-21D2781AE6BA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4F7C1-0BB6-42D3-BAD3-2BCE16BFDC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B7AD7-3E64-41DC-A578-921B5E3189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FE477E-0FEB-4A22-8F4B-CD5361BF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1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C94A52-0D7C-45B5-BE8E-0577066C7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DD1E5-ACB3-431F-BE62-3ACE7A07B5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D39B1E53-DCE6-4061-8A23-ED4A7095E0BB}" type="datetimeFigureOut">
              <a:rPr lang="en-US"/>
              <a:pPr>
                <a:defRPr/>
              </a:pPr>
              <a:t>4/17/2026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3256E6-7C12-40B6-9E65-EAF86BACF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B3299D-BEB5-4354-9DBF-A6660D8D4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6136-14FD-45FA-9B68-541E98CCA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7B250-E7CD-4D28-B38C-16ED7B333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F8E8EB9-47B4-404E-B231-FF887A39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2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329766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16604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68358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54261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093012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99355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216936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8975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7189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015722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748300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32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588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017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446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002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574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146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718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290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bsnews.com/news/retirement-income-review-financial-engines/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vgsilh.com/image/44076.html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anishfootballsports.blogspot.com/2013/06/football-finance-cristiano-ronaldo.html" TargetMode="Externa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pictures-of-money/17283526416" TargetMode="Externa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1155286" TargetMode="Externa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nio.com/flora-plants/flowers/frangipani-flower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fermeriacomoformadevida.blogspot.com/" TargetMode="Externa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vgsilh.com/image/2029254.html" TargetMode="External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kcisa.org.uk/news/the-basics-of-the-uk-healthcare-system-what-you-need-to-know-before-leaving-home/?q=i-vis+number&amp;ExactMatch=False" TargetMode="Externa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slusos.blogspot.com/2012/09/esquecimento-corrigido.html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iron-clothing-care-instruction-low-43828/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bluediamondgallery.com/wooden-tile/p/planning.html" TargetMode="Externa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Letter+Clipboard%20paper" TargetMode="Externa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uestion-mark-question-help-2314107/" TargetMode="Externa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smemberdirect.org/" TargetMode="External"/><Relationship Id="rId3" Type="http://schemas.openxmlformats.org/officeDocument/2006/relationships/hyperlink" Target="http://www.cincinnati-oh.gov/retirement/" TargetMode="External"/><Relationship Id="rId7" Type="http://schemas.openxmlformats.org/officeDocument/2006/relationships/hyperlink" Target="http://www.medicare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sa.gov/" TargetMode="External"/><Relationship Id="rId11" Type="http://schemas.openxmlformats.org/officeDocument/2006/relationships/hyperlink" Target="https://laylastoolbox.blogspot.com/" TargetMode="External"/><Relationship Id="rId5" Type="http://schemas.openxmlformats.org/officeDocument/2006/relationships/hyperlink" Target="http://www.missionsq.org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://www.ohio457.org/resources" TargetMode="External"/><Relationship Id="rId9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drinkmi.blogspot.com/p/order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mailto:retirement@cincinnati-oh.gov" TargetMode="External"/><Relationship Id="rId4" Type="http://schemas.openxmlformats.org/officeDocument/2006/relationships/hyperlink" Target="https://cincinnati-oh.gov/retirem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highvalleyramblings.blogspot.com/2012/11/thanks-to-pensions-allentown-school.html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www.publicdomainpictures.net/en/view-image.php?image=263904&amp;picture=retirement-retirement-planning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11.svg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12" Type="http://schemas.openxmlformats.org/officeDocument/2006/relationships/hyperlink" Target="https://pxhere.com/en/photo/102362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4.jp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3.png"/><Relationship Id="rId4" Type="http://schemas.openxmlformats.org/officeDocument/2006/relationships/diagramData" Target="../diagrams/data4.xml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man-adult-businessman-laptop-1459246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ources.vasquez.cpa/project/which-retirement-plan-is-best-for-a-self-employed-owner-sep-simple-or-solo-401k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60400" y="2590800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8F85C-4317-4E0D-8357-38C42BB3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BBAF-E309-4A9E-9CC8-FA764846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58" y="1219081"/>
            <a:ext cx="3895682" cy="1371719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A788099-A128-4A9E-86B9-784512E2B818}"/>
              </a:ext>
            </a:extLst>
          </p:cNvPr>
          <p:cNvSpPr>
            <a:spLocks/>
          </p:cNvSpPr>
          <p:nvPr/>
        </p:nvSpPr>
        <p:spPr bwMode="auto">
          <a:xfrm>
            <a:off x="1566760" y="3117968"/>
            <a:ext cx="7929563" cy="313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r" eaLnBrk="1" hangingPunct="1"/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Cincinnati Retirement System Retirement 101:  Group G</a:t>
            </a: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Hired 1/1/2010 – 12/31/2015</a:t>
            </a: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				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    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A508F-DF1E-434C-83EC-4A0F0809971D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8F2BC-2B22-F404-C886-9BBEE944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67CC66A2-DF7A-5B2F-E026-699DC0FF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83C8E36E-AEC6-8812-838E-78C12ECFB59D}"/>
              </a:ext>
            </a:extLst>
          </p:cNvPr>
          <p:cNvSpPr>
            <a:spLocks/>
          </p:cNvSpPr>
          <p:nvPr/>
        </p:nvSpPr>
        <p:spPr bwMode="auto">
          <a:xfrm>
            <a:off x="203200" y="263860"/>
            <a:ext cx="9753600" cy="709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Eligibility for Group G:</a:t>
            </a:r>
          </a:p>
          <a:p>
            <a:pPr eaLnBrk="1" hangingPunct="1">
              <a:defRPr/>
            </a:pPr>
            <a:endParaRPr lang="en-US" altLang="en-US" sz="1100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=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you terminate employment PRIOR TO reaching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eligibility and leave your contributions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CRS, you can receive a pension at age 67 if 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less than 30 years or at age 62 with 30 or more</a:t>
            </a:r>
          </a:p>
          <a:p>
            <a:pPr lvl="1"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years.</a:t>
            </a:r>
            <a:endParaRPr lang="en-US" altLang="en-US" sz="40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indent="0" eaLnBrk="1" hangingPunct="1">
              <a:defRPr/>
            </a:pPr>
            <a:endParaRPr lang="en-US" alt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indent="0" eaLnBrk="1" hangingPunct="1">
              <a:defRPr/>
            </a:pPr>
            <a:endParaRPr lang="en-US" alt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5B2149F-4E04-5C81-890D-C735B03F1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37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A46F7A-C1D4-ED19-3BBC-CBF7DACA0471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B863D1-F99F-5E92-C4C0-A92A76B1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08412" y="4881858"/>
            <a:ext cx="3504659" cy="18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6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A7D2D-0B62-5347-70A7-33BBFCBAB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CCC6A1F9-7402-3121-24F4-6CE72FCD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71E8B4D9-C9E5-322A-BFDD-0BD05DC025D2}"/>
              </a:ext>
            </a:extLst>
          </p:cNvPr>
          <p:cNvSpPr>
            <a:spLocks/>
          </p:cNvSpPr>
          <p:nvPr/>
        </p:nvSpPr>
        <p:spPr bwMode="auto">
          <a:xfrm>
            <a:off x="203200" y="152400"/>
            <a:ext cx="9829800" cy="7290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Purchasing Service Credit</a:t>
            </a:r>
          </a:p>
          <a:p>
            <a:pPr eaLnBrk="1" hangingPunct="1">
              <a:defRPr/>
            </a:pP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can add to the service credit they earn as a City employee by purchasing service credit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Prior, refunded City of Cincinnati service credit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Note:  CRS original membership dates cannot be changed through purchases or transfers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Prior Military service credit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can purchase up to three years of honorably discharged active-duty military service</a:t>
            </a:r>
          </a:p>
          <a:p>
            <a:pPr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FB3169C0-F94E-A3FF-3329-A2946B15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FDE10-FC38-5604-16CD-B2DAA47F0874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391A0-FEC3-D5D9-E2DA-73E7C52BF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32200" y="5844946"/>
            <a:ext cx="1761944" cy="16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3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73075" y="152400"/>
            <a:ext cx="9026526" cy="72900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Purchasing Service Credit (cont.)</a:t>
            </a:r>
          </a:p>
          <a:p>
            <a:pPr eaLnBrk="1" hangingPunct="1">
              <a:defRPr/>
            </a:pPr>
            <a:endParaRPr lang="en-US" altLang="en-US" sz="3000" u="sng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000" u="sng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Prior contributing service 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another public employer with a defined benefit plan that you have refunded from </a:t>
            </a:r>
            <a:r>
              <a:rPr lang="en-US" altLang="en-US" sz="32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(Out of State &amp; Federal)</a:t>
            </a:r>
          </a:p>
          <a:p>
            <a:pPr eaLnBrk="1" hangingPunct="1">
              <a:defRPr/>
            </a:pPr>
            <a:endParaRPr lang="en-US" altLang="en-US" sz="3200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Other Ohio Retirement System 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service </a:t>
            </a:r>
            <a:r>
              <a:rPr lang="en-US" altLang="en-US" sz="32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(OPERS, STRS, SERS, OP&amp;F)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that is non-concurrent</a:t>
            </a:r>
          </a:p>
          <a:p>
            <a:pPr eaLnBrk="1" hangingPunct="1">
              <a:defRPr/>
            </a:pPr>
            <a:r>
              <a:rPr lang="en-US" alt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You can use 457 funds to purchase </a:t>
            </a:r>
          </a:p>
          <a:p>
            <a:pPr eaLnBrk="1" hangingPunct="1">
              <a:defRPr/>
            </a:pPr>
            <a:r>
              <a:rPr lang="en-US" altLang="en-US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      service credit</a:t>
            </a:r>
            <a:r>
              <a:rPr lang="en-US" altLang="en-US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7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79400" y="914400"/>
            <a:ext cx="9407525" cy="61647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Allows members to save additional amounts pre-tax (Traditional) and post-tax (ROTH) for retirement</a:t>
            </a:r>
          </a:p>
          <a:p>
            <a:pPr eaLnBrk="1" hangingPunct="1">
              <a:defRPr/>
            </a:pPr>
            <a:endParaRPr lang="en-US" alt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Used to supplement Monthly Pension Benefit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Get a CRS Benefit Estimate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Ask yourself if your Monthly Pension Benefit will be enough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Consider increasing contribution to 457 Plan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City provides a match to most employees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AFSCME:  $500; CODE &amp; Non-Rep: $750  (Match is only paid on Pre-Tax Deferrals)</a:t>
            </a:r>
          </a:p>
          <a:p>
            <a:pPr lvl="1" indent="0" eaLnBrk="1" hangingPunct="1"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algn="ctr" eaLnBrk="1" hangingPunct="1"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457 Plans: Ohio457, </a:t>
            </a:r>
            <a:r>
              <a:rPr lang="en-US" alt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MissionSquare</a:t>
            </a:r>
            <a:endParaRPr lang="en-US" alt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F13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Deferred Compensation (457 Plan)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113056C-DF86-8E24-C06B-7C221A04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39" y="6511371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12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73074" y="860286"/>
            <a:ext cx="9374153" cy="57612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Example (Group G):</a:t>
            </a:r>
          </a:p>
          <a:p>
            <a:pPr eaLnBrk="1" hangingPunct="1">
              <a:defRPr/>
            </a:pP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28 years service (7/1/2012 – 6/30/2040)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Avg Annual Highest Compensation= $82,000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2.2% x 28 x 82,000 = $50,512 annual</a:t>
            </a:r>
          </a:p>
          <a:p>
            <a:pPr lvl="1" indent="0" eaLnBrk="1" hangingPunct="1">
              <a:defRPr/>
            </a:pPr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final salary is $86k, base benefit provides 59% salary replacement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3% simple interest COLA added on retirement anniversary date at the start of the 4</a:t>
            </a:r>
            <a:r>
              <a:rPr lang="en-US" altLang="en-US" sz="32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year of retirement and then annually after that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7B8E1-6FFD-8DDE-2F2E-3CED4C781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3234" y="6308253"/>
            <a:ext cx="1042840" cy="9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03200" y="860287"/>
            <a:ext cx="9644028" cy="6218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Options if you leave City employment prior to becoming eligible for retirement benefits:</a:t>
            </a:r>
          </a:p>
          <a:p>
            <a:pPr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Leave your contributions in CRS &amp; Defer</a:t>
            </a:r>
          </a:p>
          <a:p>
            <a:pPr lvl="2" indent="0"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Ideal option for members who have earned the 5 years of service required for benefit eligibility (vested) but haven’t reached the required age</a:t>
            </a:r>
            <a:endParaRPr lang="en-US" alt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Refund your contributions</a:t>
            </a:r>
          </a:p>
          <a:p>
            <a:pPr lvl="2" indent="0"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Ideal option for members who have not vested (have less than 5  years service) and do not intend to return to the City – cash refund or rollover to other retirement plan. </a:t>
            </a:r>
          </a:p>
          <a:p>
            <a:pPr lvl="2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-43146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Leaving City 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F3D21-BA51-953A-F880-AC3295476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01271" y="860286"/>
            <a:ext cx="1649157" cy="11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38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143000"/>
            <a:ext cx="8991600" cy="54785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 with 20 years service: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spouse eligible for Option 1 monthly pension benefit on the date employee would have been eligible had they lived</a:t>
            </a:r>
          </a:p>
          <a:p>
            <a:pPr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Legally married Spouse must be designated as sole primary beneficiary</a:t>
            </a:r>
          </a:p>
          <a:p>
            <a:pPr lvl="2" indent="0" eaLnBrk="1" hangingPunct="1">
              <a:defRPr/>
            </a:pPr>
            <a:endParaRPr lang="en-US" altLang="en-US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keep your beneficiaries current!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Death in Service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D51CE-612D-1138-C423-35E7AA73C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036" y="5479839"/>
            <a:ext cx="2544763" cy="16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25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162560" y="860286"/>
            <a:ext cx="9720228" cy="60776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Who Can Be My Optionee?  </a:t>
            </a:r>
          </a:p>
          <a:p>
            <a:pPr eaLnBrk="1" hangingPunct="1">
              <a:defRPr/>
            </a:pPr>
            <a:endParaRPr lang="en-US" altLang="en-U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Anyone…but if you are married, it must be your legally married spouse (unless spouse waives the benefit)</a:t>
            </a:r>
          </a:p>
          <a:p>
            <a:pPr eaLnBrk="1" hangingPunct="1">
              <a:defRPr/>
            </a:pPr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select your Optionee and Option at retirement:</a:t>
            </a:r>
          </a:p>
          <a:p>
            <a:pPr eaLnBrk="1" hangingPunct="1">
              <a:defRPr/>
            </a:pPr>
            <a:endParaRPr lang="en-US" alt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1 (100%):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Same reduced benefit for life of retiree and optionee</a:t>
            </a:r>
          </a:p>
          <a:p>
            <a:pPr eaLnBrk="1" hangingPunct="1">
              <a:defRPr/>
            </a:pPr>
            <a:endParaRPr lang="en-US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2 (50%):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Benefit reduced to 50% if retiree dies first</a:t>
            </a:r>
            <a:endParaRPr lang="en-US" altLang="en-US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8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0E58C-5BEB-874F-CD9C-F7776191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1EC0BCB-37C5-5FE8-1F8A-933C0952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D7D8FC01-B4AA-148C-8987-3AC9BA7B91BC}"/>
              </a:ext>
            </a:extLst>
          </p:cNvPr>
          <p:cNvSpPr>
            <a:spLocks/>
          </p:cNvSpPr>
          <p:nvPr/>
        </p:nvSpPr>
        <p:spPr bwMode="auto">
          <a:xfrm>
            <a:off x="127000" y="860286"/>
            <a:ext cx="9720228" cy="60776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3 (66 2/3%):</a:t>
            </a: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Benefit reduced to 66 2/3% upon death of retiree or optionee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4 (80%):</a:t>
            </a:r>
            <a:r>
              <a:rPr lang="en-US" altLang="en-US" sz="32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Benefit reduced to 80% upon death of retiree or optionee</a:t>
            </a:r>
          </a:p>
          <a:p>
            <a:pPr lvl="1" indent="0" eaLnBrk="1" hangingPunct="1">
              <a:defRPr/>
            </a:pPr>
            <a:endParaRPr lang="en-US" altLang="en-US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 option amounts are actuarially reduced from the base benefit based on your age and optionee’s age on retirement date.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2CDA0942-3B7B-C115-F28E-CC501230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E0A197-8B71-9609-67F0-6AB4951C51B4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 (</a:t>
            </a:r>
            <a:r>
              <a:rPr lang="en-US" alt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33D52-82FB-749C-3C50-35FCF971CDDD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84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73075" y="1143000"/>
            <a:ext cx="9213850" cy="541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happens when I die?</a:t>
            </a:r>
          </a:p>
          <a:p>
            <a:pPr eaLnBrk="1" hangingPunct="1">
              <a:defRPr/>
            </a:pPr>
            <a:endParaRPr lang="en-US" alt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 Optionee selection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 ends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Optionee selection: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 continues until Optionee dies, unless Optionee has already passed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F91FF-AFB4-6CAB-1796-E0EEC9EE6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41800" y="553085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85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79400" y="1476375"/>
            <a:ext cx="9753600" cy="5229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Our Mission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Help members retire successfully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Established in 1931; pre-dates Social Security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employees in OH do not participate in Social Security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members can be eligible for Social Security through a previous employer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covers only certain City of Cincinnati employees 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Excludes:  Sworn Police and Fire (OP&amp;F),  Elected Officials and other City employees in OPERS.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CRS!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263E8-88E7-574A-10FA-7846F92B8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98609" y="6060740"/>
            <a:ext cx="373397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0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42759" y="860286"/>
            <a:ext cx="8991600" cy="62263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Eligibility is different from Healthcare Eligibility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criteria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Being eligible to retire does NOT guarantee eligibility for retiree healthcare. </a:t>
            </a:r>
          </a:p>
          <a:p>
            <a:pPr lvl="1" indent="0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retiree healthcare coverage is different from Active City employee coverage: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Dependent eligibility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Medicare Part B required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Deductibles start over in retiree healthcare</a:t>
            </a: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Retiree Healthcare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6EA126-B576-5FA9-BFA8-B43D250D4C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95502" y="1143000"/>
            <a:ext cx="1665140" cy="14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1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42759" y="1295400"/>
            <a:ext cx="8991600" cy="5241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Everyone must purchase Medicare B once you reach Medicare eligibility age 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(65 years old &amp; retired &amp; not covered by an active employer plan)</a:t>
            </a: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 Group G members are eligible for Free Medicare A through the Social Security Administration </a:t>
            </a: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Retiree Healthcare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62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29D47-55E6-CDC5-8CD7-330D17ACD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67332947-4CA6-2655-CF1E-9DD3F25D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9097A28-A722-328D-6CB8-CD19906CBEAC}"/>
              </a:ext>
            </a:extLst>
          </p:cNvPr>
          <p:cNvSpPr>
            <a:spLocks/>
          </p:cNvSpPr>
          <p:nvPr/>
        </p:nvSpPr>
        <p:spPr bwMode="auto">
          <a:xfrm>
            <a:off x="279400" y="860286"/>
            <a:ext cx="9154959" cy="56767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Model Healthcare Plan Eligibility</a:t>
            </a:r>
          </a:p>
          <a:p>
            <a:pPr eaLnBrk="1" hangingPunct="1">
              <a:defRPr/>
            </a:pPr>
            <a:endParaRPr lang="en-US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endParaRPr lang="en-US" alt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Retirement: 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Minimum age 62, 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30 years of service (minimum 20 years membership service)   </a:t>
            </a:r>
          </a:p>
          <a:p>
            <a:pPr lvl="1" indent="0" eaLnBrk="1" hangingPunct="1">
              <a:defRPr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Retirement: 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Minimum age 67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20 years of service (minimum 20 years membership service) </a:t>
            </a:r>
          </a:p>
          <a:p>
            <a:pPr lvl="1" indent="0" eaLnBrk="1" hangingPunct="1">
              <a:defRPr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7E7C28EB-4760-C2A7-440A-A59AA0B7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676F9A-18C2-21EF-95CB-880C504D6AFF}"/>
              </a:ext>
            </a:extLst>
          </p:cNvPr>
          <p:cNvSpPr txBox="1"/>
          <p:nvPr/>
        </p:nvSpPr>
        <p:spPr>
          <a:xfrm>
            <a:off x="-2540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Retiree Healthcare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D61F1-870B-0FB0-7593-0B42CB5CDFA7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C67EC-6B3A-CF13-08CE-C1E227A2E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87713" y="5256378"/>
            <a:ext cx="2814637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28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79400" y="381000"/>
            <a:ext cx="9154959" cy="647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Model Healthcare Plan Eligibility</a:t>
            </a:r>
          </a:p>
          <a:p>
            <a:pPr eaLnBrk="1" hangingPunct="1">
              <a:defRPr/>
            </a:pP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Early Retirement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At or above age 60 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below age </a:t>
            </a:r>
            <a:r>
              <a:rPr lang="en-US" altLang="en-US" sz="32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62 with 30 years of service 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(minimum 20 years membership service) </a:t>
            </a:r>
          </a:p>
          <a:p>
            <a:pPr eaLnBrk="1" hangingPunct="1">
              <a:defRPr/>
            </a:pPr>
            <a:endParaRPr lang="en-US" alt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Early Retirement:</a:t>
            </a: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At or above age 60 </a:t>
            </a:r>
            <a:endParaRPr lang="en-US" alt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below age </a:t>
            </a:r>
            <a:r>
              <a:rPr lang="en-US" altLang="en-US" sz="32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67 with 20 years of service 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(minimum 20 years membership service) </a:t>
            </a:r>
          </a:p>
          <a:p>
            <a:pPr eaLnBrk="1" hangingPunct="1">
              <a:defRPr/>
            </a:pPr>
            <a:endParaRPr lang="en-US" altLang="en-US" sz="14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Retirement </a:t>
            </a:r>
            <a:r>
              <a:rPr lang="en-US" altLang="en-US" sz="3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</a:t>
            </a:r>
            <a:r>
              <a:rPr lang="en-US" altLang="en-US" sz="32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eligible, Healthcare eligibility age is pushed to Medicare age or normal retirement age, whichever is later</a:t>
            </a:r>
            <a:endParaRPr lang="en-US" altLang="en-US" sz="32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71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03200" y="152400"/>
            <a:ext cx="9753600" cy="7467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Premium Share Based on Point Grid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2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CRS retiree healthcare Premiums drop substantially once member is </a:t>
            </a:r>
          </a:p>
          <a:p>
            <a:pPr eaLnBrk="1" hangingPunct="1">
              <a:defRPr/>
            </a:pPr>
            <a:r>
              <a:rPr lang="en-US" altLang="en-US" sz="32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enrolled in Medicare 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33D94-0371-46E6-4A88-E88DE2D04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792480"/>
            <a:ext cx="8357926" cy="1683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EE70AD-67D1-38FF-E1C0-7882B540C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48" y="2286000"/>
            <a:ext cx="862329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8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03200" y="381000"/>
            <a:ext cx="9644028" cy="62405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Pre-65 Model Healthcare Plan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Very similar to CoC Active Healthcare Plan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65 + Model Medicare Advantage Plan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enroll in Medicare Part A (Hospital Insurance) and Medicare Part B (Medical Insurance)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1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pay monthly Medicare Part B premium to Social Security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Medicare Advantage covers medical and prescription costs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6621564"/>
            <a:ext cx="2100228" cy="8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48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BAE6D-5A4D-F563-F441-B02AE87D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63EE37DB-DC2F-F025-BECB-889CBF29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9652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DDB40EB-4E83-A831-4799-DFC046842AAB}"/>
              </a:ext>
            </a:extLst>
          </p:cNvPr>
          <p:cNvSpPr>
            <a:spLocks/>
          </p:cNvSpPr>
          <p:nvPr/>
        </p:nvSpPr>
        <p:spPr bwMode="auto">
          <a:xfrm>
            <a:off x="203200" y="762000"/>
            <a:ext cx="9644028" cy="58595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Dental and Vision coverage available separately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C454272E-A99B-056E-B5FF-B43EF663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6621564"/>
            <a:ext cx="2100228" cy="8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025B9C-EF12-3B11-D53E-AB15B421B0F1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Retiree Healthcare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4C3B8-F392-8F02-19F6-C74BBEC781FE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820B1-5415-A4EF-7D5A-18424ABCF8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371929" y="2398005"/>
            <a:ext cx="9051471" cy="4223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66E7A2-280E-9EC3-5D81-5E3DFF78F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42200" y="73905"/>
            <a:ext cx="1714500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32093-E8BD-6A21-4EB3-36260D32E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94357" y="6077065"/>
            <a:ext cx="1922107" cy="12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1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46" y="-3048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355600" y="1005226"/>
            <a:ext cx="9491628" cy="61575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 least 5 yrs before planned retirement date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Get a CRS benefit estimate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2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Make an estimated retirement budget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Ask questions about your eligibility for CRS benefits</a:t>
            </a:r>
            <a:endParaRPr lang="en-US" altLang="en-US" sz="3200" b="1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Retirement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9ECE8D6-B251-18F1-82DF-2DD965C0A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51" y="6511371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B6C69-B989-A9C8-10CB-97AAEEF7A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89025" y="4506574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7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F397-74DC-0568-5B4F-D5E2859A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1CBC0417-1A46-33FA-A32F-38B9B871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91CEF7C-852D-BEDD-18EA-648DDEC979CC}"/>
              </a:ext>
            </a:extLst>
          </p:cNvPr>
          <p:cNvSpPr>
            <a:spLocks/>
          </p:cNvSpPr>
          <p:nvPr/>
        </p:nvSpPr>
        <p:spPr bwMode="auto">
          <a:xfrm>
            <a:off x="355600" y="860286"/>
            <a:ext cx="9491628" cy="63025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application process</a:t>
            </a:r>
          </a:p>
          <a:p>
            <a:pPr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Notify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your department’s HR Liaison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Complete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an application at least 9 weeks before your planned retirement date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b="1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Attend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CRS Retirement Processing Session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C6E9A4-DBA9-76EC-E0FB-34DF678C1C0E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Retirement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6BE17-33F9-E120-9523-6ACCF40148FB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A0993A2-2CF1-0D41-6F20-C2CD4A84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51" y="6511371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A9F16A-D167-C7DC-7FCB-0FDD33E39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42851" y="5113794"/>
            <a:ext cx="2438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8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143000"/>
            <a:ext cx="8991600" cy="54785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may be eligible for Social Security from working for a different employer; City of Cincinnati is not a Social Security employer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are eligible for Social Security benefits, they may be reduced under the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Windfall Elimination Provision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Social Security survivor benefits from an eligible spouse may be eliminated also under the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Government Pension Offset provision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Check out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www.SSA.gov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and set up an account to see where you stand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F2AE3-BECE-3FCD-5866-FE9AECAFA191}"/>
              </a:ext>
            </a:extLst>
          </p:cNvPr>
          <p:cNvSpPr txBox="1"/>
          <p:nvPr/>
        </p:nvSpPr>
        <p:spPr>
          <a:xfrm rot="20197316">
            <a:off x="2383708" y="2979774"/>
            <a:ext cx="4489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REPEALED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60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66" y="0"/>
            <a:ext cx="10160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012686"/>
            <a:ext cx="8991600" cy="55405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We Do: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Enroll New Members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457 Plan Enrollments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Service Purchases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Return of Contributions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Retirement Applications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Retiree Healthcare Open Enrollment and Medicare Transitions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Death Benefits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 Education and Customer Service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8B6A2-EBEE-130B-6ED5-4D09C8744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66898" y="639923"/>
            <a:ext cx="2058093" cy="205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47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03200" y="860286"/>
            <a:ext cx="9753600" cy="63406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www.cincinnati-oh.gov/retirement/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Ohio457: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www.ohio457.org/resources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MissionSquare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www.missionsq.org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Social Security: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6"/>
              </a:rPr>
              <a:t>www.ssa.gov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Medicare: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7"/>
              </a:rPr>
              <a:t>www.medicare.gov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MemberDirect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8"/>
              </a:rPr>
              <a:t>www.crsmemberdirect.org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en-US" sz="2800" i="1" dirty="0" err="1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MemberDirect</a:t>
            </a:r>
            <a:r>
              <a:rPr lang="en-US" altLang="en-US" sz="28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is a CRS portal that allows you to see your retirement account information. </a:t>
            </a:r>
          </a:p>
          <a:p>
            <a:pPr algn="ctr" eaLnBrk="1" hangingPunct="1">
              <a:defRPr/>
            </a:pPr>
            <a:r>
              <a:rPr lang="en-US" altLang="en-US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Set up an account with a personal email address today!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64389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133CF-341C-57B3-ACF1-F8A479160A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230144" y="2590800"/>
            <a:ext cx="3632324" cy="19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00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or Feedback?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E6A11-3F1F-A945-3B84-110EBA7992F5}"/>
              </a:ext>
            </a:extLst>
          </p:cNvPr>
          <p:cNvSpPr>
            <a:spLocks/>
          </p:cNvSpPr>
          <p:nvPr/>
        </p:nvSpPr>
        <p:spPr bwMode="auto">
          <a:xfrm>
            <a:off x="355601" y="998436"/>
            <a:ext cx="9491628" cy="5526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visit the CRS Website: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https://cincinnati-oh.gov/retirement/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Email:  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retirement@cincinnati-oh.gov</a:t>
            </a: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Counselor: </a:t>
            </a:r>
            <a:r>
              <a:rPr lang="en-US" altLang="en-US" sz="32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retirementcounselor@cincinnati-oh.gov</a:t>
            </a:r>
          </a:p>
          <a:p>
            <a:pPr eaLnBrk="1" hangingPunct="1">
              <a:defRPr/>
            </a:pP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Office: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City Hall, Room 328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801 Plum Street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Cincinnati, OH 45202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(513) 352-3227</a:t>
            </a:r>
          </a:p>
          <a:p>
            <a:pPr algn="ctr" eaLnBrk="1" hangingPunct="1">
              <a:defRPr/>
            </a:pPr>
            <a:endParaRPr lang="en-US" altLang="en-US" sz="1400" b="1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800" b="1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keep CRS updated on your contact info!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AD660-5D3C-15FE-D302-BA2710477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87581" y="3810896"/>
            <a:ext cx="2107219" cy="17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03200" y="1012686"/>
            <a:ext cx="9753600" cy="56088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Pension Benefits are Funded by Contributions + Investment Earnings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City contributes at least 16.25% of payroll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Employees contribute 9%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of Trustees invest the contributions and earn an investment return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Current CRS Assets = $2.2 billion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Annual CRS benefit payments = $219.4 million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(pension) = 71.6%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(health) = 145.1%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70256-6F5E-4E67-A9FC-18BF00FCE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41800" y="6126264"/>
            <a:ext cx="202946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6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279400" y="182461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Benefits: 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462577-7AFF-709A-931A-5BB887AA0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096277"/>
              </p:ext>
            </p:extLst>
          </p:nvPr>
        </p:nvGraphicFramePr>
        <p:xfrm>
          <a:off x="1879600" y="2895600"/>
          <a:ext cx="6248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AF6F7D7-33A1-EEC9-0C1A-27226B582D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11013" y="5573904"/>
            <a:ext cx="2667880" cy="14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15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74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301606" y="838200"/>
            <a:ext cx="9385319" cy="57833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provides a “Defined Benefit” pension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“Defined Benefit” means your pension is calculated by a formula that is “defined” by law – guaranteed monthly payment for the rest of your life</a:t>
            </a:r>
          </a:p>
          <a:p>
            <a:pPr lvl="1" indent="0" eaLnBrk="1" hangingPunct="1">
              <a:defRPr/>
            </a:pPr>
            <a:endParaRPr lang="en-US" altLang="en-US" sz="32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42207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AE8CC-D72A-0158-85CD-CC2C42C01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509772"/>
              </p:ext>
            </p:extLst>
          </p:nvPr>
        </p:nvGraphicFramePr>
        <p:xfrm>
          <a:off x="965200" y="2966883"/>
          <a:ext cx="8802672" cy="183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CAB5F5C-BDB1-B989-91B1-51F45ADDB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7561" y="2509643"/>
            <a:ext cx="914479" cy="914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562801-FD50-5515-CC22-B720866C9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373" y="2468553"/>
            <a:ext cx="914479" cy="914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803A46-6AA2-602B-CD0A-567553111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0544" y="2452727"/>
            <a:ext cx="914479" cy="914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53A5FC-E069-82A3-0180-6FC99AA9A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5986" y="2468553"/>
            <a:ext cx="914479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B839FC-A1A2-B043-EA67-C59F13A52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8000" y="2465590"/>
            <a:ext cx="914479" cy="914479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EB49CB-395B-5715-13DB-88F9A3DC1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653892"/>
              </p:ext>
            </p:extLst>
          </p:nvPr>
        </p:nvGraphicFramePr>
        <p:xfrm>
          <a:off x="584201" y="5329083"/>
          <a:ext cx="9201130" cy="165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" name="Graphic 19" descr="Question Mark with solid fill">
            <a:extLst>
              <a:ext uri="{FF2B5EF4-FFF2-40B4-BE49-F238E27FC236}">
                <a16:creationId xmlns:a16="http://schemas.microsoft.com/office/drawing/2014/main" id="{8BE3C758-82B8-638D-601B-31DF37D166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57945" y="5133339"/>
            <a:ext cx="605241" cy="6052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CCE73F-F734-440D-0915-D2B2C488A6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8748" y="5135024"/>
            <a:ext cx="609653" cy="6035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60FFD8-2A63-6160-F47C-A612EA0925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6816" y="5166518"/>
            <a:ext cx="609653" cy="603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06D927-8336-5BF8-296C-5B201C0A92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63306" y="5166518"/>
            <a:ext cx="609653" cy="603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D1A63-8FAF-8BB5-51AB-4FD4394AE8E1}"/>
              </a:ext>
            </a:extLst>
          </p:cNvPr>
          <p:cNvSpPr txBox="1"/>
          <p:nvPr/>
        </p:nvSpPr>
        <p:spPr>
          <a:xfrm>
            <a:off x="0" y="4308945"/>
            <a:ext cx="98208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eaLnBrk="1" hangingPunct="1">
              <a:defRPr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than a “Defined Contribution” plan which provides no guaranteed return or regular monthly retirement income stream.</a:t>
            </a:r>
          </a:p>
        </p:txBody>
      </p:sp>
    </p:spTree>
    <p:extLst>
      <p:ext uri="{BB962C8B-B14F-4D97-AF65-F5344CB8AC3E}">
        <p14:creationId xmlns:p14="http://schemas.microsoft.com/office/powerpoint/2010/main" val="418803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5" y="-19665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31800" y="1447800"/>
            <a:ext cx="9601200" cy="5466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Pension Calculation Formula: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Service Credit earned for every base hour paid in a calendar year  (1 year of service = 2080 hours maximum)</a:t>
            </a:r>
          </a:p>
          <a:p>
            <a:pPr eaLnBrk="1" hangingPunct="1">
              <a:defRPr/>
            </a:pPr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4" y="6554889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F670FF-E1F4-B4FE-47B1-8B92ACD78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8731347"/>
              </p:ext>
            </p:extLst>
          </p:nvPr>
        </p:nvGraphicFramePr>
        <p:xfrm>
          <a:off x="1422400" y="2133599"/>
          <a:ext cx="8424828" cy="220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4647FD6-13A7-0390-9957-640BB8B39548}"/>
              </a:ext>
            </a:extLst>
          </p:cNvPr>
          <p:cNvSpPr/>
          <p:nvPr/>
        </p:nvSpPr>
        <p:spPr bwMode="auto">
          <a:xfrm>
            <a:off x="4056453" y="2995322"/>
            <a:ext cx="304800" cy="290689"/>
          </a:xfrm>
          <a:prstGeom prst="mathMultiply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rgbClr val="00367D"/>
              </a:solidFill>
              <a:effectLst/>
              <a:latin typeface="Frutiger 55 Roman" charset="0"/>
              <a:ea typeface="ヒラギノ角ゴ ProN W3" charset="0"/>
              <a:cs typeface="ヒラギノ角ゴ ProN W3" charset="0"/>
              <a:sym typeface="Frutiger 55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940C0-5DB4-8BF2-C4EF-F468EE15C7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5985" y="3071775"/>
            <a:ext cx="243861" cy="2377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8B8000A-E3B5-D530-B43F-693A7731E8CD}"/>
              </a:ext>
            </a:extLst>
          </p:cNvPr>
          <p:cNvGrpSpPr/>
          <p:nvPr/>
        </p:nvGrpSpPr>
        <p:grpSpPr>
          <a:xfrm>
            <a:off x="7053894" y="615832"/>
            <a:ext cx="2674306" cy="3194168"/>
            <a:chOff x="5854234" y="0"/>
            <a:chExt cx="2674306" cy="31941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259907-9845-BA31-E49B-632BA5614CB8}"/>
                </a:ext>
              </a:extLst>
            </p:cNvPr>
            <p:cNvSpPr/>
            <p:nvPr/>
          </p:nvSpPr>
          <p:spPr>
            <a:xfrm>
              <a:off x="5854234" y="0"/>
              <a:ext cx="1958114" cy="1174868"/>
            </a:xfrm>
            <a:prstGeom prst="rect">
              <a:avLst/>
            </a:prstGeom>
            <a:blipFill rotWithShape="0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83F1C6-A3C4-A2EF-B489-B0740DB84BCD}"/>
                </a:ext>
              </a:extLst>
            </p:cNvPr>
            <p:cNvSpPr txBox="1"/>
            <p:nvPr/>
          </p:nvSpPr>
          <p:spPr>
            <a:xfrm>
              <a:off x="6013940" y="1772542"/>
              <a:ext cx="2514600" cy="1421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kern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281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1DBD-0D63-B14D-D96E-089712955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EBC5957-3158-5963-BC2E-BC0094C6A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5" y="-19665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C9E47E1-36DD-4A7B-89A5-376D97A0CFE5}"/>
              </a:ext>
            </a:extLst>
          </p:cNvPr>
          <p:cNvSpPr>
            <a:spLocks/>
          </p:cNvSpPr>
          <p:nvPr/>
        </p:nvSpPr>
        <p:spPr bwMode="auto">
          <a:xfrm>
            <a:off x="127000" y="263861"/>
            <a:ext cx="10070469" cy="64417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Service Credit earned for every base hour paid in a calendar year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(1 year of service = 2080 hours maximum)</a:t>
            </a:r>
          </a:p>
          <a:p>
            <a:pPr eaLnBrk="1" hangingPunct="1"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Service Multiplier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Group G: before 30 years 2.2%; after 30 years 2.0%</a:t>
            </a:r>
          </a:p>
          <a:p>
            <a:pPr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Average Highest Compensation (AHC)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Group G:  Highest 60 consecutive months of pensionable earnings occurring anytime during membership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A842DD89-08C3-0E1A-D265-2A5A6A1E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94" y="6554889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32D460-DB7E-1716-8810-551099FA7C43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C4B69-DF4E-A081-77C7-FE3F97408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00841" y="1219200"/>
            <a:ext cx="1981200" cy="18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37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228441" y="248620"/>
            <a:ext cx="9753600" cy="709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Eligibility for Group G:</a:t>
            </a:r>
          </a:p>
          <a:p>
            <a:pPr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2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= age 67 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a minimum of 5 years service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Employees become vested members of CRS with 5 years of service.</a:t>
            </a:r>
            <a:endParaRPr lang="en-US" altLang="en-US" sz="32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9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1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= age 62 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a minimum of 30 years service</a:t>
            </a:r>
          </a:p>
          <a:p>
            <a:pPr eaLnBrk="1" hangingPunct="1">
              <a:defRPr/>
            </a:pPr>
            <a:endParaRPr lang="en-US" alt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8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Early = minimum age 57 </a:t>
            </a: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a minimum of 15 years service</a:t>
            </a:r>
            <a:r>
              <a:rPr lang="en-US" altLang="en-US" sz="32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2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(actuarially reduced). </a:t>
            </a:r>
          </a:p>
          <a:p>
            <a:pPr eaLnBrk="1" hangingPunct="1">
              <a:defRPr/>
            </a:pPr>
            <a:r>
              <a:rPr lang="en-US" altLang="en-US" sz="3200" i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Early Retirement from service ONLY</a:t>
            </a:r>
          </a:p>
          <a:p>
            <a:pPr eaLnBrk="1" hangingPunct="1">
              <a:defRPr/>
            </a:pPr>
            <a:endParaRPr lang="en-US" altLang="en-US" sz="1100" i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indent="0" eaLnBrk="1" hangingPunct="1">
              <a:defRPr/>
            </a:pPr>
            <a:endParaRPr lang="en-US" alt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2" indent="0" eaLnBrk="1" hangingPunct="1">
              <a:defRPr/>
            </a:pPr>
            <a:endParaRPr lang="en-US" alt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37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B53CC6-1924-2478-F3DD-7DB760305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22600" y="5490891"/>
            <a:ext cx="3310317" cy="18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28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367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2D6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26282</TotalTime>
  <Pages>0</Pages>
  <Words>1677</Words>
  <Characters>0</Characters>
  <Application>Microsoft Office PowerPoint</Application>
  <PresentationFormat>Custom</PresentationFormat>
  <Lines>0</Lines>
  <Paragraphs>338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Frutiger 55 Roman</vt:lpstr>
      <vt:lpstr>Gill Sans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Fine, Kathleen</dc:creator>
  <cp:lastModifiedBy>Niesen, JoAnne</cp:lastModifiedBy>
  <cp:revision>235</cp:revision>
  <cp:lastPrinted>2023-09-19T19:14:05Z</cp:lastPrinted>
  <dcterms:modified xsi:type="dcterms:W3CDTF">2026-04-17T19:09:52Z</dcterms:modified>
</cp:coreProperties>
</file>