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90" r:id="rId2"/>
    <p:sldId id="332" r:id="rId3"/>
    <p:sldId id="334" r:id="rId4"/>
    <p:sldId id="362" r:id="rId5"/>
    <p:sldId id="358" r:id="rId6"/>
    <p:sldId id="384" r:id="rId7"/>
    <p:sldId id="393" r:id="rId8"/>
    <p:sldId id="366" r:id="rId9"/>
    <p:sldId id="333" r:id="rId10"/>
    <p:sldId id="335" r:id="rId11"/>
    <p:sldId id="361" r:id="rId12"/>
    <p:sldId id="367" r:id="rId13"/>
    <p:sldId id="387" r:id="rId14"/>
    <p:sldId id="336" r:id="rId15"/>
    <p:sldId id="289" r:id="rId16"/>
    <p:sldId id="338" r:id="rId17"/>
    <p:sldId id="337" r:id="rId18"/>
    <p:sldId id="349" r:id="rId19"/>
    <p:sldId id="369" r:id="rId20"/>
    <p:sldId id="340" r:id="rId21"/>
    <p:sldId id="341" r:id="rId22"/>
    <p:sldId id="342" r:id="rId23"/>
    <p:sldId id="343" r:id="rId24"/>
    <p:sldId id="392" r:id="rId25"/>
    <p:sldId id="355" r:id="rId26"/>
    <p:sldId id="350" r:id="rId27"/>
    <p:sldId id="347" r:id="rId28"/>
    <p:sldId id="386" r:id="rId29"/>
    <p:sldId id="294" r:id="rId30"/>
    <p:sldId id="385" r:id="rId31"/>
    <p:sldId id="364" r:id="rId32"/>
    <p:sldId id="352" r:id="rId33"/>
  </p:sldIdLst>
  <p:sldSz cx="10160000" cy="7620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100" kern="1200">
        <a:solidFill>
          <a:srgbClr val="00367D"/>
        </a:solidFill>
        <a:latin typeface="Frutiger 55 Roman" charset="0"/>
        <a:ea typeface="+mn-ea"/>
        <a:cs typeface="ヒラギノ角ゴ ProN W3" charset="0"/>
        <a:sym typeface="Frutiger 55 Roman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100" kern="1200">
        <a:solidFill>
          <a:srgbClr val="00367D"/>
        </a:solidFill>
        <a:latin typeface="Frutiger 55 Roman" charset="0"/>
        <a:ea typeface="+mn-ea"/>
        <a:cs typeface="ヒラギノ角ゴ ProN W3" charset="0"/>
        <a:sym typeface="Frutiger 55 Roman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100" kern="1200">
        <a:solidFill>
          <a:srgbClr val="00367D"/>
        </a:solidFill>
        <a:latin typeface="Frutiger 55 Roman" charset="0"/>
        <a:ea typeface="+mn-ea"/>
        <a:cs typeface="ヒラギノ角ゴ ProN W3" charset="0"/>
        <a:sym typeface="Frutiger 55 Roman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100" kern="1200">
        <a:solidFill>
          <a:srgbClr val="00367D"/>
        </a:solidFill>
        <a:latin typeface="Frutiger 55 Roman" charset="0"/>
        <a:ea typeface="+mn-ea"/>
        <a:cs typeface="ヒラギノ角ゴ ProN W3" charset="0"/>
        <a:sym typeface="Frutiger 55 Roman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100" kern="1200">
        <a:solidFill>
          <a:srgbClr val="00367D"/>
        </a:solidFill>
        <a:latin typeface="Frutiger 55 Roman" charset="0"/>
        <a:ea typeface="+mn-ea"/>
        <a:cs typeface="ヒラギノ角ゴ ProN W3" charset="0"/>
        <a:sym typeface="Frutiger 55 Roman" charset="0"/>
      </a:defRPr>
    </a:lvl5pPr>
    <a:lvl6pPr marL="2286000" algn="l" defTabSz="914400" rtl="0" eaLnBrk="1" latinLnBrk="0" hangingPunct="1">
      <a:defRPr sz="2100" kern="1200">
        <a:solidFill>
          <a:srgbClr val="00367D"/>
        </a:solidFill>
        <a:latin typeface="Frutiger 55 Roman" charset="0"/>
        <a:ea typeface="+mn-ea"/>
        <a:cs typeface="ヒラギノ角ゴ ProN W3" charset="0"/>
        <a:sym typeface="Frutiger 55 Roman" charset="0"/>
      </a:defRPr>
    </a:lvl6pPr>
    <a:lvl7pPr marL="2743200" algn="l" defTabSz="914400" rtl="0" eaLnBrk="1" latinLnBrk="0" hangingPunct="1">
      <a:defRPr sz="2100" kern="1200">
        <a:solidFill>
          <a:srgbClr val="00367D"/>
        </a:solidFill>
        <a:latin typeface="Frutiger 55 Roman" charset="0"/>
        <a:ea typeface="+mn-ea"/>
        <a:cs typeface="ヒラギノ角ゴ ProN W3" charset="0"/>
        <a:sym typeface="Frutiger 55 Roman" charset="0"/>
      </a:defRPr>
    </a:lvl7pPr>
    <a:lvl8pPr marL="3200400" algn="l" defTabSz="914400" rtl="0" eaLnBrk="1" latinLnBrk="0" hangingPunct="1">
      <a:defRPr sz="2100" kern="1200">
        <a:solidFill>
          <a:srgbClr val="00367D"/>
        </a:solidFill>
        <a:latin typeface="Frutiger 55 Roman" charset="0"/>
        <a:ea typeface="+mn-ea"/>
        <a:cs typeface="ヒラギノ角ゴ ProN W3" charset="0"/>
        <a:sym typeface="Frutiger 55 Roman" charset="0"/>
      </a:defRPr>
    </a:lvl8pPr>
    <a:lvl9pPr marL="3657600" algn="l" defTabSz="914400" rtl="0" eaLnBrk="1" latinLnBrk="0" hangingPunct="1">
      <a:defRPr sz="2100" kern="1200">
        <a:solidFill>
          <a:srgbClr val="00367D"/>
        </a:solidFill>
        <a:latin typeface="Frutiger 55 Roman" charset="0"/>
        <a:ea typeface="+mn-ea"/>
        <a:cs typeface="ヒラギノ角ゴ ProN W3" charset="0"/>
        <a:sym typeface="Frutiger 55 Roman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00">
          <p15:clr>
            <a:srgbClr val="A4A3A4"/>
          </p15:clr>
        </p15:guide>
        <p15:guide id="2" pos="320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3D2AC27-5338-8CD1-64E3-41AD75B0E167}" name="Bill Moller" initials="BM" userId="f4c654ce449c235b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A6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38" autoAdjust="0"/>
    <p:restoredTop sz="91966" autoAdjust="0"/>
  </p:normalViewPr>
  <p:slideViewPr>
    <p:cSldViewPr>
      <p:cViewPr varScale="1">
        <p:scale>
          <a:sx n="92" d="100"/>
          <a:sy n="92" d="100"/>
        </p:scale>
        <p:origin x="1878" y="84"/>
      </p:cViewPr>
      <p:guideLst>
        <p:guide orient="horz" pos="2400"/>
        <p:guide pos="320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9C83F5-7620-4651-985F-12A80E9DE425}" type="doc">
      <dgm:prSet loTypeId="urn:microsoft.com/office/officeart/2005/8/layout/hProcess7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5383E2-1511-426D-BE86-BD0E4B1CBD0A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6208A2C7-8CE1-4FB1-8DE1-CC91EE7563E8}" type="parTrans" cxnId="{BA536395-D119-4908-8698-C27DDD950BF7}">
      <dgm:prSet/>
      <dgm:spPr/>
      <dgm:t>
        <a:bodyPr/>
        <a:lstStyle/>
        <a:p>
          <a:endParaRPr lang="en-US"/>
        </a:p>
      </dgm:t>
    </dgm:pt>
    <dgm:pt modelId="{B57C63C7-6595-4A32-AE42-F70DC426003E}" type="sibTrans" cxnId="{BA536395-D119-4908-8698-C27DDD950BF7}">
      <dgm:prSet/>
      <dgm:spPr/>
      <dgm:t>
        <a:bodyPr/>
        <a:lstStyle/>
        <a:p>
          <a:endParaRPr lang="en-US"/>
        </a:p>
      </dgm:t>
    </dgm:pt>
    <dgm:pt modelId="{A3C5A220-DA01-4CEF-802D-111B8ECBEDED}">
      <dgm:prSet phldrT="[Text]" custT="1"/>
      <dgm:spPr/>
      <dgm:t>
        <a:bodyPr/>
        <a:lstStyle/>
        <a:p>
          <a:endParaRPr lang="en-US" sz="2400" dirty="0"/>
        </a:p>
        <a:p>
          <a:r>
            <a:rPr lang="en-US" sz="3600" dirty="0">
              <a:solidFill>
                <a:schemeClr val="accent4">
                  <a:lumMod val="60000"/>
                  <a:lumOff val="40000"/>
                </a:schemeClr>
              </a:solidFill>
            </a:rPr>
            <a:t>Long-term Public Service</a:t>
          </a:r>
        </a:p>
      </dgm:t>
    </dgm:pt>
    <dgm:pt modelId="{98C35151-0FFB-464F-9B59-D435BAE47424}" type="parTrans" cxnId="{B6DD0824-9C9F-4EAF-9A1E-A5C543923BD5}">
      <dgm:prSet/>
      <dgm:spPr/>
      <dgm:t>
        <a:bodyPr/>
        <a:lstStyle/>
        <a:p>
          <a:endParaRPr lang="en-US"/>
        </a:p>
      </dgm:t>
    </dgm:pt>
    <dgm:pt modelId="{7C5705DA-C681-4609-9A17-6BB74617D9E4}" type="sibTrans" cxnId="{B6DD0824-9C9F-4EAF-9A1E-A5C543923BD5}">
      <dgm:prSet/>
      <dgm:spPr/>
      <dgm:t>
        <a:bodyPr/>
        <a:lstStyle/>
        <a:p>
          <a:endParaRPr lang="en-US"/>
        </a:p>
      </dgm:t>
    </dgm:pt>
    <dgm:pt modelId="{DAEC4F13-F9DC-4ACC-94D7-F5E0541254EC}">
      <dgm:prSet phldrT="[Text]"/>
      <dgm:spPr/>
      <dgm:t>
        <a:bodyPr/>
        <a:lstStyle/>
        <a:p>
          <a:r>
            <a:rPr lang="en-US" dirty="0"/>
            <a:t>                                                                                                   </a:t>
          </a:r>
        </a:p>
      </dgm:t>
    </dgm:pt>
    <dgm:pt modelId="{4339165A-9E3E-44D2-9128-9BE2E51D1BAE}" type="parTrans" cxnId="{913B1977-48BE-40EB-9E97-1B8C465E52FF}">
      <dgm:prSet/>
      <dgm:spPr/>
      <dgm:t>
        <a:bodyPr/>
        <a:lstStyle/>
        <a:p>
          <a:endParaRPr lang="en-US"/>
        </a:p>
      </dgm:t>
    </dgm:pt>
    <dgm:pt modelId="{046215AE-C73C-453A-89A8-9F41700757E0}" type="sibTrans" cxnId="{913B1977-48BE-40EB-9E97-1B8C465E52FF}">
      <dgm:prSet/>
      <dgm:spPr/>
      <dgm:t>
        <a:bodyPr/>
        <a:lstStyle/>
        <a:p>
          <a:endParaRPr lang="en-US"/>
        </a:p>
      </dgm:t>
    </dgm:pt>
    <dgm:pt modelId="{EB5912AD-5DAA-4595-A93C-053167F5FD3F}">
      <dgm:prSet phldrT="[Text]" custT="1"/>
      <dgm:spPr/>
      <dgm:t>
        <a:bodyPr/>
        <a:lstStyle/>
        <a:p>
          <a:endParaRPr lang="en-US" sz="2800" dirty="0"/>
        </a:p>
        <a:p>
          <a:r>
            <a:rPr lang="en-US" sz="3600" dirty="0">
              <a:solidFill>
                <a:schemeClr val="accent4">
                  <a:lumMod val="60000"/>
                  <a:lumOff val="40000"/>
                </a:schemeClr>
              </a:solidFill>
            </a:rPr>
            <a:t>Retirement Security</a:t>
          </a:r>
          <a:r>
            <a:rPr lang="en-US" sz="4000" dirty="0"/>
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</a:r>
        </a:p>
      </dgm:t>
    </dgm:pt>
    <dgm:pt modelId="{BC8DC61A-0250-4F92-8CF5-2D100B33B793}" type="sibTrans" cxnId="{5A7FECA5-F679-4E2E-BA0F-2785614C0D3C}">
      <dgm:prSet/>
      <dgm:spPr/>
      <dgm:t>
        <a:bodyPr/>
        <a:lstStyle/>
        <a:p>
          <a:endParaRPr lang="en-US"/>
        </a:p>
      </dgm:t>
    </dgm:pt>
    <dgm:pt modelId="{03E23CF7-60FF-4655-A611-3771578B9646}" type="parTrans" cxnId="{5A7FECA5-F679-4E2E-BA0F-2785614C0D3C}">
      <dgm:prSet/>
      <dgm:spPr/>
      <dgm:t>
        <a:bodyPr/>
        <a:lstStyle/>
        <a:p>
          <a:endParaRPr lang="en-US"/>
        </a:p>
      </dgm:t>
    </dgm:pt>
    <dgm:pt modelId="{75E6955A-BF9B-460A-B6F8-B38774325A5E}" type="pres">
      <dgm:prSet presAssocID="{929C83F5-7620-4651-985F-12A80E9DE425}" presName="Name0" presStyleCnt="0">
        <dgm:presLayoutVars>
          <dgm:dir/>
          <dgm:animLvl val="lvl"/>
          <dgm:resizeHandles val="exact"/>
        </dgm:presLayoutVars>
      </dgm:prSet>
      <dgm:spPr/>
    </dgm:pt>
    <dgm:pt modelId="{03F7DC53-9FC0-470A-A2E3-274CDB6C1D95}" type="pres">
      <dgm:prSet presAssocID="{EF5383E2-1511-426D-BE86-BD0E4B1CBD0A}" presName="compositeNode" presStyleCnt="0">
        <dgm:presLayoutVars>
          <dgm:bulletEnabled val="1"/>
        </dgm:presLayoutVars>
      </dgm:prSet>
      <dgm:spPr/>
    </dgm:pt>
    <dgm:pt modelId="{52C071A1-B4AF-4816-80E8-EB03A7CF983C}" type="pres">
      <dgm:prSet presAssocID="{EF5383E2-1511-426D-BE86-BD0E4B1CBD0A}" presName="bgRect" presStyleLbl="node1" presStyleIdx="0" presStyleCnt="2" custScaleX="61136"/>
      <dgm:spPr/>
    </dgm:pt>
    <dgm:pt modelId="{81EEE384-E4A7-4134-AB46-AB5C8EF48588}" type="pres">
      <dgm:prSet presAssocID="{EF5383E2-1511-426D-BE86-BD0E4B1CBD0A}" presName="parentNode" presStyleLbl="node1" presStyleIdx="0" presStyleCnt="2">
        <dgm:presLayoutVars>
          <dgm:chMax val="0"/>
          <dgm:bulletEnabled val="1"/>
        </dgm:presLayoutVars>
      </dgm:prSet>
      <dgm:spPr/>
    </dgm:pt>
    <dgm:pt modelId="{FAAA5280-2EE0-47CC-A872-77376B36158A}" type="pres">
      <dgm:prSet presAssocID="{EF5383E2-1511-426D-BE86-BD0E4B1CBD0A}" presName="childNode" presStyleLbl="node1" presStyleIdx="0" presStyleCnt="2">
        <dgm:presLayoutVars>
          <dgm:bulletEnabled val="1"/>
        </dgm:presLayoutVars>
      </dgm:prSet>
      <dgm:spPr/>
    </dgm:pt>
    <dgm:pt modelId="{A02F080E-759F-4FB0-A060-E63DA4A9A0B4}" type="pres">
      <dgm:prSet presAssocID="{B57C63C7-6595-4A32-AE42-F70DC426003E}" presName="hSp" presStyleCnt="0"/>
      <dgm:spPr/>
    </dgm:pt>
    <dgm:pt modelId="{1363A984-8B07-4A5D-AF51-583764E4B1E4}" type="pres">
      <dgm:prSet presAssocID="{B57C63C7-6595-4A32-AE42-F70DC426003E}" presName="vProcSp" presStyleCnt="0"/>
      <dgm:spPr/>
    </dgm:pt>
    <dgm:pt modelId="{AE84734C-D6A0-453D-A356-64473F6E6D2D}" type="pres">
      <dgm:prSet presAssocID="{B57C63C7-6595-4A32-AE42-F70DC426003E}" presName="vSp1" presStyleCnt="0"/>
      <dgm:spPr/>
    </dgm:pt>
    <dgm:pt modelId="{DACBB1BA-06F9-4C5A-B4AF-4AB1CAB60D61}" type="pres">
      <dgm:prSet presAssocID="{B57C63C7-6595-4A32-AE42-F70DC426003E}" presName="simulatedConn" presStyleLbl="solidFgAcc1" presStyleIdx="0" presStyleCnt="1" custLinFactY="-142350" custLinFactNeighborX="13296" custLinFactNeighborY="-200000"/>
      <dgm:spPr/>
    </dgm:pt>
    <dgm:pt modelId="{EE417AC7-686C-4DF7-80C5-79E4EE2A9458}" type="pres">
      <dgm:prSet presAssocID="{B57C63C7-6595-4A32-AE42-F70DC426003E}" presName="vSp2" presStyleCnt="0"/>
      <dgm:spPr/>
    </dgm:pt>
    <dgm:pt modelId="{B45FCA83-B044-4D60-AFC8-1401F44CA975}" type="pres">
      <dgm:prSet presAssocID="{B57C63C7-6595-4A32-AE42-F70DC426003E}" presName="sibTrans" presStyleCnt="0"/>
      <dgm:spPr/>
    </dgm:pt>
    <dgm:pt modelId="{B301DE55-FF4A-4E15-BA18-8CB07CD2245B}" type="pres">
      <dgm:prSet presAssocID="{DAEC4F13-F9DC-4ACC-94D7-F5E0541254EC}" presName="compositeNode" presStyleCnt="0">
        <dgm:presLayoutVars>
          <dgm:bulletEnabled val="1"/>
        </dgm:presLayoutVars>
      </dgm:prSet>
      <dgm:spPr/>
    </dgm:pt>
    <dgm:pt modelId="{3D1B115D-835F-48A4-BE81-7085EB259122}" type="pres">
      <dgm:prSet presAssocID="{DAEC4F13-F9DC-4ACC-94D7-F5E0541254EC}" presName="bgRect" presStyleLbl="node1" presStyleIdx="1" presStyleCnt="2" custScaleX="69525" custScaleY="100000" custLinFactNeighborX="1703" custLinFactNeighborY="-551"/>
      <dgm:spPr/>
    </dgm:pt>
    <dgm:pt modelId="{4D86DE1F-AFE4-4A8F-9543-4C5BEFE34830}" type="pres">
      <dgm:prSet presAssocID="{DAEC4F13-F9DC-4ACC-94D7-F5E0541254EC}" presName="parentNode" presStyleLbl="node1" presStyleIdx="1" presStyleCnt="2">
        <dgm:presLayoutVars>
          <dgm:chMax val="0"/>
          <dgm:bulletEnabled val="1"/>
        </dgm:presLayoutVars>
      </dgm:prSet>
      <dgm:spPr/>
    </dgm:pt>
    <dgm:pt modelId="{06318742-37B0-4CC9-AEB4-F3A96C2B9F13}" type="pres">
      <dgm:prSet presAssocID="{DAEC4F13-F9DC-4ACC-94D7-F5E0541254EC}" presName="childNode" presStyleLbl="node1" presStyleIdx="1" presStyleCnt="2">
        <dgm:presLayoutVars>
          <dgm:bulletEnabled val="1"/>
        </dgm:presLayoutVars>
      </dgm:prSet>
      <dgm:spPr/>
    </dgm:pt>
  </dgm:ptLst>
  <dgm:cxnLst>
    <dgm:cxn modelId="{699FC00B-857F-4731-B2D2-4691BAC91BEC}" type="presOf" srcId="{929C83F5-7620-4651-985F-12A80E9DE425}" destId="{75E6955A-BF9B-460A-B6F8-B38774325A5E}" srcOrd="0" destOrd="0" presId="urn:microsoft.com/office/officeart/2005/8/layout/hProcess7"/>
    <dgm:cxn modelId="{B6DD0824-9C9F-4EAF-9A1E-A5C543923BD5}" srcId="{EF5383E2-1511-426D-BE86-BD0E4B1CBD0A}" destId="{A3C5A220-DA01-4CEF-802D-111B8ECBEDED}" srcOrd="0" destOrd="0" parTransId="{98C35151-0FFB-464F-9B59-D435BAE47424}" sibTransId="{7C5705DA-C681-4609-9A17-6BB74617D9E4}"/>
    <dgm:cxn modelId="{23382D2B-0918-42EB-B0F0-5FAC8AC6719E}" type="presOf" srcId="{EF5383E2-1511-426D-BE86-BD0E4B1CBD0A}" destId="{52C071A1-B4AF-4816-80E8-EB03A7CF983C}" srcOrd="0" destOrd="0" presId="urn:microsoft.com/office/officeart/2005/8/layout/hProcess7"/>
    <dgm:cxn modelId="{1378652C-2F00-43EA-BFB9-9E77A7C3E649}" type="presOf" srcId="{EF5383E2-1511-426D-BE86-BD0E4B1CBD0A}" destId="{81EEE384-E4A7-4134-AB46-AB5C8EF48588}" srcOrd="1" destOrd="0" presId="urn:microsoft.com/office/officeart/2005/8/layout/hProcess7"/>
    <dgm:cxn modelId="{F228713E-2FFD-4ED1-84FC-3651EA6F9A7E}" type="presOf" srcId="{DAEC4F13-F9DC-4ACC-94D7-F5E0541254EC}" destId="{4D86DE1F-AFE4-4A8F-9543-4C5BEFE34830}" srcOrd="1" destOrd="0" presId="urn:microsoft.com/office/officeart/2005/8/layout/hProcess7"/>
    <dgm:cxn modelId="{913B1977-48BE-40EB-9E97-1B8C465E52FF}" srcId="{929C83F5-7620-4651-985F-12A80E9DE425}" destId="{DAEC4F13-F9DC-4ACC-94D7-F5E0541254EC}" srcOrd="1" destOrd="0" parTransId="{4339165A-9E3E-44D2-9128-9BE2E51D1BAE}" sibTransId="{046215AE-C73C-453A-89A8-9F41700757E0}"/>
    <dgm:cxn modelId="{BA536395-D119-4908-8698-C27DDD950BF7}" srcId="{929C83F5-7620-4651-985F-12A80E9DE425}" destId="{EF5383E2-1511-426D-BE86-BD0E4B1CBD0A}" srcOrd="0" destOrd="0" parTransId="{6208A2C7-8CE1-4FB1-8DE1-CC91EE7563E8}" sibTransId="{B57C63C7-6595-4A32-AE42-F70DC426003E}"/>
    <dgm:cxn modelId="{5A7FECA5-F679-4E2E-BA0F-2785614C0D3C}" srcId="{DAEC4F13-F9DC-4ACC-94D7-F5E0541254EC}" destId="{EB5912AD-5DAA-4595-A93C-053167F5FD3F}" srcOrd="0" destOrd="0" parTransId="{03E23CF7-60FF-4655-A611-3771578B9646}" sibTransId="{BC8DC61A-0250-4F92-8CF5-2D100B33B793}"/>
    <dgm:cxn modelId="{0E5E96AF-277C-4070-A982-EA68FDC2D52A}" type="presOf" srcId="{A3C5A220-DA01-4CEF-802D-111B8ECBEDED}" destId="{FAAA5280-2EE0-47CC-A872-77376B36158A}" srcOrd="0" destOrd="0" presId="urn:microsoft.com/office/officeart/2005/8/layout/hProcess7"/>
    <dgm:cxn modelId="{CA0C5EE6-8CFA-4A1C-AAC1-DA3616572025}" type="presOf" srcId="{EB5912AD-5DAA-4595-A93C-053167F5FD3F}" destId="{06318742-37B0-4CC9-AEB4-F3A96C2B9F13}" srcOrd="0" destOrd="0" presId="urn:microsoft.com/office/officeart/2005/8/layout/hProcess7"/>
    <dgm:cxn modelId="{AB72CDEF-528C-445B-A7EB-7BA82B98C49D}" type="presOf" srcId="{DAEC4F13-F9DC-4ACC-94D7-F5E0541254EC}" destId="{3D1B115D-835F-48A4-BE81-7085EB259122}" srcOrd="0" destOrd="0" presId="urn:microsoft.com/office/officeart/2005/8/layout/hProcess7"/>
    <dgm:cxn modelId="{BB68A9CF-92DB-4AB7-8BE6-0E7231267B04}" type="presParOf" srcId="{75E6955A-BF9B-460A-B6F8-B38774325A5E}" destId="{03F7DC53-9FC0-470A-A2E3-274CDB6C1D95}" srcOrd="0" destOrd="0" presId="urn:microsoft.com/office/officeart/2005/8/layout/hProcess7"/>
    <dgm:cxn modelId="{7128DA40-FD9D-4E6E-B9DB-23C0600901B0}" type="presParOf" srcId="{03F7DC53-9FC0-470A-A2E3-274CDB6C1D95}" destId="{52C071A1-B4AF-4816-80E8-EB03A7CF983C}" srcOrd="0" destOrd="0" presId="urn:microsoft.com/office/officeart/2005/8/layout/hProcess7"/>
    <dgm:cxn modelId="{78AC08AD-7E31-4A7E-AC50-ED87DAC114CD}" type="presParOf" srcId="{03F7DC53-9FC0-470A-A2E3-274CDB6C1D95}" destId="{81EEE384-E4A7-4134-AB46-AB5C8EF48588}" srcOrd="1" destOrd="0" presId="urn:microsoft.com/office/officeart/2005/8/layout/hProcess7"/>
    <dgm:cxn modelId="{94D601BD-3EBA-41CF-907E-B6BE3A290F5A}" type="presParOf" srcId="{03F7DC53-9FC0-470A-A2E3-274CDB6C1D95}" destId="{FAAA5280-2EE0-47CC-A872-77376B36158A}" srcOrd="2" destOrd="0" presId="urn:microsoft.com/office/officeart/2005/8/layout/hProcess7"/>
    <dgm:cxn modelId="{5C4C5E70-8E7B-42A7-A0C2-1A1B4D6C8361}" type="presParOf" srcId="{75E6955A-BF9B-460A-B6F8-B38774325A5E}" destId="{A02F080E-759F-4FB0-A060-E63DA4A9A0B4}" srcOrd="1" destOrd="0" presId="urn:microsoft.com/office/officeart/2005/8/layout/hProcess7"/>
    <dgm:cxn modelId="{3E0720B5-CE00-43FF-B310-561467A65AF9}" type="presParOf" srcId="{75E6955A-BF9B-460A-B6F8-B38774325A5E}" destId="{1363A984-8B07-4A5D-AF51-583764E4B1E4}" srcOrd="2" destOrd="0" presId="urn:microsoft.com/office/officeart/2005/8/layout/hProcess7"/>
    <dgm:cxn modelId="{C8128D5A-9ABE-4CED-A6BD-E9BA813F5217}" type="presParOf" srcId="{1363A984-8B07-4A5D-AF51-583764E4B1E4}" destId="{AE84734C-D6A0-453D-A356-64473F6E6D2D}" srcOrd="0" destOrd="0" presId="urn:microsoft.com/office/officeart/2005/8/layout/hProcess7"/>
    <dgm:cxn modelId="{841D8DB3-FB82-4875-8538-591B1B900EB5}" type="presParOf" srcId="{1363A984-8B07-4A5D-AF51-583764E4B1E4}" destId="{DACBB1BA-06F9-4C5A-B4AF-4AB1CAB60D61}" srcOrd="1" destOrd="0" presId="urn:microsoft.com/office/officeart/2005/8/layout/hProcess7"/>
    <dgm:cxn modelId="{06917AE6-895B-4894-856B-F6984B44072E}" type="presParOf" srcId="{1363A984-8B07-4A5D-AF51-583764E4B1E4}" destId="{EE417AC7-686C-4DF7-80C5-79E4EE2A9458}" srcOrd="2" destOrd="0" presId="urn:microsoft.com/office/officeart/2005/8/layout/hProcess7"/>
    <dgm:cxn modelId="{736AB0F7-6256-4D40-B800-4C2E6E4BBFBA}" type="presParOf" srcId="{75E6955A-BF9B-460A-B6F8-B38774325A5E}" destId="{B45FCA83-B044-4D60-AFC8-1401F44CA975}" srcOrd="3" destOrd="0" presId="urn:microsoft.com/office/officeart/2005/8/layout/hProcess7"/>
    <dgm:cxn modelId="{757C4028-3048-49D6-8A9F-F79C64923614}" type="presParOf" srcId="{75E6955A-BF9B-460A-B6F8-B38774325A5E}" destId="{B301DE55-FF4A-4E15-BA18-8CB07CD2245B}" srcOrd="4" destOrd="0" presId="urn:microsoft.com/office/officeart/2005/8/layout/hProcess7"/>
    <dgm:cxn modelId="{17B58FBE-6118-4C30-BB17-9A171F5872EE}" type="presParOf" srcId="{B301DE55-FF4A-4E15-BA18-8CB07CD2245B}" destId="{3D1B115D-835F-48A4-BE81-7085EB259122}" srcOrd="0" destOrd="0" presId="urn:microsoft.com/office/officeart/2005/8/layout/hProcess7"/>
    <dgm:cxn modelId="{63618BCA-D034-40FF-AC8D-D4BF9669C612}" type="presParOf" srcId="{B301DE55-FF4A-4E15-BA18-8CB07CD2245B}" destId="{4D86DE1F-AFE4-4A8F-9543-4C5BEFE34830}" srcOrd="1" destOrd="0" presId="urn:microsoft.com/office/officeart/2005/8/layout/hProcess7"/>
    <dgm:cxn modelId="{EEEA7BD2-3452-4185-A5B0-0FDCD668CF1D}" type="presParOf" srcId="{B301DE55-FF4A-4E15-BA18-8CB07CD2245B}" destId="{06318742-37B0-4CC9-AEB4-F3A96C2B9F13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021813-FCA3-43CF-9A3E-C45A069258A0}" type="doc">
      <dgm:prSet loTypeId="urn:microsoft.com/office/officeart/2005/8/layout/chevron1" loCatId="process" qsTypeId="urn:microsoft.com/office/officeart/2005/8/quickstyle/simple1" qsCatId="simple" csTypeId="urn:microsoft.com/office/officeart/2005/8/colors/accent2_2" csCatId="accent2" phldr="1"/>
      <dgm:spPr/>
    </dgm:pt>
    <dgm:pt modelId="{C4B14CF3-24EA-4B93-AD2E-900F239135D8}">
      <dgm:prSet phldrT="[Text]"/>
      <dgm:spPr/>
      <dgm:t>
        <a:bodyPr/>
        <a:lstStyle/>
        <a:p>
          <a:r>
            <a:rPr lang="en-US" dirty="0"/>
            <a:t>Retirement</a:t>
          </a:r>
        </a:p>
      </dgm:t>
    </dgm:pt>
    <dgm:pt modelId="{4CAFFB89-FD0F-4309-8C85-AEED26B572E7}" type="parTrans" cxnId="{483E46F5-76BB-4C14-829E-23A5A05BF89C}">
      <dgm:prSet/>
      <dgm:spPr/>
      <dgm:t>
        <a:bodyPr/>
        <a:lstStyle/>
        <a:p>
          <a:endParaRPr lang="en-US"/>
        </a:p>
      </dgm:t>
    </dgm:pt>
    <dgm:pt modelId="{D261D0EF-728F-4EAC-ACF7-B19D9F79CA1C}" type="sibTrans" cxnId="{483E46F5-76BB-4C14-829E-23A5A05BF89C}">
      <dgm:prSet/>
      <dgm:spPr/>
      <dgm:t>
        <a:bodyPr/>
        <a:lstStyle/>
        <a:p>
          <a:endParaRPr lang="en-US"/>
        </a:p>
      </dgm:t>
    </dgm:pt>
    <dgm:pt modelId="{B8A518AC-EBAF-4B6E-A1BE-606DEC30E6D7}">
      <dgm:prSet phldrT="[Text]"/>
      <dgm:spPr/>
      <dgm:t>
        <a:bodyPr/>
        <a:lstStyle/>
        <a:p>
          <a:r>
            <a:rPr lang="en-US" dirty="0"/>
            <a:t>Decade 1, 120 payments</a:t>
          </a:r>
        </a:p>
      </dgm:t>
    </dgm:pt>
    <dgm:pt modelId="{1389A71D-685A-4C38-B58D-665C37760D1B}" type="parTrans" cxnId="{8EDB324F-6B50-44CA-B3C1-CC6DB822F0CC}">
      <dgm:prSet/>
      <dgm:spPr/>
      <dgm:t>
        <a:bodyPr/>
        <a:lstStyle/>
        <a:p>
          <a:endParaRPr lang="en-US"/>
        </a:p>
      </dgm:t>
    </dgm:pt>
    <dgm:pt modelId="{1B901E80-DDDD-4B39-9F92-9641A9505EB3}" type="sibTrans" cxnId="{8EDB324F-6B50-44CA-B3C1-CC6DB822F0CC}">
      <dgm:prSet/>
      <dgm:spPr/>
      <dgm:t>
        <a:bodyPr/>
        <a:lstStyle/>
        <a:p>
          <a:endParaRPr lang="en-US"/>
        </a:p>
      </dgm:t>
    </dgm:pt>
    <dgm:pt modelId="{7B70EEED-F5B9-4191-92B4-317F29C3D953}">
      <dgm:prSet phldrT="[Text]"/>
      <dgm:spPr/>
      <dgm:t>
        <a:bodyPr/>
        <a:lstStyle/>
        <a:p>
          <a:r>
            <a:rPr lang="en-US" dirty="0"/>
            <a:t>Day both You and your Optionee have passed</a:t>
          </a:r>
        </a:p>
      </dgm:t>
    </dgm:pt>
    <dgm:pt modelId="{6F713F08-C319-4466-917C-7E8692E57060}" type="parTrans" cxnId="{642E7A2A-E183-436B-8AF1-8257368AE437}">
      <dgm:prSet/>
      <dgm:spPr/>
      <dgm:t>
        <a:bodyPr/>
        <a:lstStyle/>
        <a:p>
          <a:endParaRPr lang="en-US"/>
        </a:p>
      </dgm:t>
    </dgm:pt>
    <dgm:pt modelId="{A81FDF0A-55F4-41AA-97C4-F2F5C4E9619D}" type="sibTrans" cxnId="{642E7A2A-E183-436B-8AF1-8257368AE437}">
      <dgm:prSet/>
      <dgm:spPr/>
      <dgm:t>
        <a:bodyPr/>
        <a:lstStyle/>
        <a:p>
          <a:endParaRPr lang="en-US"/>
        </a:p>
      </dgm:t>
    </dgm:pt>
    <dgm:pt modelId="{3D259384-31AD-49D1-89AF-4549F77E921B}">
      <dgm:prSet phldrT="[Text]"/>
      <dgm:spPr/>
      <dgm:t>
        <a:bodyPr/>
        <a:lstStyle/>
        <a:p>
          <a:r>
            <a:rPr lang="en-US" dirty="0"/>
            <a:t>Decade 2, 120 payments</a:t>
          </a:r>
        </a:p>
      </dgm:t>
    </dgm:pt>
    <dgm:pt modelId="{9C809AF4-D4CE-4AB2-826A-9E10EC5E1FFD}" type="parTrans" cxnId="{00E670CD-602F-4146-AF83-A263899AE420}">
      <dgm:prSet/>
      <dgm:spPr/>
      <dgm:t>
        <a:bodyPr/>
        <a:lstStyle/>
        <a:p>
          <a:endParaRPr lang="en-US"/>
        </a:p>
      </dgm:t>
    </dgm:pt>
    <dgm:pt modelId="{02B261CF-17B0-4C97-B60C-979796065046}" type="sibTrans" cxnId="{00E670CD-602F-4146-AF83-A263899AE420}">
      <dgm:prSet/>
      <dgm:spPr/>
      <dgm:t>
        <a:bodyPr/>
        <a:lstStyle/>
        <a:p>
          <a:endParaRPr lang="en-US"/>
        </a:p>
      </dgm:t>
    </dgm:pt>
    <dgm:pt modelId="{6C53EC10-66F8-4EB8-A3E8-16E831A735D5}">
      <dgm:prSet phldrT="[Text]"/>
      <dgm:spPr/>
      <dgm:t>
        <a:bodyPr/>
        <a:lstStyle/>
        <a:p>
          <a:r>
            <a:rPr lang="en-US" dirty="0"/>
            <a:t>Decade …., x payments</a:t>
          </a:r>
        </a:p>
      </dgm:t>
    </dgm:pt>
    <dgm:pt modelId="{2DF44F1B-8756-404B-B184-51A0E334E0B8}" type="parTrans" cxnId="{953B1BC1-0730-4A08-B8BE-BD20D25B5B9C}">
      <dgm:prSet/>
      <dgm:spPr/>
      <dgm:t>
        <a:bodyPr/>
        <a:lstStyle/>
        <a:p>
          <a:endParaRPr lang="en-US"/>
        </a:p>
      </dgm:t>
    </dgm:pt>
    <dgm:pt modelId="{9CFAF41A-6B72-457F-88A8-3757C2572F4B}" type="sibTrans" cxnId="{953B1BC1-0730-4A08-B8BE-BD20D25B5B9C}">
      <dgm:prSet/>
      <dgm:spPr/>
      <dgm:t>
        <a:bodyPr/>
        <a:lstStyle/>
        <a:p>
          <a:endParaRPr lang="en-US"/>
        </a:p>
      </dgm:t>
    </dgm:pt>
    <dgm:pt modelId="{5AC8D2D0-585C-445B-BC72-EC0318525568}" type="pres">
      <dgm:prSet presAssocID="{CB021813-FCA3-43CF-9A3E-C45A069258A0}" presName="Name0" presStyleCnt="0">
        <dgm:presLayoutVars>
          <dgm:dir/>
          <dgm:animLvl val="lvl"/>
          <dgm:resizeHandles val="exact"/>
        </dgm:presLayoutVars>
      </dgm:prSet>
      <dgm:spPr/>
    </dgm:pt>
    <dgm:pt modelId="{5012CB09-0260-4E7B-8456-5BF2B437129C}" type="pres">
      <dgm:prSet presAssocID="{C4B14CF3-24EA-4B93-AD2E-900F239135D8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925BC463-F1E3-46CA-AD25-CADF7D796108}" type="pres">
      <dgm:prSet presAssocID="{D261D0EF-728F-4EAC-ACF7-B19D9F79CA1C}" presName="parTxOnlySpace" presStyleCnt="0"/>
      <dgm:spPr/>
    </dgm:pt>
    <dgm:pt modelId="{3AF51986-231B-4834-9DF4-BAB942581BBB}" type="pres">
      <dgm:prSet presAssocID="{B8A518AC-EBAF-4B6E-A1BE-606DEC30E6D7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01B8E9FE-0C19-4D3E-A069-13853A22FC55}" type="pres">
      <dgm:prSet presAssocID="{1B901E80-DDDD-4B39-9F92-9641A9505EB3}" presName="parTxOnlySpace" presStyleCnt="0"/>
      <dgm:spPr/>
    </dgm:pt>
    <dgm:pt modelId="{D9148077-2E0C-4941-95C0-2C6A3DFC9103}" type="pres">
      <dgm:prSet presAssocID="{3D259384-31AD-49D1-89AF-4549F77E921B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6AE49BAD-5DA6-4710-8B88-2EEBB4544935}" type="pres">
      <dgm:prSet presAssocID="{02B261CF-17B0-4C97-B60C-979796065046}" presName="parTxOnlySpace" presStyleCnt="0"/>
      <dgm:spPr/>
    </dgm:pt>
    <dgm:pt modelId="{AB1144F4-76B5-4F98-AD24-5E53F29315AE}" type="pres">
      <dgm:prSet presAssocID="{6C53EC10-66F8-4EB8-A3E8-16E831A735D5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7CEE1383-82EA-4FAD-B7F8-ECAF36D2CFD0}" type="pres">
      <dgm:prSet presAssocID="{9CFAF41A-6B72-457F-88A8-3757C2572F4B}" presName="parTxOnlySpace" presStyleCnt="0"/>
      <dgm:spPr/>
    </dgm:pt>
    <dgm:pt modelId="{1F816E28-2CD3-4D3B-BF26-591F0544B7D1}" type="pres">
      <dgm:prSet presAssocID="{7B70EEED-F5B9-4191-92B4-317F29C3D953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6526F917-310E-4ED3-90CD-5FBC3E284E2D}" type="presOf" srcId="{CB021813-FCA3-43CF-9A3E-C45A069258A0}" destId="{5AC8D2D0-585C-445B-BC72-EC0318525568}" srcOrd="0" destOrd="0" presId="urn:microsoft.com/office/officeart/2005/8/layout/chevron1"/>
    <dgm:cxn modelId="{642E7A2A-E183-436B-8AF1-8257368AE437}" srcId="{CB021813-FCA3-43CF-9A3E-C45A069258A0}" destId="{7B70EEED-F5B9-4191-92B4-317F29C3D953}" srcOrd="4" destOrd="0" parTransId="{6F713F08-C319-4466-917C-7E8692E57060}" sibTransId="{A81FDF0A-55F4-41AA-97C4-F2F5C4E9619D}"/>
    <dgm:cxn modelId="{8EDB324F-6B50-44CA-B3C1-CC6DB822F0CC}" srcId="{CB021813-FCA3-43CF-9A3E-C45A069258A0}" destId="{B8A518AC-EBAF-4B6E-A1BE-606DEC30E6D7}" srcOrd="1" destOrd="0" parTransId="{1389A71D-685A-4C38-B58D-665C37760D1B}" sibTransId="{1B901E80-DDDD-4B39-9F92-9641A9505EB3}"/>
    <dgm:cxn modelId="{E458A179-4681-47C0-9912-C92B4F2A7A3D}" type="presOf" srcId="{B8A518AC-EBAF-4B6E-A1BE-606DEC30E6D7}" destId="{3AF51986-231B-4834-9DF4-BAB942581BBB}" srcOrd="0" destOrd="0" presId="urn:microsoft.com/office/officeart/2005/8/layout/chevron1"/>
    <dgm:cxn modelId="{6B00A8A6-4004-47B2-BBEC-3B45F6770F1C}" type="presOf" srcId="{C4B14CF3-24EA-4B93-AD2E-900F239135D8}" destId="{5012CB09-0260-4E7B-8456-5BF2B437129C}" srcOrd="0" destOrd="0" presId="urn:microsoft.com/office/officeart/2005/8/layout/chevron1"/>
    <dgm:cxn modelId="{953B1BC1-0730-4A08-B8BE-BD20D25B5B9C}" srcId="{CB021813-FCA3-43CF-9A3E-C45A069258A0}" destId="{6C53EC10-66F8-4EB8-A3E8-16E831A735D5}" srcOrd="3" destOrd="0" parTransId="{2DF44F1B-8756-404B-B184-51A0E334E0B8}" sibTransId="{9CFAF41A-6B72-457F-88A8-3757C2572F4B}"/>
    <dgm:cxn modelId="{BD4C62C4-A02C-4BA0-8D46-36AC8FA4E052}" type="presOf" srcId="{3D259384-31AD-49D1-89AF-4549F77E921B}" destId="{D9148077-2E0C-4941-95C0-2C6A3DFC9103}" srcOrd="0" destOrd="0" presId="urn:microsoft.com/office/officeart/2005/8/layout/chevron1"/>
    <dgm:cxn modelId="{9A38EBC7-17FB-4642-9D63-836E52461DED}" type="presOf" srcId="{6C53EC10-66F8-4EB8-A3E8-16E831A735D5}" destId="{AB1144F4-76B5-4F98-AD24-5E53F29315AE}" srcOrd="0" destOrd="0" presId="urn:microsoft.com/office/officeart/2005/8/layout/chevron1"/>
    <dgm:cxn modelId="{00E670CD-602F-4146-AF83-A263899AE420}" srcId="{CB021813-FCA3-43CF-9A3E-C45A069258A0}" destId="{3D259384-31AD-49D1-89AF-4549F77E921B}" srcOrd="2" destOrd="0" parTransId="{9C809AF4-D4CE-4AB2-826A-9E10EC5E1FFD}" sibTransId="{02B261CF-17B0-4C97-B60C-979796065046}"/>
    <dgm:cxn modelId="{483E46F5-76BB-4C14-829E-23A5A05BF89C}" srcId="{CB021813-FCA3-43CF-9A3E-C45A069258A0}" destId="{C4B14CF3-24EA-4B93-AD2E-900F239135D8}" srcOrd="0" destOrd="0" parTransId="{4CAFFB89-FD0F-4309-8C85-AEED26B572E7}" sibTransId="{D261D0EF-728F-4EAC-ACF7-B19D9F79CA1C}"/>
    <dgm:cxn modelId="{6BD6E9F9-5A39-4939-A1CE-83EBFBD5CFBE}" type="presOf" srcId="{7B70EEED-F5B9-4191-92B4-317F29C3D953}" destId="{1F816E28-2CD3-4D3B-BF26-591F0544B7D1}" srcOrd="0" destOrd="0" presId="urn:microsoft.com/office/officeart/2005/8/layout/chevron1"/>
    <dgm:cxn modelId="{786F1B65-4D42-4422-A4E8-78C2E7DF6972}" type="presParOf" srcId="{5AC8D2D0-585C-445B-BC72-EC0318525568}" destId="{5012CB09-0260-4E7B-8456-5BF2B437129C}" srcOrd="0" destOrd="0" presId="urn:microsoft.com/office/officeart/2005/8/layout/chevron1"/>
    <dgm:cxn modelId="{F3033A85-D1DB-4ECD-8E8B-A8A79B6854F1}" type="presParOf" srcId="{5AC8D2D0-585C-445B-BC72-EC0318525568}" destId="{925BC463-F1E3-46CA-AD25-CADF7D796108}" srcOrd="1" destOrd="0" presId="urn:microsoft.com/office/officeart/2005/8/layout/chevron1"/>
    <dgm:cxn modelId="{C82D6217-E1C8-41BB-9D10-34D9963DF78B}" type="presParOf" srcId="{5AC8D2D0-585C-445B-BC72-EC0318525568}" destId="{3AF51986-231B-4834-9DF4-BAB942581BBB}" srcOrd="2" destOrd="0" presId="urn:microsoft.com/office/officeart/2005/8/layout/chevron1"/>
    <dgm:cxn modelId="{DCAEAAB8-A06D-4125-B067-C600649606C8}" type="presParOf" srcId="{5AC8D2D0-585C-445B-BC72-EC0318525568}" destId="{01B8E9FE-0C19-4D3E-A069-13853A22FC55}" srcOrd="3" destOrd="0" presId="urn:microsoft.com/office/officeart/2005/8/layout/chevron1"/>
    <dgm:cxn modelId="{34F04ACF-5016-4452-8706-58DE8FE4A517}" type="presParOf" srcId="{5AC8D2D0-585C-445B-BC72-EC0318525568}" destId="{D9148077-2E0C-4941-95C0-2C6A3DFC9103}" srcOrd="4" destOrd="0" presId="urn:microsoft.com/office/officeart/2005/8/layout/chevron1"/>
    <dgm:cxn modelId="{5635950E-E9B6-4C60-AA89-BCE5C7B49311}" type="presParOf" srcId="{5AC8D2D0-585C-445B-BC72-EC0318525568}" destId="{6AE49BAD-5DA6-4710-8B88-2EEBB4544935}" srcOrd="5" destOrd="0" presId="urn:microsoft.com/office/officeart/2005/8/layout/chevron1"/>
    <dgm:cxn modelId="{664F19F9-A22B-4B85-9BA0-3677E65B91A5}" type="presParOf" srcId="{5AC8D2D0-585C-445B-BC72-EC0318525568}" destId="{AB1144F4-76B5-4F98-AD24-5E53F29315AE}" srcOrd="6" destOrd="0" presId="urn:microsoft.com/office/officeart/2005/8/layout/chevron1"/>
    <dgm:cxn modelId="{665F615A-F514-4085-BD36-09D55B6B094A}" type="presParOf" srcId="{5AC8D2D0-585C-445B-BC72-EC0318525568}" destId="{7CEE1383-82EA-4FAD-B7F8-ECAF36D2CFD0}" srcOrd="7" destOrd="0" presId="urn:microsoft.com/office/officeart/2005/8/layout/chevron1"/>
    <dgm:cxn modelId="{9AA52182-DED2-440C-9B9B-61F0B5E16CC7}" type="presParOf" srcId="{5AC8D2D0-585C-445B-BC72-EC0318525568}" destId="{1F816E28-2CD3-4D3B-BF26-591F0544B7D1}" srcOrd="8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B021813-FCA3-43CF-9A3E-C45A069258A0}" type="doc">
      <dgm:prSet loTypeId="urn:microsoft.com/office/officeart/2005/8/layout/chevron1" loCatId="process" qsTypeId="urn:microsoft.com/office/officeart/2005/8/quickstyle/simple1" qsCatId="simple" csTypeId="urn:microsoft.com/office/officeart/2005/8/colors/accent2_2" csCatId="accent2" phldr="1"/>
      <dgm:spPr/>
    </dgm:pt>
    <dgm:pt modelId="{C4B14CF3-24EA-4B93-AD2E-900F239135D8}">
      <dgm:prSet phldrT="[Text]"/>
      <dgm:spPr/>
      <dgm:t>
        <a:bodyPr/>
        <a:lstStyle/>
        <a:p>
          <a:r>
            <a:rPr lang="en-US" dirty="0"/>
            <a:t>Retirement</a:t>
          </a:r>
        </a:p>
      </dgm:t>
    </dgm:pt>
    <dgm:pt modelId="{4CAFFB89-FD0F-4309-8C85-AEED26B572E7}" type="parTrans" cxnId="{483E46F5-76BB-4C14-829E-23A5A05BF89C}">
      <dgm:prSet/>
      <dgm:spPr/>
      <dgm:t>
        <a:bodyPr/>
        <a:lstStyle/>
        <a:p>
          <a:endParaRPr lang="en-US"/>
        </a:p>
      </dgm:t>
    </dgm:pt>
    <dgm:pt modelId="{D261D0EF-728F-4EAC-ACF7-B19D9F79CA1C}" type="sibTrans" cxnId="{483E46F5-76BB-4C14-829E-23A5A05BF89C}">
      <dgm:prSet/>
      <dgm:spPr/>
      <dgm:t>
        <a:bodyPr/>
        <a:lstStyle/>
        <a:p>
          <a:endParaRPr lang="en-US"/>
        </a:p>
      </dgm:t>
    </dgm:pt>
    <dgm:pt modelId="{B8A518AC-EBAF-4B6E-A1BE-606DEC30E6D7}">
      <dgm:prSet phldrT="[Text]"/>
      <dgm:spPr/>
      <dgm:t>
        <a:bodyPr/>
        <a:lstStyle/>
        <a:p>
          <a:r>
            <a:rPr lang="en-US" dirty="0"/>
            <a:t>Decade 1</a:t>
          </a:r>
        </a:p>
      </dgm:t>
    </dgm:pt>
    <dgm:pt modelId="{1389A71D-685A-4C38-B58D-665C37760D1B}" type="parTrans" cxnId="{8EDB324F-6B50-44CA-B3C1-CC6DB822F0CC}">
      <dgm:prSet/>
      <dgm:spPr/>
      <dgm:t>
        <a:bodyPr/>
        <a:lstStyle/>
        <a:p>
          <a:endParaRPr lang="en-US"/>
        </a:p>
      </dgm:t>
    </dgm:pt>
    <dgm:pt modelId="{1B901E80-DDDD-4B39-9F92-9641A9505EB3}" type="sibTrans" cxnId="{8EDB324F-6B50-44CA-B3C1-CC6DB822F0CC}">
      <dgm:prSet/>
      <dgm:spPr/>
      <dgm:t>
        <a:bodyPr/>
        <a:lstStyle/>
        <a:p>
          <a:endParaRPr lang="en-US"/>
        </a:p>
      </dgm:t>
    </dgm:pt>
    <dgm:pt modelId="{7B70EEED-F5B9-4191-92B4-317F29C3D953}">
      <dgm:prSet phldrT="[Text]"/>
      <dgm:spPr/>
      <dgm:t>
        <a:bodyPr/>
        <a:lstStyle/>
        <a:p>
          <a:r>
            <a:rPr lang="en-US" dirty="0"/>
            <a:t>Day both You and your Optionee have passed</a:t>
          </a:r>
        </a:p>
      </dgm:t>
    </dgm:pt>
    <dgm:pt modelId="{6F713F08-C319-4466-917C-7E8692E57060}" type="parTrans" cxnId="{642E7A2A-E183-436B-8AF1-8257368AE437}">
      <dgm:prSet/>
      <dgm:spPr/>
      <dgm:t>
        <a:bodyPr/>
        <a:lstStyle/>
        <a:p>
          <a:endParaRPr lang="en-US"/>
        </a:p>
      </dgm:t>
    </dgm:pt>
    <dgm:pt modelId="{A81FDF0A-55F4-41AA-97C4-F2F5C4E9619D}" type="sibTrans" cxnId="{642E7A2A-E183-436B-8AF1-8257368AE437}">
      <dgm:prSet/>
      <dgm:spPr/>
      <dgm:t>
        <a:bodyPr/>
        <a:lstStyle/>
        <a:p>
          <a:endParaRPr lang="en-US"/>
        </a:p>
      </dgm:t>
    </dgm:pt>
    <dgm:pt modelId="{3D259384-31AD-49D1-89AF-4549F77E921B}">
      <dgm:prSet phldrT="[Text]"/>
      <dgm:spPr/>
      <dgm:t>
        <a:bodyPr/>
        <a:lstStyle/>
        <a:p>
          <a:r>
            <a:rPr lang="en-US" dirty="0"/>
            <a:t>Decade 2</a:t>
          </a:r>
        </a:p>
      </dgm:t>
    </dgm:pt>
    <dgm:pt modelId="{9C809AF4-D4CE-4AB2-826A-9E10EC5E1FFD}" type="parTrans" cxnId="{00E670CD-602F-4146-AF83-A263899AE420}">
      <dgm:prSet/>
      <dgm:spPr/>
      <dgm:t>
        <a:bodyPr/>
        <a:lstStyle/>
        <a:p>
          <a:endParaRPr lang="en-US"/>
        </a:p>
      </dgm:t>
    </dgm:pt>
    <dgm:pt modelId="{02B261CF-17B0-4C97-B60C-979796065046}" type="sibTrans" cxnId="{00E670CD-602F-4146-AF83-A263899AE420}">
      <dgm:prSet/>
      <dgm:spPr/>
      <dgm:t>
        <a:bodyPr/>
        <a:lstStyle/>
        <a:p>
          <a:endParaRPr lang="en-US"/>
        </a:p>
      </dgm:t>
    </dgm:pt>
    <dgm:pt modelId="{6C53EC10-66F8-4EB8-A3E8-16E831A735D5}">
      <dgm:prSet phldrT="[Text]"/>
      <dgm:spPr/>
      <dgm:t>
        <a:bodyPr/>
        <a:lstStyle/>
        <a:p>
          <a:r>
            <a:rPr lang="en-US" dirty="0"/>
            <a:t>Decade ….</a:t>
          </a:r>
        </a:p>
      </dgm:t>
    </dgm:pt>
    <dgm:pt modelId="{2DF44F1B-8756-404B-B184-51A0E334E0B8}" type="parTrans" cxnId="{953B1BC1-0730-4A08-B8BE-BD20D25B5B9C}">
      <dgm:prSet/>
      <dgm:spPr/>
      <dgm:t>
        <a:bodyPr/>
        <a:lstStyle/>
        <a:p>
          <a:endParaRPr lang="en-US"/>
        </a:p>
      </dgm:t>
    </dgm:pt>
    <dgm:pt modelId="{9CFAF41A-6B72-457F-88A8-3757C2572F4B}" type="sibTrans" cxnId="{953B1BC1-0730-4A08-B8BE-BD20D25B5B9C}">
      <dgm:prSet/>
      <dgm:spPr/>
      <dgm:t>
        <a:bodyPr/>
        <a:lstStyle/>
        <a:p>
          <a:endParaRPr lang="en-US"/>
        </a:p>
      </dgm:t>
    </dgm:pt>
    <dgm:pt modelId="{5AC8D2D0-585C-445B-BC72-EC0318525568}" type="pres">
      <dgm:prSet presAssocID="{CB021813-FCA3-43CF-9A3E-C45A069258A0}" presName="Name0" presStyleCnt="0">
        <dgm:presLayoutVars>
          <dgm:dir/>
          <dgm:animLvl val="lvl"/>
          <dgm:resizeHandles val="exact"/>
        </dgm:presLayoutVars>
      </dgm:prSet>
      <dgm:spPr/>
    </dgm:pt>
    <dgm:pt modelId="{5012CB09-0260-4E7B-8456-5BF2B437129C}" type="pres">
      <dgm:prSet presAssocID="{C4B14CF3-24EA-4B93-AD2E-900F239135D8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925BC463-F1E3-46CA-AD25-CADF7D796108}" type="pres">
      <dgm:prSet presAssocID="{D261D0EF-728F-4EAC-ACF7-B19D9F79CA1C}" presName="parTxOnlySpace" presStyleCnt="0"/>
      <dgm:spPr/>
    </dgm:pt>
    <dgm:pt modelId="{3AF51986-231B-4834-9DF4-BAB942581BBB}" type="pres">
      <dgm:prSet presAssocID="{B8A518AC-EBAF-4B6E-A1BE-606DEC30E6D7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01B8E9FE-0C19-4D3E-A069-13853A22FC55}" type="pres">
      <dgm:prSet presAssocID="{1B901E80-DDDD-4B39-9F92-9641A9505EB3}" presName="parTxOnlySpace" presStyleCnt="0"/>
      <dgm:spPr/>
    </dgm:pt>
    <dgm:pt modelId="{D9148077-2E0C-4941-95C0-2C6A3DFC9103}" type="pres">
      <dgm:prSet presAssocID="{3D259384-31AD-49D1-89AF-4549F77E921B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6AE49BAD-5DA6-4710-8B88-2EEBB4544935}" type="pres">
      <dgm:prSet presAssocID="{02B261CF-17B0-4C97-B60C-979796065046}" presName="parTxOnlySpace" presStyleCnt="0"/>
      <dgm:spPr/>
    </dgm:pt>
    <dgm:pt modelId="{AB1144F4-76B5-4F98-AD24-5E53F29315AE}" type="pres">
      <dgm:prSet presAssocID="{6C53EC10-66F8-4EB8-A3E8-16E831A735D5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7CEE1383-82EA-4FAD-B7F8-ECAF36D2CFD0}" type="pres">
      <dgm:prSet presAssocID="{9CFAF41A-6B72-457F-88A8-3757C2572F4B}" presName="parTxOnlySpace" presStyleCnt="0"/>
      <dgm:spPr/>
    </dgm:pt>
    <dgm:pt modelId="{1F816E28-2CD3-4D3B-BF26-591F0544B7D1}" type="pres">
      <dgm:prSet presAssocID="{7B70EEED-F5B9-4191-92B4-317F29C3D953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6526F917-310E-4ED3-90CD-5FBC3E284E2D}" type="presOf" srcId="{CB021813-FCA3-43CF-9A3E-C45A069258A0}" destId="{5AC8D2D0-585C-445B-BC72-EC0318525568}" srcOrd="0" destOrd="0" presId="urn:microsoft.com/office/officeart/2005/8/layout/chevron1"/>
    <dgm:cxn modelId="{642E7A2A-E183-436B-8AF1-8257368AE437}" srcId="{CB021813-FCA3-43CF-9A3E-C45A069258A0}" destId="{7B70EEED-F5B9-4191-92B4-317F29C3D953}" srcOrd="4" destOrd="0" parTransId="{6F713F08-C319-4466-917C-7E8692E57060}" sibTransId="{A81FDF0A-55F4-41AA-97C4-F2F5C4E9619D}"/>
    <dgm:cxn modelId="{8EDB324F-6B50-44CA-B3C1-CC6DB822F0CC}" srcId="{CB021813-FCA3-43CF-9A3E-C45A069258A0}" destId="{B8A518AC-EBAF-4B6E-A1BE-606DEC30E6D7}" srcOrd="1" destOrd="0" parTransId="{1389A71D-685A-4C38-B58D-665C37760D1B}" sibTransId="{1B901E80-DDDD-4B39-9F92-9641A9505EB3}"/>
    <dgm:cxn modelId="{E458A179-4681-47C0-9912-C92B4F2A7A3D}" type="presOf" srcId="{B8A518AC-EBAF-4B6E-A1BE-606DEC30E6D7}" destId="{3AF51986-231B-4834-9DF4-BAB942581BBB}" srcOrd="0" destOrd="0" presId="urn:microsoft.com/office/officeart/2005/8/layout/chevron1"/>
    <dgm:cxn modelId="{6B00A8A6-4004-47B2-BBEC-3B45F6770F1C}" type="presOf" srcId="{C4B14CF3-24EA-4B93-AD2E-900F239135D8}" destId="{5012CB09-0260-4E7B-8456-5BF2B437129C}" srcOrd="0" destOrd="0" presId="urn:microsoft.com/office/officeart/2005/8/layout/chevron1"/>
    <dgm:cxn modelId="{953B1BC1-0730-4A08-B8BE-BD20D25B5B9C}" srcId="{CB021813-FCA3-43CF-9A3E-C45A069258A0}" destId="{6C53EC10-66F8-4EB8-A3E8-16E831A735D5}" srcOrd="3" destOrd="0" parTransId="{2DF44F1B-8756-404B-B184-51A0E334E0B8}" sibTransId="{9CFAF41A-6B72-457F-88A8-3757C2572F4B}"/>
    <dgm:cxn modelId="{BD4C62C4-A02C-4BA0-8D46-36AC8FA4E052}" type="presOf" srcId="{3D259384-31AD-49D1-89AF-4549F77E921B}" destId="{D9148077-2E0C-4941-95C0-2C6A3DFC9103}" srcOrd="0" destOrd="0" presId="urn:microsoft.com/office/officeart/2005/8/layout/chevron1"/>
    <dgm:cxn modelId="{9A38EBC7-17FB-4642-9D63-836E52461DED}" type="presOf" srcId="{6C53EC10-66F8-4EB8-A3E8-16E831A735D5}" destId="{AB1144F4-76B5-4F98-AD24-5E53F29315AE}" srcOrd="0" destOrd="0" presId="urn:microsoft.com/office/officeart/2005/8/layout/chevron1"/>
    <dgm:cxn modelId="{00E670CD-602F-4146-AF83-A263899AE420}" srcId="{CB021813-FCA3-43CF-9A3E-C45A069258A0}" destId="{3D259384-31AD-49D1-89AF-4549F77E921B}" srcOrd="2" destOrd="0" parTransId="{9C809AF4-D4CE-4AB2-826A-9E10EC5E1FFD}" sibTransId="{02B261CF-17B0-4C97-B60C-979796065046}"/>
    <dgm:cxn modelId="{483E46F5-76BB-4C14-829E-23A5A05BF89C}" srcId="{CB021813-FCA3-43CF-9A3E-C45A069258A0}" destId="{C4B14CF3-24EA-4B93-AD2E-900F239135D8}" srcOrd="0" destOrd="0" parTransId="{4CAFFB89-FD0F-4309-8C85-AEED26B572E7}" sibTransId="{D261D0EF-728F-4EAC-ACF7-B19D9F79CA1C}"/>
    <dgm:cxn modelId="{6BD6E9F9-5A39-4939-A1CE-83EBFBD5CFBE}" type="presOf" srcId="{7B70EEED-F5B9-4191-92B4-317F29C3D953}" destId="{1F816E28-2CD3-4D3B-BF26-591F0544B7D1}" srcOrd="0" destOrd="0" presId="urn:microsoft.com/office/officeart/2005/8/layout/chevron1"/>
    <dgm:cxn modelId="{786F1B65-4D42-4422-A4E8-78C2E7DF6972}" type="presParOf" srcId="{5AC8D2D0-585C-445B-BC72-EC0318525568}" destId="{5012CB09-0260-4E7B-8456-5BF2B437129C}" srcOrd="0" destOrd="0" presId="urn:microsoft.com/office/officeart/2005/8/layout/chevron1"/>
    <dgm:cxn modelId="{F3033A85-D1DB-4ECD-8E8B-A8A79B6854F1}" type="presParOf" srcId="{5AC8D2D0-585C-445B-BC72-EC0318525568}" destId="{925BC463-F1E3-46CA-AD25-CADF7D796108}" srcOrd="1" destOrd="0" presId="urn:microsoft.com/office/officeart/2005/8/layout/chevron1"/>
    <dgm:cxn modelId="{C82D6217-E1C8-41BB-9D10-34D9963DF78B}" type="presParOf" srcId="{5AC8D2D0-585C-445B-BC72-EC0318525568}" destId="{3AF51986-231B-4834-9DF4-BAB942581BBB}" srcOrd="2" destOrd="0" presId="urn:microsoft.com/office/officeart/2005/8/layout/chevron1"/>
    <dgm:cxn modelId="{DCAEAAB8-A06D-4125-B067-C600649606C8}" type="presParOf" srcId="{5AC8D2D0-585C-445B-BC72-EC0318525568}" destId="{01B8E9FE-0C19-4D3E-A069-13853A22FC55}" srcOrd="3" destOrd="0" presId="urn:microsoft.com/office/officeart/2005/8/layout/chevron1"/>
    <dgm:cxn modelId="{34F04ACF-5016-4452-8706-58DE8FE4A517}" type="presParOf" srcId="{5AC8D2D0-585C-445B-BC72-EC0318525568}" destId="{D9148077-2E0C-4941-95C0-2C6A3DFC9103}" srcOrd="4" destOrd="0" presId="urn:microsoft.com/office/officeart/2005/8/layout/chevron1"/>
    <dgm:cxn modelId="{5635950E-E9B6-4C60-AA89-BCE5C7B49311}" type="presParOf" srcId="{5AC8D2D0-585C-445B-BC72-EC0318525568}" destId="{6AE49BAD-5DA6-4710-8B88-2EEBB4544935}" srcOrd="5" destOrd="0" presId="urn:microsoft.com/office/officeart/2005/8/layout/chevron1"/>
    <dgm:cxn modelId="{664F19F9-A22B-4B85-9BA0-3677E65B91A5}" type="presParOf" srcId="{5AC8D2D0-585C-445B-BC72-EC0318525568}" destId="{AB1144F4-76B5-4F98-AD24-5E53F29315AE}" srcOrd="6" destOrd="0" presId="urn:microsoft.com/office/officeart/2005/8/layout/chevron1"/>
    <dgm:cxn modelId="{665F615A-F514-4085-BD36-09D55B6B094A}" type="presParOf" srcId="{5AC8D2D0-585C-445B-BC72-EC0318525568}" destId="{7CEE1383-82EA-4FAD-B7F8-ECAF36D2CFD0}" srcOrd="7" destOrd="0" presId="urn:microsoft.com/office/officeart/2005/8/layout/chevron1"/>
    <dgm:cxn modelId="{9AA52182-DED2-440C-9B9B-61F0B5E16CC7}" type="presParOf" srcId="{5AC8D2D0-585C-445B-BC72-EC0318525568}" destId="{1F816E28-2CD3-4D3B-BF26-591F0544B7D1}" srcOrd="8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3189BA1-9726-4B45-910E-45D7E7EBE4C6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74730D9-29F8-4BE6-89B3-06C42999C846}" type="pres">
      <dgm:prSet presAssocID="{83189BA1-9726-4B45-910E-45D7E7EBE4C6}" presName="diagram" presStyleCnt="0">
        <dgm:presLayoutVars>
          <dgm:dir/>
          <dgm:resizeHandles val="exact"/>
        </dgm:presLayoutVars>
      </dgm:prSet>
      <dgm:spPr/>
    </dgm:pt>
  </dgm:ptLst>
  <dgm:cxnLst>
    <dgm:cxn modelId="{8481AD77-CF66-4F7F-AB78-23AA752CFC2C}" type="presOf" srcId="{83189BA1-9726-4B45-910E-45D7E7EBE4C6}" destId="{474730D9-29F8-4BE6-89B3-06C42999C846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3189BA1-9726-4B45-910E-45D7E7EBE4C6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74730D9-29F8-4BE6-89B3-06C42999C846}" type="pres">
      <dgm:prSet presAssocID="{83189BA1-9726-4B45-910E-45D7E7EBE4C6}" presName="diagram" presStyleCnt="0">
        <dgm:presLayoutVars>
          <dgm:dir/>
          <dgm:resizeHandles val="exact"/>
        </dgm:presLayoutVars>
      </dgm:prSet>
      <dgm:spPr/>
    </dgm:pt>
  </dgm:ptLst>
  <dgm:cxnLst>
    <dgm:cxn modelId="{8481AD77-CF66-4F7F-AB78-23AA752CFC2C}" type="presOf" srcId="{83189BA1-9726-4B45-910E-45D7E7EBE4C6}" destId="{474730D9-29F8-4BE6-89B3-06C42999C846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C071A1-B4AF-4816-80E8-EB03A7CF983C}">
      <dsp:nvSpPr>
        <dsp:cNvPr id="0" name=""/>
        <dsp:cNvSpPr/>
      </dsp:nvSpPr>
      <dsp:spPr>
        <a:xfrm>
          <a:off x="1072" y="0"/>
          <a:ext cx="2846363" cy="2362199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9728" rIns="142240" bIns="0" numCol="1" spcCol="1270" anchor="t" anchorCtr="0">
          <a:noAutofit/>
        </a:bodyPr>
        <a:lstStyle/>
        <a:p>
          <a:pPr marL="0" lvl="0" indent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 </a:t>
          </a:r>
        </a:p>
      </dsp:txBody>
      <dsp:txXfrm rot="16200000">
        <a:off x="-682792" y="683865"/>
        <a:ext cx="1937004" cy="569272"/>
      </dsp:txXfrm>
    </dsp:sp>
    <dsp:sp modelId="{FAAA5280-2EE0-47CC-A872-77376B36158A}">
      <dsp:nvSpPr>
        <dsp:cNvPr id="0" name=""/>
        <dsp:cNvSpPr/>
      </dsp:nvSpPr>
      <dsp:spPr>
        <a:xfrm>
          <a:off x="701528" y="0"/>
          <a:ext cx="2120541" cy="236219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solidFill>
                <a:schemeClr val="accent4">
                  <a:lumMod val="60000"/>
                  <a:lumOff val="40000"/>
                </a:schemeClr>
              </a:solidFill>
            </a:rPr>
            <a:t>Long-term Public Service</a:t>
          </a:r>
        </a:p>
      </dsp:txBody>
      <dsp:txXfrm>
        <a:off x="701528" y="0"/>
        <a:ext cx="2120541" cy="2362199"/>
      </dsp:txXfrm>
    </dsp:sp>
    <dsp:sp modelId="{3D1B115D-835F-48A4-BE81-7085EB259122}">
      <dsp:nvSpPr>
        <dsp:cNvPr id="0" name=""/>
        <dsp:cNvSpPr/>
      </dsp:nvSpPr>
      <dsp:spPr>
        <a:xfrm>
          <a:off x="3011461" y="0"/>
          <a:ext cx="3236938" cy="2362199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9728" rIns="142240" bIns="0" numCol="1" spcCol="1270" anchor="t" anchorCtr="0">
          <a:noAutofit/>
        </a:bodyPr>
        <a:lstStyle/>
        <a:p>
          <a:pPr marL="0" lvl="0" indent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                                                                                                   </a:t>
          </a:r>
        </a:p>
      </dsp:txBody>
      <dsp:txXfrm rot="16200000">
        <a:off x="2366653" y="644808"/>
        <a:ext cx="1937004" cy="647387"/>
      </dsp:txXfrm>
    </dsp:sp>
    <dsp:sp modelId="{DACBB1BA-06F9-4C5A-B4AF-4AB1CAB60D61}">
      <dsp:nvSpPr>
        <dsp:cNvPr id="0" name=""/>
        <dsp:cNvSpPr/>
      </dsp:nvSpPr>
      <dsp:spPr>
        <a:xfrm rot="5400000">
          <a:off x="2952846" y="858390"/>
          <a:ext cx="347353" cy="698368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318742-37B0-4CC9-AEB4-F3A96C2B9F13}">
      <dsp:nvSpPr>
        <dsp:cNvPr id="0" name=""/>
        <dsp:cNvSpPr/>
      </dsp:nvSpPr>
      <dsp:spPr>
        <a:xfrm>
          <a:off x="3761716" y="0"/>
          <a:ext cx="2411518" cy="236219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0" bIns="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/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solidFill>
                <a:schemeClr val="accent4">
                  <a:lumMod val="60000"/>
                  <a:lumOff val="40000"/>
                </a:schemeClr>
              </a:solidFill>
            </a:rPr>
            <a:t>Retirement Security</a:t>
          </a:r>
          <a:r>
            <a:rPr lang="en-US" sz="4000" kern="1200" dirty="0"/>
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</a:r>
        </a:p>
      </dsp:txBody>
      <dsp:txXfrm>
        <a:off x="3761716" y="0"/>
        <a:ext cx="2411518" cy="23621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12CB09-0260-4E7B-8456-5BF2B437129C}">
      <dsp:nvSpPr>
        <dsp:cNvPr id="0" name=""/>
        <dsp:cNvSpPr/>
      </dsp:nvSpPr>
      <dsp:spPr>
        <a:xfrm>
          <a:off x="1653" y="391451"/>
          <a:ext cx="1471744" cy="588697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Retirement</a:t>
          </a:r>
        </a:p>
      </dsp:txBody>
      <dsp:txXfrm>
        <a:off x="296002" y="391451"/>
        <a:ext cx="883047" cy="588697"/>
      </dsp:txXfrm>
    </dsp:sp>
    <dsp:sp modelId="{3AF51986-231B-4834-9DF4-BAB942581BBB}">
      <dsp:nvSpPr>
        <dsp:cNvPr id="0" name=""/>
        <dsp:cNvSpPr/>
      </dsp:nvSpPr>
      <dsp:spPr>
        <a:xfrm>
          <a:off x="1326223" y="391451"/>
          <a:ext cx="1471744" cy="588697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Decade 1, 120 payments</a:t>
          </a:r>
        </a:p>
      </dsp:txBody>
      <dsp:txXfrm>
        <a:off x="1620572" y="391451"/>
        <a:ext cx="883047" cy="588697"/>
      </dsp:txXfrm>
    </dsp:sp>
    <dsp:sp modelId="{D9148077-2E0C-4941-95C0-2C6A3DFC9103}">
      <dsp:nvSpPr>
        <dsp:cNvPr id="0" name=""/>
        <dsp:cNvSpPr/>
      </dsp:nvSpPr>
      <dsp:spPr>
        <a:xfrm>
          <a:off x="2650794" y="391451"/>
          <a:ext cx="1471744" cy="588697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Decade 2, 120 payments</a:t>
          </a:r>
        </a:p>
      </dsp:txBody>
      <dsp:txXfrm>
        <a:off x="2945143" y="391451"/>
        <a:ext cx="883047" cy="588697"/>
      </dsp:txXfrm>
    </dsp:sp>
    <dsp:sp modelId="{AB1144F4-76B5-4F98-AD24-5E53F29315AE}">
      <dsp:nvSpPr>
        <dsp:cNvPr id="0" name=""/>
        <dsp:cNvSpPr/>
      </dsp:nvSpPr>
      <dsp:spPr>
        <a:xfrm>
          <a:off x="3975364" y="391451"/>
          <a:ext cx="1471744" cy="588697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Decade …., x payments</a:t>
          </a:r>
        </a:p>
      </dsp:txBody>
      <dsp:txXfrm>
        <a:off x="4269713" y="391451"/>
        <a:ext cx="883047" cy="588697"/>
      </dsp:txXfrm>
    </dsp:sp>
    <dsp:sp modelId="{1F816E28-2CD3-4D3B-BF26-591F0544B7D1}">
      <dsp:nvSpPr>
        <dsp:cNvPr id="0" name=""/>
        <dsp:cNvSpPr/>
      </dsp:nvSpPr>
      <dsp:spPr>
        <a:xfrm>
          <a:off x="5299934" y="391451"/>
          <a:ext cx="1471744" cy="588697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Day both You and your Optionee have passed</a:t>
          </a:r>
        </a:p>
      </dsp:txBody>
      <dsp:txXfrm>
        <a:off x="5594283" y="391451"/>
        <a:ext cx="883047" cy="58869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12CB09-0260-4E7B-8456-5BF2B437129C}">
      <dsp:nvSpPr>
        <dsp:cNvPr id="0" name=""/>
        <dsp:cNvSpPr/>
      </dsp:nvSpPr>
      <dsp:spPr>
        <a:xfrm>
          <a:off x="1653" y="391451"/>
          <a:ext cx="1471744" cy="588697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Retirement</a:t>
          </a:r>
        </a:p>
      </dsp:txBody>
      <dsp:txXfrm>
        <a:off x="296002" y="391451"/>
        <a:ext cx="883047" cy="588697"/>
      </dsp:txXfrm>
    </dsp:sp>
    <dsp:sp modelId="{3AF51986-231B-4834-9DF4-BAB942581BBB}">
      <dsp:nvSpPr>
        <dsp:cNvPr id="0" name=""/>
        <dsp:cNvSpPr/>
      </dsp:nvSpPr>
      <dsp:spPr>
        <a:xfrm>
          <a:off x="1326223" y="391451"/>
          <a:ext cx="1471744" cy="588697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Decade 1</a:t>
          </a:r>
        </a:p>
      </dsp:txBody>
      <dsp:txXfrm>
        <a:off x="1620572" y="391451"/>
        <a:ext cx="883047" cy="588697"/>
      </dsp:txXfrm>
    </dsp:sp>
    <dsp:sp modelId="{D9148077-2E0C-4941-95C0-2C6A3DFC9103}">
      <dsp:nvSpPr>
        <dsp:cNvPr id="0" name=""/>
        <dsp:cNvSpPr/>
      </dsp:nvSpPr>
      <dsp:spPr>
        <a:xfrm>
          <a:off x="2650794" y="391451"/>
          <a:ext cx="1471744" cy="588697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Decade 2</a:t>
          </a:r>
        </a:p>
      </dsp:txBody>
      <dsp:txXfrm>
        <a:off x="2945143" y="391451"/>
        <a:ext cx="883047" cy="588697"/>
      </dsp:txXfrm>
    </dsp:sp>
    <dsp:sp modelId="{AB1144F4-76B5-4F98-AD24-5E53F29315AE}">
      <dsp:nvSpPr>
        <dsp:cNvPr id="0" name=""/>
        <dsp:cNvSpPr/>
      </dsp:nvSpPr>
      <dsp:spPr>
        <a:xfrm>
          <a:off x="3975364" y="391451"/>
          <a:ext cx="1471744" cy="588697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Decade ….</a:t>
          </a:r>
        </a:p>
      </dsp:txBody>
      <dsp:txXfrm>
        <a:off x="4269713" y="391451"/>
        <a:ext cx="883047" cy="588697"/>
      </dsp:txXfrm>
    </dsp:sp>
    <dsp:sp modelId="{1F816E28-2CD3-4D3B-BF26-591F0544B7D1}">
      <dsp:nvSpPr>
        <dsp:cNvPr id="0" name=""/>
        <dsp:cNvSpPr/>
      </dsp:nvSpPr>
      <dsp:spPr>
        <a:xfrm>
          <a:off x="5299934" y="391451"/>
          <a:ext cx="1471744" cy="588697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Day both You and your Optionee have passed</a:t>
          </a:r>
        </a:p>
      </dsp:txBody>
      <dsp:txXfrm>
        <a:off x="5594283" y="391451"/>
        <a:ext cx="883047" cy="58869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CA43294-1962-4C28-83C9-9E9DB0C24B6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BBFEB2-EB13-4704-B7DC-7D729B83B75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1FAC34-FD0E-43BD-8F58-21D2781AE6BA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A4F7C1-0BB6-42D3-BAD3-2BCE16BFDC2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FB7AD7-3E64-41DC-A578-921B5E3189A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FE477E-0FEB-4A22-8F4B-CD5361BF4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07141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9C94A52-0D7C-45B5-BE8E-0577066C754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8DD1E5-ACB3-431F-BE62-3ACE7A07B5D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39B1E53-DCE6-4061-8A23-ED4A7095E0BB}" type="datetimeFigureOut">
              <a:rPr lang="en-US"/>
              <a:pPr>
                <a:defRPr/>
              </a:pPr>
              <a:t>4/20/2026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43256E6-7C12-40B6-9E65-EAF86BACF15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D3B3299D-BEB5-4354-9DBF-A6660D8D4B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E56136-14FD-45FA-9B68-541E98CCA76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E7B250-E7CD-4D28-B38C-16ED7B333D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F8E8EB9-47B4-404E-B231-FF887A39BD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63329766"/>
      </p:ext>
    </p:extLst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47166042"/>
      </p:ext>
    </p:extLst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304800"/>
            <a:ext cx="2286000" cy="65024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304800"/>
            <a:ext cx="6705600" cy="6502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79683589"/>
      </p:ext>
    </p:extLst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8542610"/>
      </p:ext>
    </p:extLst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8093012"/>
      </p:ext>
    </p:extLst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778000"/>
            <a:ext cx="4495800" cy="5029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1778000"/>
            <a:ext cx="4495800" cy="5029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30993554"/>
      </p:ext>
    </p:extLst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98216936"/>
      </p:ext>
    </p:extLst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57798975"/>
      </p:ext>
    </p:extLst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8771892"/>
      </p:ext>
    </p:extLst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2015722"/>
      </p:ext>
    </p:extLst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6748300"/>
      </p:ext>
    </p:extLst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dissolve/>
  </p:transition>
  <p:hf hdr="0" ftr="0" dt="0"/>
  <p:txStyles>
    <p:titleStyle>
      <a:lvl1pPr algn="ctr" rtl="0" eaLnBrk="0" fontAlgn="base" hangingPunct="0">
        <a:spcBef>
          <a:spcPts val="200"/>
        </a:spcBef>
        <a:spcAft>
          <a:spcPct val="0"/>
        </a:spcAft>
        <a:defRPr sz="6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ts val="20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ts val="20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ts val="20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ts val="20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ts val="20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ts val="20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ts val="20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ts val="20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03263" indent="-449263" algn="l" rtl="0" eaLnBrk="0" fontAlgn="base" hangingPunct="0">
        <a:spcBef>
          <a:spcPts val="20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058863" indent="-449263" algn="l" rtl="0" eaLnBrk="0" fontAlgn="base" hangingPunct="0">
        <a:spcBef>
          <a:spcPts val="20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401763" indent="-449263" algn="l" rtl="0" eaLnBrk="0" fontAlgn="base" hangingPunct="0">
        <a:spcBef>
          <a:spcPts val="20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744663" indent="-449263" algn="l" rtl="0" eaLnBrk="0" fontAlgn="base" hangingPunct="0">
        <a:spcBef>
          <a:spcPts val="20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100263" indent="-449263" algn="l" rtl="0" eaLnBrk="0" fontAlgn="base" hangingPunct="0">
        <a:spcBef>
          <a:spcPts val="20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57463" indent="-449263" algn="l" rtl="0" fontAlgn="base">
        <a:spcBef>
          <a:spcPts val="20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014663" indent="-449263" algn="l" rtl="0" fontAlgn="base">
        <a:spcBef>
          <a:spcPts val="20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471863" indent="-449263" algn="l" rtl="0" fontAlgn="base">
        <a:spcBef>
          <a:spcPts val="20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929063" indent="-449263" algn="l" rtl="0" fontAlgn="base">
        <a:spcBef>
          <a:spcPts val="20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Relationship Id="rId9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sa.gov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edicare.gov/" TargetMode="External"/><Relationship Id="rId3" Type="http://schemas.openxmlformats.org/officeDocument/2006/relationships/hyperlink" Target="http://www.cincinnati-oh.gov/retirement/" TargetMode="External"/><Relationship Id="rId7" Type="http://schemas.openxmlformats.org/officeDocument/2006/relationships/hyperlink" Target="http://www.ssa.gov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issionsq.org/" TargetMode="External"/><Relationship Id="rId5" Type="http://schemas.openxmlformats.org/officeDocument/2006/relationships/hyperlink" Target="https://www.ohio457.org/resources" TargetMode="External"/><Relationship Id="rId10" Type="http://schemas.openxmlformats.org/officeDocument/2006/relationships/image" Target="../media/image5.jpeg"/><Relationship Id="rId4" Type="http://schemas.openxmlformats.org/officeDocument/2006/relationships/hyperlink" Target="mailto:retirementcounselor@cincinnati-oh.gov" TargetMode="External"/><Relationship Id="rId9" Type="http://schemas.openxmlformats.org/officeDocument/2006/relationships/hyperlink" Target="https://crsmemberdirect.org/WmsWebSite/Login.aspx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retirement@cincinnati-oh.gov" TargetMode="External"/><Relationship Id="rId4" Type="http://schemas.openxmlformats.org/officeDocument/2006/relationships/hyperlink" Target="https://cincinnati-oh.gov/retirement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openxmlformats.org/officeDocument/2006/relationships/diagramColors" Target="../diagrams/colors3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2.xml"/><Relationship Id="rId12" Type="http://schemas.openxmlformats.org/officeDocument/2006/relationships/diagramQuickStyle" Target="../diagrams/quickStyle3.xml"/><Relationship Id="rId2" Type="http://schemas.openxmlformats.org/officeDocument/2006/relationships/image" Target="../media/image4.jpe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11" Type="http://schemas.openxmlformats.org/officeDocument/2006/relationships/diagramLayout" Target="../diagrams/layout3.xml"/><Relationship Id="rId5" Type="http://schemas.openxmlformats.org/officeDocument/2006/relationships/diagramLayout" Target="../diagrams/layout2.xml"/><Relationship Id="rId15" Type="http://schemas.openxmlformats.org/officeDocument/2006/relationships/image" Target="../media/image8.svg"/><Relationship Id="rId10" Type="http://schemas.openxmlformats.org/officeDocument/2006/relationships/diagramData" Target="../diagrams/data3.xml"/><Relationship Id="rId4" Type="http://schemas.openxmlformats.org/officeDocument/2006/relationships/diagramData" Target="../diagrams/data2.xml"/><Relationship Id="rId9" Type="http://schemas.openxmlformats.org/officeDocument/2006/relationships/image" Target="../media/image7.png"/><Relationship Id="rId14" Type="http://schemas.microsoft.com/office/2007/relationships/diagramDrawing" Target="../diagrams/drawin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>
            <a:extLst>
              <a:ext uri="{FF2B5EF4-FFF2-40B4-BE49-F238E27FC236}">
                <a16:creationId xmlns:a16="http://schemas.microsoft.com/office/drawing/2014/main" id="{FA3C740F-538F-484E-A2C2-C3B8CB8DBC43}"/>
              </a:ext>
            </a:extLst>
          </p:cNvPr>
          <p:cNvSpPr>
            <a:spLocks/>
          </p:cNvSpPr>
          <p:nvPr/>
        </p:nvSpPr>
        <p:spPr bwMode="auto">
          <a:xfrm>
            <a:off x="660400" y="2590800"/>
            <a:ext cx="8991600" cy="4876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1pPr>
            <a:lvl2pPr marL="742950" indent="-28575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2pPr>
            <a:lvl3pPr marL="11430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3pPr>
            <a:lvl4pPr marL="16002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4pPr>
            <a:lvl5pPr marL="20574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9pPr>
          </a:lstStyle>
          <a:p>
            <a:pPr marL="1314450" lvl="1" indent="-571500" eaLnBrk="1" hangingPunct="1">
              <a:buFont typeface="Arial" panose="020B0604020202020204" pitchFamily="34" charset="0"/>
              <a:buChar char="•"/>
              <a:defRPr/>
            </a:pPr>
            <a:endParaRPr lang="en-US" alt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A8F85C-4317-4E0D-8357-38C42BB3D4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160000" cy="7620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28FBBAF-E309-4A9E-9CC8-FA76484654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7058" y="1219081"/>
            <a:ext cx="3895682" cy="1371719"/>
          </a:xfrm>
          <a:prstGeom prst="rect">
            <a:avLst/>
          </a:prstGeom>
        </p:spPr>
      </p:pic>
      <p:sp>
        <p:nvSpPr>
          <p:cNvPr id="9" name="Rectangle 6">
            <a:extLst>
              <a:ext uri="{FF2B5EF4-FFF2-40B4-BE49-F238E27FC236}">
                <a16:creationId xmlns:a16="http://schemas.microsoft.com/office/drawing/2014/main" id="{AA788099-A128-4A9E-86B9-784512E2B818}"/>
              </a:ext>
            </a:extLst>
          </p:cNvPr>
          <p:cNvSpPr>
            <a:spLocks/>
          </p:cNvSpPr>
          <p:nvPr/>
        </p:nvSpPr>
        <p:spPr bwMode="auto">
          <a:xfrm>
            <a:off x="1566760" y="3117968"/>
            <a:ext cx="7929563" cy="3130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1pPr>
            <a:lvl2pPr marL="742950" indent="-28575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2pPr>
            <a:lvl3pPr marL="1143000" indent="-22860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3pPr>
            <a:lvl4pPr marL="1600200" indent="-22860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4pPr>
            <a:lvl5pPr marL="2057400" indent="-22860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9pPr>
          </a:lstStyle>
          <a:p>
            <a:pPr algn="r" eaLnBrk="1" hangingPunct="1"/>
            <a:r>
              <a:rPr lang="en-US" alt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Cincinnati Retirement System</a:t>
            </a:r>
          </a:p>
          <a:p>
            <a:pPr algn="r" eaLnBrk="1" hangingPunct="1"/>
            <a:r>
              <a:rPr lang="en-US" alt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Retirement 101: Group F</a:t>
            </a:r>
          </a:p>
          <a:p>
            <a:pPr algn="r" eaLnBrk="1" hangingPunct="1"/>
            <a:endParaRPr lang="en-US" alt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r" eaLnBrk="1" hangingPunct="1"/>
            <a:endParaRPr lang="en-US" alt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ctr" eaLnBrk="1" hangingPunct="1"/>
            <a:r>
              <a:rPr lang="en-US" alt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								      </a:t>
            </a: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2026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2A508F-DF1E-434C-83EC-4A0F0809971D}"/>
              </a:ext>
            </a:extLst>
          </p:cNvPr>
          <p:cNvSpPr txBox="1"/>
          <p:nvPr/>
        </p:nvSpPr>
        <p:spPr>
          <a:xfrm>
            <a:off x="9847228" y="707914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054D54EF-0B81-4036-AB08-CDC3C342913A}" type="slidenum">
              <a:rPr lang="en-US" sz="1200" b="1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fld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>
            <a:extLst>
              <a:ext uri="{FF2B5EF4-FFF2-40B4-BE49-F238E27FC236}">
                <a16:creationId xmlns:a16="http://schemas.microsoft.com/office/drawing/2014/main" id="{900F64D2-9501-4FD5-8A8C-5B5301643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60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>
            <a:extLst>
              <a:ext uri="{FF2B5EF4-FFF2-40B4-BE49-F238E27FC236}">
                <a16:creationId xmlns:a16="http://schemas.microsoft.com/office/drawing/2014/main" id="{FA3C740F-538F-484E-A2C2-C3B8CB8DBC43}"/>
              </a:ext>
            </a:extLst>
          </p:cNvPr>
          <p:cNvSpPr>
            <a:spLocks/>
          </p:cNvSpPr>
          <p:nvPr/>
        </p:nvSpPr>
        <p:spPr bwMode="auto">
          <a:xfrm>
            <a:off x="450132" y="1604194"/>
            <a:ext cx="9397095" cy="503703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1pPr>
            <a:lvl2pPr marL="742950" indent="-28575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2pPr>
            <a:lvl3pPr marL="11430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3pPr>
            <a:lvl4pPr marL="16002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4pPr>
            <a:lvl5pPr marL="20574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9pPr>
          </a:lstStyle>
          <a:p>
            <a:pPr marL="571500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Retirement Eligibility for Group F:</a:t>
            </a:r>
          </a:p>
          <a:p>
            <a:pPr marL="1600200" lvl="2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Normal at Age 60 &amp; minimum 5 yrs. Service</a:t>
            </a:r>
          </a:p>
          <a:p>
            <a:pPr lvl="2" indent="0" eaLnBrk="1" hangingPunct="1">
              <a:defRPr/>
            </a:pPr>
            <a:endParaRPr lang="en-US" altLang="en-US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1600200" lvl="2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Normal at any age with a minimum of 30 yrs. Service</a:t>
            </a:r>
          </a:p>
          <a:p>
            <a:pPr lvl="2" indent="0" eaLnBrk="1" hangingPunct="1">
              <a:defRPr/>
            </a:pPr>
            <a:endParaRPr lang="en-US" altLang="en-US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1600200" lvl="2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Early at age 55 with minimum 25 years service </a:t>
            </a:r>
            <a:r>
              <a:rPr lang="en-US" alt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(actuarially reduced from Age 60 &amp; Not eligible for retiree healthcare)</a:t>
            </a:r>
          </a:p>
          <a:p>
            <a:pPr lvl="2" indent="0" eaLnBrk="1" hangingPunct="1">
              <a:defRPr/>
            </a:pPr>
            <a:endParaRPr lang="en-US" altLang="en-US" sz="9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1600200" lvl="2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Deferred – if you terminate employment PRIOR TO reaching retirement eligibility and leave your contributions with CRS, you can receive a pension at age 60 </a:t>
            </a:r>
            <a:r>
              <a:rPr lang="en-US" alt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(Retiree Healthcare eligibility may be affected or delayed)</a:t>
            </a:r>
          </a:p>
          <a:p>
            <a:pPr marL="571500" indent="-571500" eaLnBrk="1" hangingPunct="1">
              <a:buFont typeface="Arial" panose="020B0604020202020204" pitchFamily="34" charset="0"/>
              <a:buChar char="•"/>
              <a:defRPr/>
            </a:pPr>
            <a:endParaRPr lang="en-US" alt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571500" indent="-571500" eaLnBrk="1" hangingPunct="1">
              <a:buFont typeface="Arial" panose="020B0604020202020204" pitchFamily="34" charset="0"/>
              <a:buChar char="•"/>
              <a:defRPr/>
            </a:pPr>
            <a:endParaRPr lang="en-US" alt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lvl="1" indent="0" eaLnBrk="1" hangingPunct="1">
              <a:defRPr/>
            </a:pPr>
            <a:endParaRPr lang="en-US" alt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3076" name="Picture 3">
            <a:extLst>
              <a:ext uri="{FF2B5EF4-FFF2-40B4-BE49-F238E27FC236}">
                <a16:creationId xmlns:a16="http://schemas.microsoft.com/office/drawing/2014/main" id="{44C8094B-36F0-4BA6-A02B-53AE02162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288" y="6477000"/>
            <a:ext cx="2814637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AD664F0-549C-4336-8E34-FD179C45807C}"/>
              </a:ext>
            </a:extLst>
          </p:cNvPr>
          <p:cNvSpPr txBox="1"/>
          <p:nvPr/>
        </p:nvSpPr>
        <p:spPr>
          <a:xfrm>
            <a:off x="0" y="152400"/>
            <a:ext cx="10160000" cy="1323975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>
            <a:lvl1pPr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1pPr>
            <a:lvl2pPr marL="742950" indent="-28575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2pPr>
            <a:lvl3pPr marL="1143000" indent="-22860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3pPr>
            <a:lvl4pPr marL="1600200" indent="-22860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4pPr>
            <a:lvl5pPr marL="2057400" indent="-22860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9pPr>
          </a:lstStyle>
          <a:p>
            <a:pPr algn="ctr" eaLnBrk="1" hangingPunct="1"/>
            <a:r>
              <a:rPr lang="en-US" alt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CINCINNATI RETIREMENT SYSTEM</a:t>
            </a:r>
          </a:p>
          <a:p>
            <a:pPr eaLnBrk="1" hangingPunct="1"/>
            <a:r>
              <a:rPr lang="en-US" alt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→Monthly Pension Benefit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C49F8F-4023-4F05-8A6F-C0B73EF4201C}"/>
              </a:ext>
            </a:extLst>
          </p:cNvPr>
          <p:cNvSpPr txBox="1"/>
          <p:nvPr/>
        </p:nvSpPr>
        <p:spPr>
          <a:xfrm>
            <a:off x="9847228" y="707914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054D54EF-0B81-4036-AB08-CDC3C342913A}" type="slidenum">
              <a:rPr lang="en-US" sz="1200" b="1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fld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843943"/>
      </p:ext>
    </p:extLst>
  </p:cSld>
  <p:clrMapOvr>
    <a:masterClrMapping/>
  </p:clrMapOvr>
  <p:transition spd="med"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>
            <a:extLst>
              <a:ext uri="{FF2B5EF4-FFF2-40B4-BE49-F238E27FC236}">
                <a16:creationId xmlns:a16="http://schemas.microsoft.com/office/drawing/2014/main" id="{900F64D2-9501-4FD5-8A8C-5B5301643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60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>
            <a:extLst>
              <a:ext uri="{FF2B5EF4-FFF2-40B4-BE49-F238E27FC236}">
                <a16:creationId xmlns:a16="http://schemas.microsoft.com/office/drawing/2014/main" id="{FA3C740F-538F-484E-A2C2-C3B8CB8DBC43}"/>
              </a:ext>
            </a:extLst>
          </p:cNvPr>
          <p:cNvSpPr>
            <a:spLocks/>
          </p:cNvSpPr>
          <p:nvPr/>
        </p:nvSpPr>
        <p:spPr bwMode="auto">
          <a:xfrm>
            <a:off x="696964" y="1594361"/>
            <a:ext cx="8991600" cy="548477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1pPr>
            <a:lvl2pPr marL="742950" indent="-28575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2pPr>
            <a:lvl3pPr marL="11430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3pPr>
            <a:lvl4pPr marL="16002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4pPr>
            <a:lvl5pPr marL="20574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9pPr>
          </a:lstStyle>
          <a:p>
            <a:pPr marL="571500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Pension Calculation Formula</a:t>
            </a:r>
            <a:r>
              <a:rPr lang="en-US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:</a:t>
            </a:r>
          </a:p>
          <a:p>
            <a:pPr marL="571500" indent="-571500" eaLnBrk="1" hangingPunct="1">
              <a:buFont typeface="Arial" panose="020B0604020202020204" pitchFamily="34" charset="0"/>
              <a:buChar char="•"/>
              <a:defRPr/>
            </a:pPr>
            <a:endParaRPr lang="en-US" alt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eaLnBrk="1" hangingPunct="1">
              <a:defRPr/>
            </a:pPr>
            <a:endParaRPr lang="en-US" alt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eaLnBrk="1" hangingPunct="1">
              <a:defRPr/>
            </a:pPr>
            <a:endParaRPr lang="en-US" alt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571500" indent="-571500" eaLnBrk="1" hangingPunct="1">
              <a:buFont typeface="Arial" panose="020B0604020202020204" pitchFamily="34" charset="0"/>
              <a:buChar char="•"/>
              <a:defRPr/>
            </a:pPr>
            <a:endParaRPr lang="en-US" alt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571500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Service Credit earned for every base hour paid</a:t>
            </a:r>
          </a:p>
          <a:p>
            <a:pPr eaLnBrk="1" hangingPunct="1">
              <a:defRPr/>
            </a:pP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		 (1 year of service = 2080 hours maximum)</a:t>
            </a:r>
          </a:p>
          <a:p>
            <a:pPr marL="1314450" lvl="1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Up to 20 years service or service on 7/1/11 = 2.5%</a:t>
            </a:r>
          </a:p>
          <a:p>
            <a:pPr marL="1314450" lvl="1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Afterwards = 2.2%</a:t>
            </a:r>
          </a:p>
          <a:p>
            <a:pPr marL="571500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Average Highest Compensation (AHC)</a:t>
            </a:r>
          </a:p>
          <a:p>
            <a:pPr marL="1314450" lvl="1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Group F:  Highest 36 consecutive months of pensionable earnings &amp; highest 60 consecutive months of pensionable earnings.</a:t>
            </a:r>
          </a:p>
          <a:p>
            <a:pPr marL="1314450" lvl="1" indent="-571500" eaLnBrk="1" hangingPunct="1">
              <a:buFont typeface="Arial" panose="020B0604020202020204" pitchFamily="34" charset="0"/>
              <a:buChar char="•"/>
              <a:defRPr/>
            </a:pPr>
            <a:endParaRPr lang="en-US" alt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3076" name="Picture 3">
            <a:extLst>
              <a:ext uri="{FF2B5EF4-FFF2-40B4-BE49-F238E27FC236}">
                <a16:creationId xmlns:a16="http://schemas.microsoft.com/office/drawing/2014/main" id="{44C8094B-36F0-4BA6-A02B-53AE02162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288" y="6477000"/>
            <a:ext cx="2814637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AD664F0-549C-4336-8E34-FD179C45807C}"/>
              </a:ext>
            </a:extLst>
          </p:cNvPr>
          <p:cNvSpPr txBox="1"/>
          <p:nvPr/>
        </p:nvSpPr>
        <p:spPr>
          <a:xfrm>
            <a:off x="0" y="152400"/>
            <a:ext cx="10160000" cy="1323975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>
            <a:lvl1pPr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1pPr>
            <a:lvl2pPr marL="742950" indent="-28575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2pPr>
            <a:lvl3pPr marL="1143000" indent="-22860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3pPr>
            <a:lvl4pPr marL="1600200" indent="-22860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4pPr>
            <a:lvl5pPr marL="2057400" indent="-22860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9pPr>
          </a:lstStyle>
          <a:p>
            <a:pPr algn="ctr" eaLnBrk="1" hangingPunct="1"/>
            <a:r>
              <a:rPr lang="en-US" alt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CINCINNATI RETIREMENT SYSTEM</a:t>
            </a:r>
          </a:p>
          <a:p>
            <a:pPr eaLnBrk="1" hangingPunct="1"/>
            <a:r>
              <a:rPr lang="en-US" alt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→Monthly Pension Benefit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C49F8F-4023-4F05-8A6F-C0B73EF4201C}"/>
              </a:ext>
            </a:extLst>
          </p:cNvPr>
          <p:cNvSpPr txBox="1"/>
          <p:nvPr/>
        </p:nvSpPr>
        <p:spPr>
          <a:xfrm>
            <a:off x="9847228" y="707914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054D54EF-0B81-4036-AB08-CDC3C342913A}" type="slidenum">
              <a:rPr lang="en-US" sz="1200" b="1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fld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CEA04B1-29D3-6994-432B-FC95D011F0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6200" y="2416105"/>
            <a:ext cx="7162800" cy="117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281316"/>
      </p:ext>
    </p:extLst>
  </p:cSld>
  <p:clrMapOvr>
    <a:masterClrMapping/>
  </p:clrMapOvr>
  <p:transition spd="med"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>
            <a:extLst>
              <a:ext uri="{FF2B5EF4-FFF2-40B4-BE49-F238E27FC236}">
                <a16:creationId xmlns:a16="http://schemas.microsoft.com/office/drawing/2014/main" id="{900F64D2-9501-4FD5-8A8C-5B5301643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60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>
            <a:extLst>
              <a:ext uri="{FF2B5EF4-FFF2-40B4-BE49-F238E27FC236}">
                <a16:creationId xmlns:a16="http://schemas.microsoft.com/office/drawing/2014/main" id="{FA3C740F-538F-484E-A2C2-C3B8CB8DBC43}"/>
              </a:ext>
            </a:extLst>
          </p:cNvPr>
          <p:cNvSpPr>
            <a:spLocks/>
          </p:cNvSpPr>
          <p:nvPr/>
        </p:nvSpPr>
        <p:spPr bwMode="auto">
          <a:xfrm>
            <a:off x="695325" y="1744764"/>
            <a:ext cx="8991600" cy="503703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1pPr>
            <a:lvl2pPr marL="742950" indent="-28575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2pPr>
            <a:lvl3pPr marL="11430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3pPr>
            <a:lvl4pPr marL="16002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4pPr>
            <a:lvl5pPr marL="20574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9pPr>
          </a:lstStyle>
          <a:p>
            <a:pPr marL="1314450" lvl="1" indent="-571500" eaLnBrk="1" hangingPunct="1">
              <a:buFont typeface="Arial" panose="020B0604020202020204" pitchFamily="34" charset="0"/>
              <a:buChar char="•"/>
              <a:defRPr/>
            </a:pPr>
            <a:endParaRPr lang="en-US" alt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3076" name="Picture 3">
            <a:extLst>
              <a:ext uri="{FF2B5EF4-FFF2-40B4-BE49-F238E27FC236}">
                <a16:creationId xmlns:a16="http://schemas.microsoft.com/office/drawing/2014/main" id="{44C8094B-36F0-4BA6-A02B-53AE02162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288" y="6477000"/>
            <a:ext cx="2814637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AD664F0-549C-4336-8E34-FD179C45807C}"/>
              </a:ext>
            </a:extLst>
          </p:cNvPr>
          <p:cNvSpPr txBox="1"/>
          <p:nvPr/>
        </p:nvSpPr>
        <p:spPr>
          <a:xfrm>
            <a:off x="0" y="152400"/>
            <a:ext cx="10160000" cy="1323975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>
            <a:lvl1pPr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1pPr>
            <a:lvl2pPr marL="742950" indent="-28575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2pPr>
            <a:lvl3pPr marL="1143000" indent="-22860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3pPr>
            <a:lvl4pPr marL="1600200" indent="-22860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4pPr>
            <a:lvl5pPr marL="2057400" indent="-22860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9pPr>
          </a:lstStyle>
          <a:p>
            <a:pPr algn="ctr" eaLnBrk="1" hangingPunct="1"/>
            <a:r>
              <a:rPr lang="en-US" alt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CINCINNATI RETIREMENT SYSTEM</a:t>
            </a:r>
          </a:p>
          <a:p>
            <a:pPr eaLnBrk="1" hangingPunct="1"/>
            <a:r>
              <a:rPr lang="en-US" alt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→Monthly Pension Benefit: Group F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C49F8F-4023-4F05-8A6F-C0B73EF4201C}"/>
              </a:ext>
            </a:extLst>
          </p:cNvPr>
          <p:cNvSpPr txBox="1"/>
          <p:nvPr/>
        </p:nvSpPr>
        <p:spPr>
          <a:xfrm>
            <a:off x="9847228" y="707914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054D54EF-0B81-4036-AB08-CDC3C342913A}" type="slidenum">
              <a:rPr lang="en-US" sz="1200" b="1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fld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2F670FF-E1F4-B4FE-47B1-8B92ACD788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26200271"/>
              </p:ext>
            </p:extLst>
          </p:nvPr>
        </p:nvGraphicFramePr>
        <p:xfrm>
          <a:off x="1879600" y="2147888"/>
          <a:ext cx="8502650" cy="1828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173E8A8B-B6F5-7B9E-9F89-0D266AFEAB73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70000"/>
          </a:blip>
          <a:stretch>
            <a:fillRect/>
          </a:stretch>
        </p:blipFill>
        <p:spPr>
          <a:xfrm>
            <a:off x="862151" y="1905000"/>
            <a:ext cx="8435697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005212"/>
      </p:ext>
    </p:extLst>
  </p:cSld>
  <p:clrMapOvr>
    <a:masterClrMapping/>
  </p:clrMapOvr>
  <p:transition spd="med"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1FF0D6-BB38-FA65-57AA-ADB9FFCA50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>
            <a:extLst>
              <a:ext uri="{FF2B5EF4-FFF2-40B4-BE49-F238E27FC236}">
                <a16:creationId xmlns:a16="http://schemas.microsoft.com/office/drawing/2014/main" id="{EE623588-47F9-A7FB-7B4B-E232334A76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60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>
            <a:extLst>
              <a:ext uri="{FF2B5EF4-FFF2-40B4-BE49-F238E27FC236}">
                <a16:creationId xmlns:a16="http://schemas.microsoft.com/office/drawing/2014/main" id="{1B6DB093-AE04-21A5-2E9D-A9D9A9A3B6EA}"/>
              </a:ext>
            </a:extLst>
          </p:cNvPr>
          <p:cNvSpPr>
            <a:spLocks/>
          </p:cNvSpPr>
          <p:nvPr/>
        </p:nvSpPr>
        <p:spPr bwMode="auto">
          <a:xfrm>
            <a:off x="695325" y="1744764"/>
            <a:ext cx="8991600" cy="503703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1pPr>
            <a:lvl2pPr marL="742950" indent="-28575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2pPr>
            <a:lvl3pPr marL="11430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3pPr>
            <a:lvl4pPr marL="16002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4pPr>
            <a:lvl5pPr marL="20574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9pPr>
          </a:lstStyle>
          <a:p>
            <a:pPr marL="1314450" lvl="1" indent="-571500" eaLnBrk="1" hangingPunct="1">
              <a:buFont typeface="Arial" panose="020B0604020202020204" pitchFamily="34" charset="0"/>
              <a:buChar char="•"/>
              <a:defRPr/>
            </a:pPr>
            <a:endParaRPr lang="en-US" alt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3076" name="Picture 3">
            <a:extLst>
              <a:ext uri="{FF2B5EF4-FFF2-40B4-BE49-F238E27FC236}">
                <a16:creationId xmlns:a16="http://schemas.microsoft.com/office/drawing/2014/main" id="{4F1D3237-7779-B0A5-319A-2C0905FC7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288" y="6477000"/>
            <a:ext cx="2814637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F2E75B2-A97C-C5FD-B485-B8378D034DC3}"/>
              </a:ext>
            </a:extLst>
          </p:cNvPr>
          <p:cNvSpPr txBox="1"/>
          <p:nvPr/>
        </p:nvSpPr>
        <p:spPr>
          <a:xfrm>
            <a:off x="0" y="152400"/>
            <a:ext cx="10160000" cy="1323975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>
            <a:lvl1pPr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1pPr>
            <a:lvl2pPr marL="742950" indent="-28575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2pPr>
            <a:lvl3pPr marL="1143000" indent="-22860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3pPr>
            <a:lvl4pPr marL="1600200" indent="-22860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4pPr>
            <a:lvl5pPr marL="2057400" indent="-22860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9pPr>
          </a:lstStyle>
          <a:p>
            <a:pPr algn="ctr" eaLnBrk="1" hangingPunct="1"/>
            <a:r>
              <a:rPr lang="en-US" alt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CINCINNATI RETIREMENT SYSTEM</a:t>
            </a:r>
          </a:p>
          <a:p>
            <a:pPr eaLnBrk="1" hangingPunct="1"/>
            <a:r>
              <a:rPr lang="en-US" alt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→Monthly Pension Benefit: Group F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9CF8DC-2760-2BAF-641A-B4845710FAA7}"/>
              </a:ext>
            </a:extLst>
          </p:cNvPr>
          <p:cNvSpPr txBox="1"/>
          <p:nvPr/>
        </p:nvSpPr>
        <p:spPr>
          <a:xfrm>
            <a:off x="9847228" y="707914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054D54EF-0B81-4036-AB08-CDC3C342913A}" type="slidenum">
              <a:rPr lang="en-US" sz="1200" b="1" smtClean="0">
                <a:latin typeface="Arial" panose="020B0604020202020204" pitchFamily="34" charset="0"/>
                <a:cs typeface="Arial" panose="020B0604020202020204" pitchFamily="34" charset="0"/>
              </a:rPr>
              <a:t>13</a:t>
            </a:fld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714EC7C4-4CEF-6DA3-22E6-087AD22BAE31}"/>
              </a:ext>
            </a:extLst>
          </p:cNvPr>
          <p:cNvGraphicFramePr/>
          <p:nvPr/>
        </p:nvGraphicFramePr>
        <p:xfrm>
          <a:off x="1879600" y="2147888"/>
          <a:ext cx="8502650" cy="1828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CF1D9E2B-F61E-4788-79D9-2FD8FA39DDE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0967" y="1906816"/>
            <a:ext cx="9475958" cy="403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010061"/>
      </p:ext>
    </p:extLst>
  </p:cSld>
  <p:clrMapOvr>
    <a:masterClrMapping/>
  </p:clrMapOvr>
  <p:transition spd="med"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>
            <a:extLst>
              <a:ext uri="{FF2B5EF4-FFF2-40B4-BE49-F238E27FC236}">
                <a16:creationId xmlns:a16="http://schemas.microsoft.com/office/drawing/2014/main" id="{900F64D2-9501-4FD5-8A8C-5B5301643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60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>
            <a:extLst>
              <a:ext uri="{FF2B5EF4-FFF2-40B4-BE49-F238E27FC236}">
                <a16:creationId xmlns:a16="http://schemas.microsoft.com/office/drawing/2014/main" id="{FA3C740F-538F-484E-A2C2-C3B8CB8DBC43}"/>
              </a:ext>
            </a:extLst>
          </p:cNvPr>
          <p:cNvSpPr>
            <a:spLocks/>
          </p:cNvSpPr>
          <p:nvPr/>
        </p:nvSpPr>
        <p:spPr bwMode="auto">
          <a:xfrm>
            <a:off x="695325" y="1744764"/>
            <a:ext cx="8991600" cy="4876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1pPr>
            <a:lvl2pPr marL="742950" indent="-28575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2pPr>
            <a:lvl3pPr marL="11430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3pPr>
            <a:lvl4pPr marL="16002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4pPr>
            <a:lvl5pPr marL="20574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9pPr>
          </a:lstStyle>
          <a:p>
            <a:pPr marL="571500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Example (Group F):</a:t>
            </a:r>
          </a:p>
          <a:p>
            <a:pPr marL="1314450" lvl="1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28 </a:t>
            </a:r>
            <a:r>
              <a:rPr lang="en-US" alt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yrs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svc. (7/1/1995 – 6/30/2023)</a:t>
            </a:r>
          </a:p>
          <a:p>
            <a:pPr marL="1314450" lvl="1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AHC 3 = $85,000; AHC 5 = $82,000</a:t>
            </a:r>
          </a:p>
          <a:p>
            <a:pPr lvl="1" indent="0" eaLnBrk="1" hangingPunct="1">
              <a:defRPr/>
            </a:pPr>
            <a:endParaRPr lang="en-US" alt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571500" indent="-571500" eaLnBrk="1" hangingPunct="1">
              <a:buFont typeface="Arial" panose="020B0604020202020204" pitchFamily="34" charset="0"/>
              <a:buChar char="•"/>
              <a:defRPr/>
            </a:pPr>
            <a:endParaRPr lang="en-US" alt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571500" indent="-571500" eaLnBrk="1" hangingPunct="1">
              <a:buFont typeface="Arial" panose="020B0604020202020204" pitchFamily="34" charset="0"/>
              <a:buChar char="•"/>
              <a:defRPr/>
            </a:pPr>
            <a:endParaRPr lang="en-US" alt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571500" indent="-571500" eaLnBrk="1" hangingPunct="1">
              <a:buFont typeface="Arial" panose="020B0604020202020204" pitchFamily="34" charset="0"/>
              <a:buChar char="•"/>
              <a:defRPr/>
            </a:pPr>
            <a:endParaRPr lang="en-US" alt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571500" indent="-571500" eaLnBrk="1" hangingPunct="1">
              <a:buFont typeface="Arial" panose="020B0604020202020204" pitchFamily="34" charset="0"/>
              <a:buChar char="•"/>
              <a:defRPr/>
            </a:pPr>
            <a:endParaRPr lang="en-US" alt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1314450" lvl="1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If final salary is $86k, base benefit provides 66% salary replacement</a:t>
            </a:r>
          </a:p>
          <a:p>
            <a:pPr marL="1314450" lvl="1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3% simple interest COLA added at start of 4</a:t>
            </a:r>
            <a:r>
              <a:rPr lang="en-US" altLang="en-US" sz="28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th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year of retirement</a:t>
            </a:r>
          </a:p>
        </p:txBody>
      </p:sp>
      <p:pic>
        <p:nvPicPr>
          <p:cNvPr id="3076" name="Picture 3">
            <a:extLst>
              <a:ext uri="{FF2B5EF4-FFF2-40B4-BE49-F238E27FC236}">
                <a16:creationId xmlns:a16="http://schemas.microsoft.com/office/drawing/2014/main" id="{44C8094B-36F0-4BA6-A02B-53AE02162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288" y="6477000"/>
            <a:ext cx="2814637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AD664F0-549C-4336-8E34-FD179C45807C}"/>
              </a:ext>
            </a:extLst>
          </p:cNvPr>
          <p:cNvSpPr txBox="1"/>
          <p:nvPr/>
        </p:nvSpPr>
        <p:spPr>
          <a:xfrm>
            <a:off x="0" y="152400"/>
            <a:ext cx="10160000" cy="1323975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>
            <a:lvl1pPr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1pPr>
            <a:lvl2pPr marL="742950" indent="-28575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2pPr>
            <a:lvl3pPr marL="1143000" indent="-22860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3pPr>
            <a:lvl4pPr marL="1600200" indent="-22860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4pPr>
            <a:lvl5pPr marL="2057400" indent="-22860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9pPr>
          </a:lstStyle>
          <a:p>
            <a:pPr algn="ctr" eaLnBrk="1" hangingPunct="1"/>
            <a:r>
              <a:rPr lang="en-US" alt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CINCINNATI RETIREMENT SYSTEM</a:t>
            </a:r>
          </a:p>
          <a:p>
            <a:pPr eaLnBrk="1" hangingPunct="1"/>
            <a:r>
              <a:rPr lang="en-US" alt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→Monthly Pension Benefit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C49F8F-4023-4F05-8A6F-C0B73EF4201C}"/>
              </a:ext>
            </a:extLst>
          </p:cNvPr>
          <p:cNvSpPr txBox="1"/>
          <p:nvPr/>
        </p:nvSpPr>
        <p:spPr>
          <a:xfrm>
            <a:off x="9847228" y="707914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054D54EF-0B81-4036-AB08-CDC3C342913A}" type="slidenum">
              <a:rPr lang="en-US" sz="1200" b="1" smtClean="0">
                <a:latin typeface="Arial" panose="020B0604020202020204" pitchFamily="34" charset="0"/>
                <a:cs typeface="Arial" panose="020B0604020202020204" pitchFamily="34" charset="0"/>
              </a:rPr>
              <a:t>14</a:t>
            </a:fld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55F1A5-67D3-F8B7-D3F1-B4C7E7A4B7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0312" y="3115520"/>
            <a:ext cx="5381625" cy="199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419654"/>
      </p:ext>
    </p:extLst>
  </p:cSld>
  <p:clrMapOvr>
    <a:masterClrMapping/>
  </p:clrMapOvr>
  <p:transition spd="med"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>
            <a:extLst>
              <a:ext uri="{FF2B5EF4-FFF2-40B4-BE49-F238E27FC236}">
                <a16:creationId xmlns:a16="http://schemas.microsoft.com/office/drawing/2014/main" id="{33E25570-CE4F-1160-7C54-D7AC1F198A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60000" cy="792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2">
            <a:extLst>
              <a:ext uri="{FF2B5EF4-FFF2-40B4-BE49-F238E27FC236}">
                <a16:creationId xmlns:a16="http://schemas.microsoft.com/office/drawing/2014/main" id="{798AD12D-F872-9846-4EF2-1D4F29EB8913}"/>
              </a:ext>
            </a:extLst>
          </p:cNvPr>
          <p:cNvSpPr>
            <a:spLocks/>
          </p:cNvSpPr>
          <p:nvPr/>
        </p:nvSpPr>
        <p:spPr bwMode="auto">
          <a:xfrm>
            <a:off x="965200" y="762000"/>
            <a:ext cx="81534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1pPr>
            <a:lvl2pPr marL="742950" indent="-28575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2pPr>
            <a:lvl3pPr marL="1143000" indent="-22860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3pPr>
            <a:lvl4pPr marL="1600200" indent="-22860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4pPr>
            <a:lvl5pPr marL="2057400" indent="-22860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9pPr>
          </a:lstStyle>
          <a:p>
            <a:pPr algn="ctr" eaLnBrk="1" hangingPunct="1"/>
            <a:endParaRPr lang="en-US" altLang="en-US" sz="36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ctr" eaLnBrk="1" hangingPunct="1"/>
            <a:endParaRPr lang="en-US" altLang="en-US" sz="36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ctr" eaLnBrk="1" hangingPunct="1"/>
            <a:endParaRPr lang="en-US" altLang="en-US" sz="36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r" eaLnBrk="1" hangingPunct="1"/>
            <a:endParaRPr lang="en-US" altLang="en-US" sz="36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58FD93D-58EF-287F-00BF-50A48A248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78" y="128998"/>
            <a:ext cx="9601200" cy="1270000"/>
          </a:xfrm>
        </p:spPr>
        <p:txBody>
          <a:bodyPr/>
          <a:lstStyle/>
          <a:p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CINCINNATI RETIREMENT SYSTEM</a:t>
            </a:r>
            <a:b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</a:b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Gill Sans" charset="0"/>
              </a:rPr>
              <a:t>→Estimate Example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2599098-C3B5-07D2-6994-F97FC2E79D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262" y="2209800"/>
            <a:ext cx="9515475" cy="23336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DE2CB70-A442-A9F7-699F-1C7C85564A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62" y="5582892"/>
            <a:ext cx="5648325" cy="923925"/>
          </a:xfrm>
          <a:prstGeom prst="rect">
            <a:avLst/>
          </a:prstGeom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9EDDA4DE-A590-604F-83A0-AEC96CD554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774" y="6445250"/>
            <a:ext cx="2493963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>
            <a:extLst>
              <a:ext uri="{FF2B5EF4-FFF2-40B4-BE49-F238E27FC236}">
                <a16:creationId xmlns:a16="http://schemas.microsoft.com/office/drawing/2014/main" id="{900F64D2-9501-4FD5-8A8C-5B5301643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60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>
            <a:extLst>
              <a:ext uri="{FF2B5EF4-FFF2-40B4-BE49-F238E27FC236}">
                <a16:creationId xmlns:a16="http://schemas.microsoft.com/office/drawing/2014/main" id="{FA3C740F-538F-484E-A2C2-C3B8CB8DBC43}"/>
              </a:ext>
            </a:extLst>
          </p:cNvPr>
          <p:cNvSpPr>
            <a:spLocks/>
          </p:cNvSpPr>
          <p:nvPr/>
        </p:nvSpPr>
        <p:spPr bwMode="auto">
          <a:xfrm>
            <a:off x="695325" y="1744764"/>
            <a:ext cx="8991600" cy="4876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1pPr>
            <a:lvl2pPr marL="742950" indent="-28575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2pPr>
            <a:lvl3pPr marL="11430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3pPr>
            <a:lvl4pPr marL="16002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4pPr>
            <a:lvl5pPr marL="20574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9pPr>
          </a:lstStyle>
          <a:p>
            <a:pPr marL="571500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Who Can Be My Optionee?  </a:t>
            </a: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Your legally married spouse (unless waived)</a:t>
            </a:r>
          </a:p>
          <a:p>
            <a:pPr marL="571500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You select your Optionee and Option at retirement:</a:t>
            </a:r>
          </a:p>
          <a:p>
            <a:pPr marL="1314450" lvl="1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Option 1 (100%): Same reduced benefit for life of retiree and optionee</a:t>
            </a:r>
          </a:p>
          <a:p>
            <a:pPr marL="1314450" lvl="1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Option 2 (50%): Benefit reduced to 50% if retiree dies first</a:t>
            </a:r>
          </a:p>
          <a:p>
            <a:pPr marL="1314450" lvl="1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Option 3 (66 2/3%): Benefit reduced to 66 2/3% upon death of retiree or optionee</a:t>
            </a:r>
          </a:p>
          <a:p>
            <a:pPr marL="1314450" lvl="1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Option 4 (80%): Benefit reduced to 80% upon death of retiree or optionee</a:t>
            </a:r>
          </a:p>
          <a:p>
            <a:pPr marL="571500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All options are actuarially reduced from the base benefit </a:t>
            </a:r>
          </a:p>
          <a:p>
            <a:pPr eaLnBrk="1" hangingPunct="1">
              <a:defRPr/>
            </a:pP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	</a:t>
            </a:r>
          </a:p>
        </p:txBody>
      </p:sp>
      <p:pic>
        <p:nvPicPr>
          <p:cNvPr id="3076" name="Picture 3">
            <a:extLst>
              <a:ext uri="{FF2B5EF4-FFF2-40B4-BE49-F238E27FC236}">
                <a16:creationId xmlns:a16="http://schemas.microsoft.com/office/drawing/2014/main" id="{44C8094B-36F0-4BA6-A02B-53AE02162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288" y="6477000"/>
            <a:ext cx="2814637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AD664F0-549C-4336-8E34-FD179C45807C}"/>
              </a:ext>
            </a:extLst>
          </p:cNvPr>
          <p:cNvSpPr txBox="1"/>
          <p:nvPr/>
        </p:nvSpPr>
        <p:spPr>
          <a:xfrm>
            <a:off x="0" y="152400"/>
            <a:ext cx="10160000" cy="1323975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>
            <a:lvl1pPr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1pPr>
            <a:lvl2pPr marL="742950" indent="-28575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2pPr>
            <a:lvl3pPr marL="1143000" indent="-22860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3pPr>
            <a:lvl4pPr marL="1600200" indent="-22860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4pPr>
            <a:lvl5pPr marL="2057400" indent="-22860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CINCINNATI RETIREMENT SYSTEM</a:t>
            </a:r>
          </a:p>
          <a:p>
            <a:pPr eaLnBrk="1" hangingPunct="1"/>
            <a:r>
              <a:rPr lang="en-US" alt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→Monthly Pension Benefit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C49F8F-4023-4F05-8A6F-C0B73EF4201C}"/>
              </a:ext>
            </a:extLst>
          </p:cNvPr>
          <p:cNvSpPr txBox="1"/>
          <p:nvPr/>
        </p:nvSpPr>
        <p:spPr>
          <a:xfrm>
            <a:off x="9847228" y="707914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054D54EF-0B81-4036-AB08-CDC3C342913A}" type="slidenum">
              <a:rPr lang="en-US" sz="1200" b="1" smtClean="0">
                <a:latin typeface="Arial" panose="020B0604020202020204" pitchFamily="34" charset="0"/>
                <a:cs typeface="Arial" panose="020B0604020202020204" pitchFamily="34" charset="0"/>
              </a:rPr>
              <a:t>16</a:t>
            </a:fld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286541"/>
      </p:ext>
    </p:extLst>
  </p:cSld>
  <p:clrMapOvr>
    <a:masterClrMapping/>
  </p:clrMapOvr>
  <p:transition spd="med"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>
            <a:extLst>
              <a:ext uri="{FF2B5EF4-FFF2-40B4-BE49-F238E27FC236}">
                <a16:creationId xmlns:a16="http://schemas.microsoft.com/office/drawing/2014/main" id="{900F64D2-9501-4FD5-8A8C-5B5301643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60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>
            <a:extLst>
              <a:ext uri="{FF2B5EF4-FFF2-40B4-BE49-F238E27FC236}">
                <a16:creationId xmlns:a16="http://schemas.microsoft.com/office/drawing/2014/main" id="{FA3C740F-538F-484E-A2C2-C3B8CB8DBC43}"/>
              </a:ext>
            </a:extLst>
          </p:cNvPr>
          <p:cNvSpPr>
            <a:spLocks/>
          </p:cNvSpPr>
          <p:nvPr/>
        </p:nvSpPr>
        <p:spPr bwMode="auto">
          <a:xfrm>
            <a:off x="695325" y="1744764"/>
            <a:ext cx="8991600" cy="4876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1pPr>
            <a:lvl2pPr marL="742950" indent="-28575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2pPr>
            <a:lvl3pPr marL="11430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3pPr>
            <a:lvl4pPr marL="16002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4pPr>
            <a:lvl5pPr marL="20574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9pPr>
          </a:lstStyle>
          <a:p>
            <a:pPr marL="571500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3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What happens when I die?</a:t>
            </a:r>
          </a:p>
          <a:p>
            <a:pPr marL="1314450" lvl="1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No Optionee selection: Monthly Pension Benefit ends</a:t>
            </a:r>
          </a:p>
          <a:p>
            <a:pPr marL="1314450" lvl="1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Optionee selection: Monthly Pension Benefit continues until Optionee dies, unless Optionee has already passed</a:t>
            </a:r>
          </a:p>
        </p:txBody>
      </p:sp>
      <p:pic>
        <p:nvPicPr>
          <p:cNvPr id="3076" name="Picture 3">
            <a:extLst>
              <a:ext uri="{FF2B5EF4-FFF2-40B4-BE49-F238E27FC236}">
                <a16:creationId xmlns:a16="http://schemas.microsoft.com/office/drawing/2014/main" id="{44C8094B-36F0-4BA6-A02B-53AE02162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288" y="6477000"/>
            <a:ext cx="2814637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AD664F0-549C-4336-8E34-FD179C45807C}"/>
              </a:ext>
            </a:extLst>
          </p:cNvPr>
          <p:cNvSpPr txBox="1"/>
          <p:nvPr/>
        </p:nvSpPr>
        <p:spPr>
          <a:xfrm>
            <a:off x="0" y="152400"/>
            <a:ext cx="10160000" cy="1323975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>
            <a:lvl1pPr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1pPr>
            <a:lvl2pPr marL="742950" indent="-28575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2pPr>
            <a:lvl3pPr marL="1143000" indent="-22860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3pPr>
            <a:lvl4pPr marL="1600200" indent="-22860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4pPr>
            <a:lvl5pPr marL="2057400" indent="-22860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CINCINNATI RETIREMENT SYSTEM</a:t>
            </a:r>
          </a:p>
          <a:p>
            <a:pPr eaLnBrk="1" hangingPunct="1"/>
            <a:r>
              <a:rPr lang="en-US" alt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→Monthly Pension Benefit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C49F8F-4023-4F05-8A6F-C0B73EF4201C}"/>
              </a:ext>
            </a:extLst>
          </p:cNvPr>
          <p:cNvSpPr txBox="1"/>
          <p:nvPr/>
        </p:nvSpPr>
        <p:spPr>
          <a:xfrm>
            <a:off x="9847228" y="707914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054D54EF-0B81-4036-AB08-CDC3C342913A}" type="slidenum">
              <a:rPr lang="en-US" sz="1200" b="1" smtClean="0">
                <a:latin typeface="Arial" panose="020B0604020202020204" pitchFamily="34" charset="0"/>
                <a:cs typeface="Arial" panose="020B0604020202020204" pitchFamily="34" charset="0"/>
              </a:rPr>
              <a:t>17</a:t>
            </a:fld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985008"/>
      </p:ext>
    </p:extLst>
  </p:cSld>
  <p:clrMapOvr>
    <a:masterClrMapping/>
  </p:clrMapOvr>
  <p:transition spd="med"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>
            <a:extLst>
              <a:ext uri="{FF2B5EF4-FFF2-40B4-BE49-F238E27FC236}">
                <a16:creationId xmlns:a16="http://schemas.microsoft.com/office/drawing/2014/main" id="{900F64D2-9501-4FD5-8A8C-5B5301643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60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>
            <a:extLst>
              <a:ext uri="{FF2B5EF4-FFF2-40B4-BE49-F238E27FC236}">
                <a16:creationId xmlns:a16="http://schemas.microsoft.com/office/drawing/2014/main" id="{FA3C740F-538F-484E-A2C2-C3B8CB8DBC43}"/>
              </a:ext>
            </a:extLst>
          </p:cNvPr>
          <p:cNvSpPr>
            <a:spLocks/>
          </p:cNvSpPr>
          <p:nvPr/>
        </p:nvSpPr>
        <p:spPr bwMode="auto">
          <a:xfrm>
            <a:off x="695325" y="1744764"/>
            <a:ext cx="8991600" cy="4876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1pPr>
            <a:lvl2pPr marL="742950" indent="-28575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2pPr>
            <a:lvl3pPr marL="11430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3pPr>
            <a:lvl4pPr marL="16002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4pPr>
            <a:lvl5pPr marL="20574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9pPr>
          </a:lstStyle>
          <a:p>
            <a:pPr marL="571500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Purchasing Service Credit</a:t>
            </a:r>
          </a:p>
          <a:p>
            <a:pPr marL="1314450" lvl="1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Members can add to the service credit they earn as a City employee by purchasing service credit</a:t>
            </a:r>
          </a:p>
          <a:p>
            <a:pPr marL="1714500" lvl="2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Prior Military service credit</a:t>
            </a:r>
          </a:p>
          <a:p>
            <a:pPr marL="2171700" lvl="3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Members can purchase up to three years of honorably discharged active-duty military service</a:t>
            </a:r>
          </a:p>
          <a:p>
            <a:pPr marL="1714500" lvl="2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Prior contributing service with another public employer with a defined benefit plan that you have refunded from </a:t>
            </a:r>
            <a:r>
              <a:rPr lang="en-US" alt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(Out of State &amp; Federal)</a:t>
            </a:r>
          </a:p>
          <a:p>
            <a:pPr marL="1714500" lvl="2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Other Ohio Retirement System service </a:t>
            </a:r>
            <a:r>
              <a:rPr lang="en-US" alt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(OPERS, STRS, SERS, OP&amp;F)</a:t>
            </a: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that is non-concurrent.</a:t>
            </a:r>
          </a:p>
        </p:txBody>
      </p:sp>
      <p:pic>
        <p:nvPicPr>
          <p:cNvPr id="3076" name="Picture 3">
            <a:extLst>
              <a:ext uri="{FF2B5EF4-FFF2-40B4-BE49-F238E27FC236}">
                <a16:creationId xmlns:a16="http://schemas.microsoft.com/office/drawing/2014/main" id="{44C8094B-36F0-4BA6-A02B-53AE02162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288" y="6477000"/>
            <a:ext cx="2814637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AD664F0-549C-4336-8E34-FD179C45807C}"/>
              </a:ext>
            </a:extLst>
          </p:cNvPr>
          <p:cNvSpPr txBox="1"/>
          <p:nvPr/>
        </p:nvSpPr>
        <p:spPr>
          <a:xfrm>
            <a:off x="0" y="152400"/>
            <a:ext cx="10160000" cy="1323975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>
            <a:lvl1pPr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1pPr>
            <a:lvl2pPr marL="742950" indent="-28575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2pPr>
            <a:lvl3pPr marL="1143000" indent="-22860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3pPr>
            <a:lvl4pPr marL="1600200" indent="-22860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4pPr>
            <a:lvl5pPr marL="2057400" indent="-22860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CINCINNATI RETIREMENT SYSTEM</a:t>
            </a:r>
          </a:p>
          <a:p>
            <a:pPr eaLnBrk="1" hangingPunct="1"/>
            <a:r>
              <a:rPr lang="en-US" alt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→Monthly Pension Benefit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C49F8F-4023-4F05-8A6F-C0B73EF4201C}"/>
              </a:ext>
            </a:extLst>
          </p:cNvPr>
          <p:cNvSpPr txBox="1"/>
          <p:nvPr/>
        </p:nvSpPr>
        <p:spPr>
          <a:xfrm>
            <a:off x="9847228" y="707914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054D54EF-0B81-4036-AB08-CDC3C342913A}" type="slidenum">
              <a:rPr lang="en-US" sz="1200" b="1" smtClean="0">
                <a:latin typeface="Arial" panose="020B0604020202020204" pitchFamily="34" charset="0"/>
                <a:cs typeface="Arial" panose="020B0604020202020204" pitchFamily="34" charset="0"/>
              </a:rPr>
              <a:t>18</a:t>
            </a:fld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217845"/>
      </p:ext>
    </p:extLst>
  </p:cSld>
  <p:clrMapOvr>
    <a:masterClrMapping/>
  </p:clrMapOvr>
  <p:transition spd="med"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>
            <a:extLst>
              <a:ext uri="{FF2B5EF4-FFF2-40B4-BE49-F238E27FC236}">
                <a16:creationId xmlns:a16="http://schemas.microsoft.com/office/drawing/2014/main" id="{900F64D2-9501-4FD5-8A8C-5B5301643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60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>
            <a:extLst>
              <a:ext uri="{FF2B5EF4-FFF2-40B4-BE49-F238E27FC236}">
                <a16:creationId xmlns:a16="http://schemas.microsoft.com/office/drawing/2014/main" id="{FA3C740F-538F-484E-A2C2-C3B8CB8DBC43}"/>
              </a:ext>
            </a:extLst>
          </p:cNvPr>
          <p:cNvSpPr>
            <a:spLocks/>
          </p:cNvSpPr>
          <p:nvPr/>
        </p:nvSpPr>
        <p:spPr bwMode="auto">
          <a:xfrm>
            <a:off x="442759" y="1660194"/>
            <a:ext cx="8991600" cy="4876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1pPr>
            <a:lvl2pPr marL="742950" indent="-28575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2pPr>
            <a:lvl3pPr marL="11430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3pPr>
            <a:lvl4pPr marL="16002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4pPr>
            <a:lvl5pPr marL="20574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9pPr>
          </a:lstStyle>
          <a:p>
            <a:pPr lvl="1" indent="0" eaLnBrk="1" hangingPunct="1">
              <a:defRPr/>
            </a:pP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Retirement Eligibility is different from Healthcare Eligibility</a:t>
            </a:r>
          </a:p>
          <a:p>
            <a:pPr marL="1200150" lvl="1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Different criteria </a:t>
            </a:r>
          </a:p>
          <a:p>
            <a:pPr marL="1200150" lvl="1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Being eligible to retire does NOT guarantee eligibility for retiree healthcare </a:t>
            </a:r>
          </a:p>
          <a:p>
            <a:pPr lvl="1" indent="0" eaLnBrk="1" hangingPunct="1">
              <a:defRPr/>
            </a:pPr>
            <a:endParaRPr lang="en-US" alt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lvl="1" indent="0" eaLnBrk="1" hangingPunct="1">
              <a:defRPr/>
            </a:pP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CRS retiree healthcare coverage is different from Active City employee coverage</a:t>
            </a:r>
          </a:p>
          <a:p>
            <a:pPr marL="1085850"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Dependent eligibility</a:t>
            </a:r>
          </a:p>
          <a:p>
            <a:pPr marL="1085850"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Medicare Part B required </a:t>
            </a:r>
          </a:p>
          <a:p>
            <a:pPr marL="1085850"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Deductibles start over in retiree healthcare</a:t>
            </a:r>
          </a:p>
          <a:p>
            <a:pPr lvl="1" indent="0" eaLnBrk="1" hangingPunct="1">
              <a:defRPr/>
            </a:pPr>
            <a:endParaRPr lang="en-US" alt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lvl="1" indent="0" eaLnBrk="1" hangingPunct="1">
              <a:defRPr/>
            </a:pPr>
            <a:endParaRPr lang="en-US" alt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3076" name="Picture 3">
            <a:extLst>
              <a:ext uri="{FF2B5EF4-FFF2-40B4-BE49-F238E27FC236}">
                <a16:creationId xmlns:a16="http://schemas.microsoft.com/office/drawing/2014/main" id="{44C8094B-36F0-4BA6-A02B-53AE02162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288" y="6477000"/>
            <a:ext cx="2814637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AD664F0-549C-4336-8E34-FD179C45807C}"/>
              </a:ext>
            </a:extLst>
          </p:cNvPr>
          <p:cNvSpPr txBox="1"/>
          <p:nvPr/>
        </p:nvSpPr>
        <p:spPr>
          <a:xfrm>
            <a:off x="0" y="152400"/>
            <a:ext cx="10160000" cy="1323439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>
            <a:lvl1pPr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1pPr>
            <a:lvl2pPr marL="742950" indent="-28575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2pPr>
            <a:lvl3pPr marL="1143000" indent="-22860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3pPr>
            <a:lvl4pPr marL="1600200" indent="-22860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4pPr>
            <a:lvl5pPr marL="2057400" indent="-22860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CINCINNATI RETIREMENT SYSTEM</a:t>
            </a:r>
          </a:p>
          <a:p>
            <a:pPr eaLnBrk="1" hangingPunct="1"/>
            <a:r>
              <a:rPr lang="en-US" alt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→Retiree Healthcare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C49F8F-4023-4F05-8A6F-C0B73EF4201C}"/>
              </a:ext>
            </a:extLst>
          </p:cNvPr>
          <p:cNvSpPr txBox="1"/>
          <p:nvPr/>
        </p:nvSpPr>
        <p:spPr>
          <a:xfrm>
            <a:off x="9847228" y="707914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054D54EF-0B81-4036-AB08-CDC3C342913A}" type="slidenum">
              <a:rPr lang="en-US" sz="1200" b="1" smtClean="0">
                <a:latin typeface="Arial" panose="020B0604020202020204" pitchFamily="34" charset="0"/>
                <a:cs typeface="Arial" panose="020B0604020202020204" pitchFamily="34" charset="0"/>
              </a:rPr>
              <a:t>19</a:t>
            </a:fld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071255"/>
      </p:ext>
    </p:extLst>
  </p:cSld>
  <p:clrMapOvr>
    <a:masterClrMapping/>
  </p:clrMapOvr>
  <p:transition spd="med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>
            <a:extLst>
              <a:ext uri="{FF2B5EF4-FFF2-40B4-BE49-F238E27FC236}">
                <a16:creationId xmlns:a16="http://schemas.microsoft.com/office/drawing/2014/main" id="{900F64D2-9501-4FD5-8A8C-5B5301643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60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>
            <a:extLst>
              <a:ext uri="{FF2B5EF4-FFF2-40B4-BE49-F238E27FC236}">
                <a16:creationId xmlns:a16="http://schemas.microsoft.com/office/drawing/2014/main" id="{FA3C740F-538F-484E-A2C2-C3B8CB8DBC43}"/>
              </a:ext>
            </a:extLst>
          </p:cNvPr>
          <p:cNvSpPr>
            <a:spLocks/>
          </p:cNvSpPr>
          <p:nvPr/>
        </p:nvSpPr>
        <p:spPr bwMode="auto">
          <a:xfrm>
            <a:off x="695325" y="1631232"/>
            <a:ext cx="8991600" cy="507436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1pPr>
            <a:lvl2pPr marL="742950" indent="-28575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2pPr>
            <a:lvl3pPr marL="11430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3pPr>
            <a:lvl4pPr marL="16002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4pPr>
            <a:lvl5pPr marL="20574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9pPr>
          </a:lstStyle>
          <a:p>
            <a:pPr marL="571500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32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Our Mission</a:t>
            </a:r>
            <a:r>
              <a:rPr lang="en-US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: </a:t>
            </a:r>
            <a:r>
              <a:rPr lang="en-US" altLang="en-US" sz="3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Help members retire successfully</a:t>
            </a:r>
          </a:p>
          <a:p>
            <a:pPr marL="571500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Established in 1931; pre-dates Social Security</a:t>
            </a:r>
          </a:p>
          <a:p>
            <a:pPr marL="1314450" lvl="1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Public employees in Ohio do not participate in Social Security</a:t>
            </a:r>
          </a:p>
          <a:p>
            <a:pPr marL="1314450" lvl="1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CRS members can be eligible for Social Security through a previous employer</a:t>
            </a:r>
          </a:p>
          <a:p>
            <a:pPr marL="571500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CRS covers only certain City of Cincinnati employees.  Excludes:</a:t>
            </a:r>
          </a:p>
          <a:p>
            <a:pPr marL="1314450" lvl="1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Sworn Police and Fire (OP&amp;F), Members of Ohio systems (OPERS), Elected Officials</a:t>
            </a:r>
          </a:p>
          <a:p>
            <a:pPr marL="571500" indent="-571500" eaLnBrk="1" hangingPunct="1">
              <a:buFont typeface="Arial" panose="020B0604020202020204" pitchFamily="34" charset="0"/>
              <a:buChar char="•"/>
              <a:defRPr/>
            </a:pPr>
            <a:endParaRPr lang="en-US" alt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3076" name="Picture 3">
            <a:extLst>
              <a:ext uri="{FF2B5EF4-FFF2-40B4-BE49-F238E27FC236}">
                <a16:creationId xmlns:a16="http://schemas.microsoft.com/office/drawing/2014/main" id="{44C8094B-36F0-4BA6-A02B-53AE02162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288" y="6477000"/>
            <a:ext cx="2814637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AD664F0-549C-4336-8E34-FD179C45807C}"/>
              </a:ext>
            </a:extLst>
          </p:cNvPr>
          <p:cNvSpPr txBox="1"/>
          <p:nvPr/>
        </p:nvSpPr>
        <p:spPr>
          <a:xfrm>
            <a:off x="0" y="152400"/>
            <a:ext cx="10160000" cy="1323975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>
            <a:lvl1pPr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1pPr>
            <a:lvl2pPr marL="742950" indent="-28575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2pPr>
            <a:lvl3pPr marL="1143000" indent="-22860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3pPr>
            <a:lvl4pPr marL="1600200" indent="-22860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4pPr>
            <a:lvl5pPr marL="2057400" indent="-22860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9pPr>
          </a:lstStyle>
          <a:p>
            <a:pPr algn="ctr" eaLnBrk="1" hangingPunct="1"/>
            <a:r>
              <a:rPr lang="en-US" alt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CINCINNATI RETIREMENT SYSTEM</a:t>
            </a:r>
          </a:p>
          <a:p>
            <a:pPr eaLnBrk="1" hangingPunct="1"/>
            <a:r>
              <a:rPr lang="en-US" alt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→Welcome to CRS!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C49F8F-4023-4F05-8A6F-C0B73EF4201C}"/>
              </a:ext>
            </a:extLst>
          </p:cNvPr>
          <p:cNvSpPr txBox="1"/>
          <p:nvPr/>
        </p:nvSpPr>
        <p:spPr>
          <a:xfrm>
            <a:off x="9847228" y="707914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054D54EF-0B81-4036-AB08-CDC3C342913A}" type="slidenum">
              <a:rPr lang="en-US" sz="1200" b="1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fld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907545"/>
      </p:ext>
    </p:extLst>
  </p:cSld>
  <p:clrMapOvr>
    <a:masterClrMapping/>
  </p:clrMapOvr>
  <p:transition spd="med"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>
            <a:extLst>
              <a:ext uri="{FF2B5EF4-FFF2-40B4-BE49-F238E27FC236}">
                <a16:creationId xmlns:a16="http://schemas.microsoft.com/office/drawing/2014/main" id="{900F64D2-9501-4FD5-8A8C-5B5301643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60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>
            <a:extLst>
              <a:ext uri="{FF2B5EF4-FFF2-40B4-BE49-F238E27FC236}">
                <a16:creationId xmlns:a16="http://schemas.microsoft.com/office/drawing/2014/main" id="{FA3C740F-538F-484E-A2C2-C3B8CB8DBC43}"/>
              </a:ext>
            </a:extLst>
          </p:cNvPr>
          <p:cNvSpPr>
            <a:spLocks/>
          </p:cNvSpPr>
          <p:nvPr/>
        </p:nvSpPr>
        <p:spPr bwMode="auto">
          <a:xfrm>
            <a:off x="695325" y="1744764"/>
            <a:ext cx="8991600" cy="4876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1pPr>
            <a:lvl2pPr marL="742950" indent="-28575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2pPr>
            <a:lvl3pPr marL="11430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3pPr>
            <a:lvl4pPr marL="16002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4pPr>
            <a:lvl5pPr marL="20574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9pPr>
          </a:lstStyle>
          <a:p>
            <a:pPr marL="571500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Model Healthcare Plan</a:t>
            </a:r>
          </a:p>
          <a:p>
            <a:pPr marL="1314450" lvl="1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Only available to retired members w/ membership date before 1/1/2010</a:t>
            </a:r>
          </a:p>
          <a:p>
            <a:pPr marL="1314450" lvl="1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At age 60, with 20 years of service</a:t>
            </a:r>
          </a:p>
          <a:p>
            <a:pPr marL="1314450" lvl="1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At any age, with 30 years of service</a:t>
            </a:r>
          </a:p>
          <a:p>
            <a:pPr marL="1714500" lvl="2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For members who hired after 1/9/97 and who leave City employment and defer, eligibility age is pushed to Medicare age or normal retirement age, whichever is later</a:t>
            </a:r>
          </a:p>
          <a:p>
            <a:pPr marL="1314450" lvl="1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Cost structure:</a:t>
            </a:r>
          </a:p>
          <a:p>
            <a:pPr marL="1314450" lvl="1" indent="-571500" eaLnBrk="1" hangingPunct="1">
              <a:buFont typeface="Arial" panose="020B0604020202020204" pitchFamily="34" charset="0"/>
              <a:buChar char="•"/>
              <a:defRPr/>
            </a:pPr>
            <a:endParaRPr lang="en-US" alt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3076" name="Picture 3">
            <a:extLst>
              <a:ext uri="{FF2B5EF4-FFF2-40B4-BE49-F238E27FC236}">
                <a16:creationId xmlns:a16="http://schemas.microsoft.com/office/drawing/2014/main" id="{44C8094B-36F0-4BA6-A02B-53AE02162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288" y="6477000"/>
            <a:ext cx="2814637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AD664F0-549C-4336-8E34-FD179C45807C}"/>
              </a:ext>
            </a:extLst>
          </p:cNvPr>
          <p:cNvSpPr txBox="1"/>
          <p:nvPr/>
        </p:nvSpPr>
        <p:spPr>
          <a:xfrm>
            <a:off x="0" y="152400"/>
            <a:ext cx="10160000" cy="1323439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>
            <a:lvl1pPr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1pPr>
            <a:lvl2pPr marL="742950" indent="-28575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2pPr>
            <a:lvl3pPr marL="1143000" indent="-22860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3pPr>
            <a:lvl4pPr marL="1600200" indent="-22860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4pPr>
            <a:lvl5pPr marL="2057400" indent="-22860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CINCINNATI RETIREMENT SYSTEM</a:t>
            </a:r>
          </a:p>
          <a:p>
            <a:pPr eaLnBrk="1" hangingPunct="1"/>
            <a:r>
              <a:rPr lang="en-US" alt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→Retiree Healthcare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C49F8F-4023-4F05-8A6F-C0B73EF4201C}"/>
              </a:ext>
            </a:extLst>
          </p:cNvPr>
          <p:cNvSpPr txBox="1"/>
          <p:nvPr/>
        </p:nvSpPr>
        <p:spPr>
          <a:xfrm>
            <a:off x="9847228" y="707914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054D54EF-0B81-4036-AB08-CDC3C342913A}" type="slidenum">
              <a:rPr lang="en-US" sz="1200" b="1" smtClean="0">
                <a:latin typeface="Arial" panose="020B0604020202020204" pitchFamily="34" charset="0"/>
                <a:cs typeface="Arial" panose="020B0604020202020204" pitchFamily="34" charset="0"/>
              </a:rPr>
              <a:t>20</a:t>
            </a:fld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BF48A9E-2367-902A-5FED-E56B1CD4EC7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0000"/>
          </a:blip>
          <a:stretch>
            <a:fillRect/>
          </a:stretch>
        </p:blipFill>
        <p:spPr>
          <a:xfrm>
            <a:off x="1216489" y="4945164"/>
            <a:ext cx="7727022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590781"/>
      </p:ext>
    </p:extLst>
  </p:cSld>
  <p:clrMapOvr>
    <a:masterClrMapping/>
  </p:clrMapOvr>
  <p:transition spd="med"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>
            <a:extLst>
              <a:ext uri="{FF2B5EF4-FFF2-40B4-BE49-F238E27FC236}">
                <a16:creationId xmlns:a16="http://schemas.microsoft.com/office/drawing/2014/main" id="{900F64D2-9501-4FD5-8A8C-5B5301643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60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>
            <a:extLst>
              <a:ext uri="{FF2B5EF4-FFF2-40B4-BE49-F238E27FC236}">
                <a16:creationId xmlns:a16="http://schemas.microsoft.com/office/drawing/2014/main" id="{FA3C740F-538F-484E-A2C2-C3B8CB8DBC43}"/>
              </a:ext>
            </a:extLst>
          </p:cNvPr>
          <p:cNvSpPr>
            <a:spLocks/>
          </p:cNvSpPr>
          <p:nvPr/>
        </p:nvSpPr>
        <p:spPr bwMode="auto">
          <a:xfrm>
            <a:off x="695325" y="1475839"/>
            <a:ext cx="8991600" cy="4876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1pPr>
            <a:lvl2pPr marL="742950" indent="-28575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2pPr>
            <a:lvl3pPr marL="11430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3pPr>
            <a:lvl4pPr marL="16002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4pPr>
            <a:lvl5pPr marL="20574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9pPr>
          </a:lstStyle>
          <a:p>
            <a:pPr marL="571500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Monthly Premium Share</a:t>
            </a:r>
          </a:p>
          <a:p>
            <a:pPr marL="1314450" lvl="1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Membership Date before 1/9/97:  	10%</a:t>
            </a:r>
          </a:p>
          <a:p>
            <a:pPr marL="1314450" lvl="1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Membership Date on or after 1/9/97:	Point Grid</a:t>
            </a:r>
          </a:p>
          <a:p>
            <a:pPr marL="1314450" lvl="1" indent="-571500" eaLnBrk="1" hangingPunct="1">
              <a:buFont typeface="Arial" panose="020B0604020202020204" pitchFamily="34" charset="0"/>
              <a:buChar char="•"/>
              <a:defRPr/>
            </a:pPr>
            <a:endParaRPr lang="en-US" alt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1314450" lvl="1" indent="-571500" eaLnBrk="1" hangingPunct="1">
              <a:buFont typeface="Arial" panose="020B0604020202020204" pitchFamily="34" charset="0"/>
              <a:buChar char="•"/>
              <a:defRPr/>
            </a:pPr>
            <a:endParaRPr lang="en-US" alt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1314450" lvl="1" indent="-571500" eaLnBrk="1" hangingPunct="1">
              <a:buFont typeface="Arial" panose="020B0604020202020204" pitchFamily="34" charset="0"/>
              <a:buChar char="•"/>
              <a:defRPr/>
            </a:pPr>
            <a:endParaRPr lang="en-US" alt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1314450" lvl="1" indent="-571500" eaLnBrk="1" hangingPunct="1">
              <a:buFont typeface="Arial" panose="020B0604020202020204" pitchFamily="34" charset="0"/>
              <a:buChar char="•"/>
              <a:defRPr/>
            </a:pPr>
            <a:endParaRPr lang="en-US" alt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1314450" lvl="1" indent="-571500" eaLnBrk="1" hangingPunct="1">
              <a:buFont typeface="Arial" panose="020B0604020202020204" pitchFamily="34" charset="0"/>
              <a:buChar char="•"/>
              <a:defRPr/>
            </a:pPr>
            <a:endParaRPr lang="en-US" alt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1314450" lvl="1" indent="-571500" eaLnBrk="1" hangingPunct="1">
              <a:buFont typeface="Arial" panose="020B0604020202020204" pitchFamily="34" charset="0"/>
              <a:buChar char="•"/>
              <a:defRPr/>
            </a:pPr>
            <a:endParaRPr lang="en-US" alt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1314450" lvl="1" indent="-571500" eaLnBrk="1" hangingPunct="1">
              <a:buFont typeface="Arial" panose="020B0604020202020204" pitchFamily="34" charset="0"/>
              <a:buChar char="•"/>
              <a:defRPr/>
            </a:pPr>
            <a:endParaRPr lang="en-US" alt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571500" indent="-571500" eaLnBrk="1" hangingPunct="1">
              <a:buFont typeface="Arial" panose="020B0604020202020204" pitchFamily="34" charset="0"/>
              <a:buChar char="•"/>
              <a:defRPr/>
            </a:pPr>
            <a:endParaRPr lang="en-US" alt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571500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Premiums drop substantially once member is eligible for Medicare (65)</a:t>
            </a:r>
          </a:p>
        </p:txBody>
      </p:sp>
      <p:pic>
        <p:nvPicPr>
          <p:cNvPr id="3076" name="Picture 3">
            <a:extLst>
              <a:ext uri="{FF2B5EF4-FFF2-40B4-BE49-F238E27FC236}">
                <a16:creationId xmlns:a16="http://schemas.microsoft.com/office/drawing/2014/main" id="{44C8094B-36F0-4BA6-A02B-53AE02162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288" y="6477000"/>
            <a:ext cx="2814637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AD664F0-549C-4336-8E34-FD179C45807C}"/>
              </a:ext>
            </a:extLst>
          </p:cNvPr>
          <p:cNvSpPr txBox="1"/>
          <p:nvPr/>
        </p:nvSpPr>
        <p:spPr>
          <a:xfrm>
            <a:off x="0" y="152400"/>
            <a:ext cx="10160000" cy="1323439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>
            <a:lvl1pPr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1pPr>
            <a:lvl2pPr marL="742950" indent="-28575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2pPr>
            <a:lvl3pPr marL="1143000" indent="-22860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3pPr>
            <a:lvl4pPr marL="1600200" indent="-22860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4pPr>
            <a:lvl5pPr marL="2057400" indent="-22860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CINCINNATI RETIREMENT SYSTEM</a:t>
            </a:r>
          </a:p>
          <a:p>
            <a:pPr eaLnBrk="1" hangingPunct="1"/>
            <a:r>
              <a:rPr lang="en-US" alt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→Retiree Healthcare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C49F8F-4023-4F05-8A6F-C0B73EF4201C}"/>
              </a:ext>
            </a:extLst>
          </p:cNvPr>
          <p:cNvSpPr txBox="1"/>
          <p:nvPr/>
        </p:nvSpPr>
        <p:spPr>
          <a:xfrm>
            <a:off x="9847228" y="707914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054D54EF-0B81-4036-AB08-CDC3C342913A}" type="slidenum">
              <a:rPr lang="en-US" sz="1200" b="1" smtClean="0">
                <a:latin typeface="Arial" panose="020B0604020202020204" pitchFamily="34" charset="0"/>
                <a:cs typeface="Arial" panose="020B0604020202020204" pitchFamily="34" charset="0"/>
              </a:rPr>
              <a:t>21</a:t>
            </a:fld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91EC7C-A570-D222-DF87-36ED1AD205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112" y="2799278"/>
            <a:ext cx="9629775" cy="310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508113"/>
      </p:ext>
    </p:extLst>
  </p:cSld>
  <p:clrMapOvr>
    <a:masterClrMapping/>
  </p:clrMapOvr>
  <p:transition spd="med"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>
            <a:extLst>
              <a:ext uri="{FF2B5EF4-FFF2-40B4-BE49-F238E27FC236}">
                <a16:creationId xmlns:a16="http://schemas.microsoft.com/office/drawing/2014/main" id="{900F64D2-9501-4FD5-8A8C-5B5301643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60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>
            <a:extLst>
              <a:ext uri="{FF2B5EF4-FFF2-40B4-BE49-F238E27FC236}">
                <a16:creationId xmlns:a16="http://schemas.microsoft.com/office/drawing/2014/main" id="{FA3C740F-538F-484E-A2C2-C3B8CB8DBC43}"/>
              </a:ext>
            </a:extLst>
          </p:cNvPr>
          <p:cNvSpPr>
            <a:spLocks/>
          </p:cNvSpPr>
          <p:nvPr/>
        </p:nvSpPr>
        <p:spPr bwMode="auto">
          <a:xfrm>
            <a:off x="695325" y="1744764"/>
            <a:ext cx="8991600" cy="4876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1pPr>
            <a:lvl2pPr marL="742950" indent="-28575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2pPr>
            <a:lvl3pPr marL="11430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3pPr>
            <a:lvl4pPr marL="16002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4pPr>
            <a:lvl5pPr marL="20574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9pPr>
          </a:lstStyle>
          <a:p>
            <a:pPr marL="571500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Pre-65 Model Healthcare Plan</a:t>
            </a:r>
          </a:p>
          <a:p>
            <a:pPr marL="1314450" lvl="1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Very similar to CoC Active Healthcare Plan</a:t>
            </a:r>
          </a:p>
          <a:p>
            <a:pPr marL="571500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65 + Model Medicare Advantage Plan</a:t>
            </a:r>
          </a:p>
          <a:p>
            <a:pPr marL="1314450" lvl="1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Members enroll in Medicare Part A (Hospital Insurance) and Medicare Part B (Medical Insurance)</a:t>
            </a:r>
          </a:p>
          <a:p>
            <a:pPr marL="1314450" lvl="1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Members pay monthly Medicare Part B premium to Social Security</a:t>
            </a:r>
          </a:p>
          <a:p>
            <a:pPr marL="1314450" lvl="1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Medicare Advantage covers medical and prescription costs</a:t>
            </a:r>
          </a:p>
          <a:p>
            <a:pPr marL="571500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Dental and Vision coverage available separately</a:t>
            </a:r>
          </a:p>
          <a:p>
            <a:pPr marL="1714500" lvl="2" indent="-571500" eaLnBrk="1" hangingPunct="1">
              <a:buFont typeface="Arial" panose="020B0604020202020204" pitchFamily="34" charset="0"/>
              <a:buChar char="•"/>
              <a:defRPr/>
            </a:pPr>
            <a:endParaRPr lang="en-US" alt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3076" name="Picture 3">
            <a:extLst>
              <a:ext uri="{FF2B5EF4-FFF2-40B4-BE49-F238E27FC236}">
                <a16:creationId xmlns:a16="http://schemas.microsoft.com/office/drawing/2014/main" id="{44C8094B-36F0-4BA6-A02B-53AE02162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288" y="6477000"/>
            <a:ext cx="2814637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AD664F0-549C-4336-8E34-FD179C45807C}"/>
              </a:ext>
            </a:extLst>
          </p:cNvPr>
          <p:cNvSpPr txBox="1"/>
          <p:nvPr/>
        </p:nvSpPr>
        <p:spPr>
          <a:xfrm>
            <a:off x="0" y="152400"/>
            <a:ext cx="10160000" cy="1323439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>
            <a:lvl1pPr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1pPr>
            <a:lvl2pPr marL="742950" indent="-28575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2pPr>
            <a:lvl3pPr marL="1143000" indent="-22860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3pPr>
            <a:lvl4pPr marL="1600200" indent="-22860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4pPr>
            <a:lvl5pPr marL="2057400" indent="-22860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CINCINNATI RETIREMENT SYSTEM</a:t>
            </a:r>
          </a:p>
          <a:p>
            <a:pPr eaLnBrk="1" hangingPunct="1"/>
            <a:r>
              <a:rPr lang="en-US" alt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→Retiree Healthcare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C49F8F-4023-4F05-8A6F-C0B73EF4201C}"/>
              </a:ext>
            </a:extLst>
          </p:cNvPr>
          <p:cNvSpPr txBox="1"/>
          <p:nvPr/>
        </p:nvSpPr>
        <p:spPr>
          <a:xfrm>
            <a:off x="9847228" y="707914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054D54EF-0B81-4036-AB08-CDC3C342913A}" type="slidenum">
              <a:rPr lang="en-US" sz="1200" b="1" smtClean="0">
                <a:latin typeface="Arial" panose="020B0604020202020204" pitchFamily="34" charset="0"/>
                <a:cs typeface="Arial" panose="020B0604020202020204" pitchFamily="34" charset="0"/>
              </a:rPr>
              <a:t>22</a:t>
            </a:fld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748745"/>
      </p:ext>
    </p:extLst>
  </p:cSld>
  <p:clrMapOvr>
    <a:masterClrMapping/>
  </p:clrMapOvr>
  <p:transition spd="med"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>
            <a:extLst>
              <a:ext uri="{FF2B5EF4-FFF2-40B4-BE49-F238E27FC236}">
                <a16:creationId xmlns:a16="http://schemas.microsoft.com/office/drawing/2014/main" id="{900F64D2-9501-4FD5-8A8C-5B5301643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60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>
            <a:extLst>
              <a:ext uri="{FF2B5EF4-FFF2-40B4-BE49-F238E27FC236}">
                <a16:creationId xmlns:a16="http://schemas.microsoft.com/office/drawing/2014/main" id="{FA3C740F-538F-484E-A2C2-C3B8CB8DBC43}"/>
              </a:ext>
            </a:extLst>
          </p:cNvPr>
          <p:cNvSpPr>
            <a:spLocks/>
          </p:cNvSpPr>
          <p:nvPr/>
        </p:nvSpPr>
        <p:spPr bwMode="auto">
          <a:xfrm>
            <a:off x="695325" y="1744764"/>
            <a:ext cx="8991600" cy="4876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1pPr>
            <a:lvl2pPr marL="742950" indent="-28575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2pPr>
            <a:lvl3pPr marL="11430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3pPr>
            <a:lvl4pPr marL="16002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4pPr>
            <a:lvl5pPr marL="20574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9pPr>
          </a:lstStyle>
          <a:p>
            <a:pPr marL="571500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DROP</a:t>
            </a:r>
          </a:p>
          <a:p>
            <a:pPr marL="1314450" lvl="1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Defer retirement for up to 5 years</a:t>
            </a:r>
          </a:p>
          <a:p>
            <a:pPr marL="1314450" lvl="1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Continue to work as City employee</a:t>
            </a:r>
          </a:p>
          <a:p>
            <a:pPr marL="1314450" lvl="1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Monthly pension benefit accrues in account</a:t>
            </a:r>
          </a:p>
          <a:p>
            <a:pPr marL="1314450" lvl="1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75% of employee’s CRS contribution saved</a:t>
            </a:r>
          </a:p>
          <a:p>
            <a:pPr marL="1314450" lvl="1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DROP account earns interest</a:t>
            </a:r>
          </a:p>
          <a:p>
            <a:pPr marL="1314450" lvl="1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DROP account paid out as lump sum at retirement</a:t>
            </a:r>
          </a:p>
          <a:p>
            <a:pPr marL="1314450" lvl="1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Eligibility:</a:t>
            </a:r>
          </a:p>
          <a:p>
            <a:pPr marL="1714500" lvl="2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30 years service &amp; CSA Current Employee Class Member</a:t>
            </a:r>
          </a:p>
          <a:p>
            <a:pPr marL="2171700" lvl="3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Active employee on 7/1/2011 </a:t>
            </a:r>
          </a:p>
          <a:p>
            <a:pPr marL="2171700" lvl="3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5 years svc on 7/1/2011</a:t>
            </a:r>
          </a:p>
        </p:txBody>
      </p:sp>
      <p:pic>
        <p:nvPicPr>
          <p:cNvPr id="3076" name="Picture 3">
            <a:extLst>
              <a:ext uri="{FF2B5EF4-FFF2-40B4-BE49-F238E27FC236}">
                <a16:creationId xmlns:a16="http://schemas.microsoft.com/office/drawing/2014/main" id="{44C8094B-36F0-4BA6-A02B-53AE02162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288" y="6477000"/>
            <a:ext cx="2814637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AD664F0-549C-4336-8E34-FD179C45807C}"/>
              </a:ext>
            </a:extLst>
          </p:cNvPr>
          <p:cNvSpPr txBox="1"/>
          <p:nvPr/>
        </p:nvSpPr>
        <p:spPr>
          <a:xfrm>
            <a:off x="0" y="152400"/>
            <a:ext cx="10160000" cy="1323439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>
            <a:lvl1pPr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1pPr>
            <a:lvl2pPr marL="742950" indent="-28575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2pPr>
            <a:lvl3pPr marL="1143000" indent="-22860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3pPr>
            <a:lvl4pPr marL="1600200" indent="-22860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4pPr>
            <a:lvl5pPr marL="2057400" indent="-22860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CINCINNATI RETIREMENT SYSTEM</a:t>
            </a:r>
          </a:p>
          <a:p>
            <a:pPr eaLnBrk="1" hangingPunct="1"/>
            <a:r>
              <a:rPr lang="en-US" alt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→Deferred Retirement Option Plan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C49F8F-4023-4F05-8A6F-C0B73EF4201C}"/>
              </a:ext>
            </a:extLst>
          </p:cNvPr>
          <p:cNvSpPr txBox="1"/>
          <p:nvPr/>
        </p:nvSpPr>
        <p:spPr>
          <a:xfrm>
            <a:off x="9847228" y="707914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054D54EF-0B81-4036-AB08-CDC3C342913A}" type="slidenum">
              <a:rPr lang="en-US" sz="1200" b="1" smtClean="0">
                <a:latin typeface="Arial" panose="020B0604020202020204" pitchFamily="34" charset="0"/>
                <a:cs typeface="Arial" panose="020B0604020202020204" pitchFamily="34" charset="0"/>
              </a:rPr>
              <a:t>23</a:t>
            </a:fld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97181"/>
      </p:ext>
    </p:extLst>
  </p:cSld>
  <p:clrMapOvr>
    <a:masterClrMapping/>
  </p:clrMapOvr>
  <p:transition spd="med">
    <p:dissolv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E63AE0-96FF-7034-B2C0-240A2CD0DF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>
            <a:extLst>
              <a:ext uri="{FF2B5EF4-FFF2-40B4-BE49-F238E27FC236}">
                <a16:creationId xmlns:a16="http://schemas.microsoft.com/office/drawing/2014/main" id="{49C32BAC-B3E0-5C8F-998E-55EDB4E05F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60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>
            <a:extLst>
              <a:ext uri="{FF2B5EF4-FFF2-40B4-BE49-F238E27FC236}">
                <a16:creationId xmlns:a16="http://schemas.microsoft.com/office/drawing/2014/main" id="{19FF2FAE-8104-F90C-9C42-E75CBCDDCC04}"/>
              </a:ext>
            </a:extLst>
          </p:cNvPr>
          <p:cNvSpPr>
            <a:spLocks/>
          </p:cNvSpPr>
          <p:nvPr/>
        </p:nvSpPr>
        <p:spPr bwMode="auto">
          <a:xfrm>
            <a:off x="695325" y="1744764"/>
            <a:ext cx="8991600" cy="4876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1pPr>
            <a:lvl2pPr marL="742950" indent="-28575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2pPr>
            <a:lvl3pPr marL="11430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3pPr>
            <a:lvl4pPr marL="16002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4pPr>
            <a:lvl5pPr marL="20574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9pPr>
          </a:lstStyle>
          <a:p>
            <a:pPr eaLnBrk="1" hangingPunct="1"/>
            <a:endParaRPr lang="en-US" alt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eaLnBrk="1" hangingPunct="1"/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An active employee with at least 18 months of service that becomes deceased:</a:t>
            </a:r>
          </a:p>
          <a:p>
            <a:pPr eaLnBrk="1" hangingPunct="1"/>
            <a:endParaRPr lang="en-US" alt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1200150" lvl="1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The surviving spouse and minor children are eligible for a one-time, lump sum payout of two-thirds (2/3) of the employee’s annual salary. </a:t>
            </a:r>
          </a:p>
          <a:p>
            <a:pPr marL="571500" indent="-571500" eaLnBrk="1" hangingPunct="1">
              <a:buFont typeface="Arial" panose="020B0604020202020204" pitchFamily="34" charset="0"/>
              <a:buChar char="•"/>
              <a:defRPr/>
            </a:pPr>
            <a:endParaRPr lang="en-US" alt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3076" name="Picture 3">
            <a:extLst>
              <a:ext uri="{FF2B5EF4-FFF2-40B4-BE49-F238E27FC236}">
                <a16:creationId xmlns:a16="http://schemas.microsoft.com/office/drawing/2014/main" id="{16D1550B-12FC-ED82-7604-19E6F194AA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288" y="6477000"/>
            <a:ext cx="2814637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5EBE1FD-2066-2D31-A946-723F4348B211}"/>
              </a:ext>
            </a:extLst>
          </p:cNvPr>
          <p:cNvSpPr txBox="1"/>
          <p:nvPr/>
        </p:nvSpPr>
        <p:spPr>
          <a:xfrm>
            <a:off x="0" y="152400"/>
            <a:ext cx="10160000" cy="1938992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>
            <a:lvl1pPr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1pPr>
            <a:lvl2pPr marL="742950" indent="-28575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2pPr>
            <a:lvl3pPr marL="1143000" indent="-22860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3pPr>
            <a:lvl4pPr marL="1600200" indent="-22860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4pPr>
            <a:lvl5pPr marL="2057400" indent="-22860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CINCINNATI RETIREMENT SYSTEM</a:t>
            </a:r>
          </a:p>
          <a:p>
            <a:pPr eaLnBrk="1" hangingPunct="1"/>
            <a:r>
              <a:rPr lang="en-US" alt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→Survivor Benefits from CRS</a:t>
            </a:r>
          </a:p>
          <a:p>
            <a:pPr eaLnBrk="1" hangingPunct="1"/>
            <a:endParaRPr lang="en-US" altLang="en-US" sz="4000" b="1" dirty="0"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292835-DBFE-2FCE-C6D0-8A9D34E3E5B6}"/>
              </a:ext>
            </a:extLst>
          </p:cNvPr>
          <p:cNvSpPr txBox="1"/>
          <p:nvPr/>
        </p:nvSpPr>
        <p:spPr>
          <a:xfrm>
            <a:off x="9847228" y="707914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054D54EF-0B81-4036-AB08-CDC3C342913A}" type="slidenum">
              <a:rPr lang="en-US" sz="1200" b="1" smtClean="0">
                <a:latin typeface="Arial" panose="020B0604020202020204" pitchFamily="34" charset="0"/>
                <a:cs typeface="Arial" panose="020B0604020202020204" pitchFamily="34" charset="0"/>
              </a:rPr>
              <a:t>24</a:t>
            </a:fld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985482"/>
      </p:ext>
    </p:extLst>
  </p:cSld>
  <p:clrMapOvr>
    <a:masterClrMapping/>
  </p:clrMapOvr>
  <p:transition spd="med">
    <p:dissolv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>
            <a:extLst>
              <a:ext uri="{FF2B5EF4-FFF2-40B4-BE49-F238E27FC236}">
                <a16:creationId xmlns:a16="http://schemas.microsoft.com/office/drawing/2014/main" id="{900F64D2-9501-4FD5-8A8C-5B5301643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60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>
            <a:extLst>
              <a:ext uri="{FF2B5EF4-FFF2-40B4-BE49-F238E27FC236}">
                <a16:creationId xmlns:a16="http://schemas.microsoft.com/office/drawing/2014/main" id="{FA3C740F-538F-484E-A2C2-C3B8CB8DBC43}"/>
              </a:ext>
            </a:extLst>
          </p:cNvPr>
          <p:cNvSpPr>
            <a:spLocks/>
          </p:cNvSpPr>
          <p:nvPr/>
        </p:nvSpPr>
        <p:spPr bwMode="auto">
          <a:xfrm>
            <a:off x="695325" y="1744764"/>
            <a:ext cx="8991600" cy="4876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1pPr>
            <a:lvl2pPr marL="742950" indent="-28575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2pPr>
            <a:lvl3pPr marL="11430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3pPr>
            <a:lvl4pPr marL="16002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4pPr>
            <a:lvl5pPr marL="20574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9pPr>
          </a:lstStyle>
          <a:p>
            <a:pPr marL="571500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Employee with 20 </a:t>
            </a:r>
            <a:r>
              <a:rPr lang="en-US" alt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yrs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svc: spouse eligible for Option 1 monthly pension benefit on date employee would have been eligible</a:t>
            </a:r>
          </a:p>
          <a:p>
            <a:pPr marL="1714500" lvl="2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8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Legally married Spouse must be designated as sole primary beneficiary</a:t>
            </a:r>
          </a:p>
          <a:p>
            <a:pPr lvl="2" indent="0" eaLnBrk="1" hangingPunct="1">
              <a:defRPr/>
            </a:pPr>
            <a:endParaRPr lang="en-US" alt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571500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Please keep your beneficiaries current!</a:t>
            </a:r>
          </a:p>
          <a:p>
            <a:pPr marL="571500" indent="-571500" eaLnBrk="1" hangingPunct="1">
              <a:buFont typeface="Arial" panose="020B0604020202020204" pitchFamily="34" charset="0"/>
              <a:buChar char="•"/>
              <a:defRPr/>
            </a:pPr>
            <a:endParaRPr lang="en-US" alt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3076" name="Picture 3">
            <a:extLst>
              <a:ext uri="{FF2B5EF4-FFF2-40B4-BE49-F238E27FC236}">
                <a16:creationId xmlns:a16="http://schemas.microsoft.com/office/drawing/2014/main" id="{44C8094B-36F0-4BA6-A02B-53AE02162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288" y="6477000"/>
            <a:ext cx="2814637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AD664F0-549C-4336-8E34-FD179C45807C}"/>
              </a:ext>
            </a:extLst>
          </p:cNvPr>
          <p:cNvSpPr txBox="1"/>
          <p:nvPr/>
        </p:nvSpPr>
        <p:spPr>
          <a:xfrm>
            <a:off x="0" y="152400"/>
            <a:ext cx="10160000" cy="1323439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>
            <a:lvl1pPr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1pPr>
            <a:lvl2pPr marL="742950" indent="-28575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2pPr>
            <a:lvl3pPr marL="1143000" indent="-22860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3pPr>
            <a:lvl4pPr marL="1600200" indent="-22860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4pPr>
            <a:lvl5pPr marL="2057400" indent="-22860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CINCINNATI RETIREMENT SYSTEM</a:t>
            </a:r>
          </a:p>
          <a:p>
            <a:pPr eaLnBrk="1" hangingPunct="1"/>
            <a:r>
              <a:rPr lang="en-US" alt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→Death in Service Benefits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C49F8F-4023-4F05-8A6F-C0B73EF4201C}"/>
              </a:ext>
            </a:extLst>
          </p:cNvPr>
          <p:cNvSpPr txBox="1"/>
          <p:nvPr/>
        </p:nvSpPr>
        <p:spPr>
          <a:xfrm>
            <a:off x="9847228" y="707914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054D54EF-0B81-4036-AB08-CDC3C342913A}" type="slidenum">
              <a:rPr lang="en-US" sz="1200" b="1" smtClean="0">
                <a:latin typeface="Arial" panose="020B0604020202020204" pitchFamily="34" charset="0"/>
                <a:cs typeface="Arial" panose="020B0604020202020204" pitchFamily="34" charset="0"/>
              </a:rPr>
              <a:t>25</a:t>
            </a:fld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825397"/>
      </p:ext>
    </p:extLst>
  </p:cSld>
  <p:clrMapOvr>
    <a:masterClrMapping/>
  </p:clrMapOvr>
  <p:transition spd="med">
    <p:dissolv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>
            <a:extLst>
              <a:ext uri="{FF2B5EF4-FFF2-40B4-BE49-F238E27FC236}">
                <a16:creationId xmlns:a16="http://schemas.microsoft.com/office/drawing/2014/main" id="{900F64D2-9501-4FD5-8A8C-5B5301643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60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>
            <a:extLst>
              <a:ext uri="{FF2B5EF4-FFF2-40B4-BE49-F238E27FC236}">
                <a16:creationId xmlns:a16="http://schemas.microsoft.com/office/drawing/2014/main" id="{FA3C740F-538F-484E-A2C2-C3B8CB8DBC43}"/>
              </a:ext>
            </a:extLst>
          </p:cNvPr>
          <p:cNvSpPr>
            <a:spLocks/>
          </p:cNvSpPr>
          <p:nvPr/>
        </p:nvSpPr>
        <p:spPr bwMode="auto">
          <a:xfrm>
            <a:off x="695325" y="1744764"/>
            <a:ext cx="8991600" cy="4876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1pPr>
            <a:lvl2pPr marL="742950" indent="-28575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2pPr>
            <a:lvl3pPr marL="11430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3pPr>
            <a:lvl4pPr marL="16002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4pPr>
            <a:lvl5pPr marL="20574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9pPr>
          </a:lstStyle>
          <a:p>
            <a:pPr marL="571500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Options if you leave City employment prior to becoming eligible for retirement benefits:</a:t>
            </a:r>
          </a:p>
          <a:p>
            <a:pPr marL="1314450" lvl="1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Leave your contributions in CRS &amp; Defer</a:t>
            </a:r>
          </a:p>
          <a:p>
            <a:pPr lvl="2" indent="0" eaLnBrk="1" hangingPunct="1">
              <a:defRPr/>
            </a:pP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Ideal option for members who have earned the number of service years required for benefit eligibility (vested) but haven’t reached the required age.</a:t>
            </a:r>
          </a:p>
          <a:p>
            <a:pPr marL="1314450" lvl="1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Refund your contributions</a:t>
            </a:r>
          </a:p>
          <a:p>
            <a:pPr lvl="2" indent="0" eaLnBrk="1" hangingPunct="1">
              <a:defRPr/>
            </a:pP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Ideal option for members who have not earned the number of service years for benefit eligibility and do not intend to return to the City</a:t>
            </a:r>
          </a:p>
        </p:txBody>
      </p:sp>
      <p:pic>
        <p:nvPicPr>
          <p:cNvPr id="3076" name="Picture 3">
            <a:extLst>
              <a:ext uri="{FF2B5EF4-FFF2-40B4-BE49-F238E27FC236}">
                <a16:creationId xmlns:a16="http://schemas.microsoft.com/office/drawing/2014/main" id="{44C8094B-36F0-4BA6-A02B-53AE02162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288" y="6477000"/>
            <a:ext cx="2814637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AD664F0-549C-4336-8E34-FD179C45807C}"/>
              </a:ext>
            </a:extLst>
          </p:cNvPr>
          <p:cNvSpPr txBox="1"/>
          <p:nvPr/>
        </p:nvSpPr>
        <p:spPr>
          <a:xfrm>
            <a:off x="0" y="152400"/>
            <a:ext cx="10160000" cy="1323439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>
            <a:lvl1pPr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1pPr>
            <a:lvl2pPr marL="742950" indent="-28575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2pPr>
            <a:lvl3pPr marL="1143000" indent="-22860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3pPr>
            <a:lvl4pPr marL="1600200" indent="-22860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4pPr>
            <a:lvl5pPr marL="2057400" indent="-22860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CINCINNATI RETIREMENT SYSTEM</a:t>
            </a:r>
          </a:p>
          <a:p>
            <a:pPr eaLnBrk="1" hangingPunct="1"/>
            <a:r>
              <a:rPr lang="en-US" alt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→Leaving City Employment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C49F8F-4023-4F05-8A6F-C0B73EF4201C}"/>
              </a:ext>
            </a:extLst>
          </p:cNvPr>
          <p:cNvSpPr txBox="1"/>
          <p:nvPr/>
        </p:nvSpPr>
        <p:spPr>
          <a:xfrm>
            <a:off x="9847228" y="707914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054D54EF-0B81-4036-AB08-CDC3C342913A}" type="slidenum">
              <a:rPr lang="en-US" sz="1200" b="1" smtClean="0">
                <a:latin typeface="Arial" panose="020B0604020202020204" pitchFamily="34" charset="0"/>
                <a:cs typeface="Arial" panose="020B0604020202020204" pitchFamily="34" charset="0"/>
              </a:rPr>
              <a:t>26</a:t>
            </a:fld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938817"/>
      </p:ext>
    </p:extLst>
  </p:cSld>
  <p:clrMapOvr>
    <a:masterClrMapping/>
  </p:clrMapOvr>
  <p:transition spd="med">
    <p:dissolv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>
            <a:extLst>
              <a:ext uri="{FF2B5EF4-FFF2-40B4-BE49-F238E27FC236}">
                <a16:creationId xmlns:a16="http://schemas.microsoft.com/office/drawing/2014/main" id="{900F64D2-9501-4FD5-8A8C-5B5301643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60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>
            <a:extLst>
              <a:ext uri="{FF2B5EF4-FFF2-40B4-BE49-F238E27FC236}">
                <a16:creationId xmlns:a16="http://schemas.microsoft.com/office/drawing/2014/main" id="{FA3C740F-538F-484E-A2C2-C3B8CB8DBC43}"/>
              </a:ext>
            </a:extLst>
          </p:cNvPr>
          <p:cNvSpPr>
            <a:spLocks/>
          </p:cNvSpPr>
          <p:nvPr/>
        </p:nvSpPr>
        <p:spPr bwMode="auto">
          <a:xfrm>
            <a:off x="695325" y="1744764"/>
            <a:ext cx="8991600" cy="4876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1pPr>
            <a:lvl2pPr marL="742950" indent="-28575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2pPr>
            <a:lvl3pPr marL="11430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3pPr>
            <a:lvl4pPr marL="16002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4pPr>
            <a:lvl5pPr marL="20574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9pPr>
          </a:lstStyle>
          <a:p>
            <a:pPr marL="571500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At least 5 </a:t>
            </a:r>
            <a:r>
              <a:rPr lang="en-US" alt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yrs</a:t>
            </a:r>
            <a:r>
              <a:rPr lang="en-US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before planned retirement date</a:t>
            </a:r>
          </a:p>
          <a:p>
            <a:pPr marL="1314450" lvl="1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Get a CRS benefit estimate</a:t>
            </a:r>
          </a:p>
          <a:p>
            <a:pPr marL="1314450" lvl="1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Make an estimated retirement budget</a:t>
            </a:r>
            <a:endParaRPr lang="en-US" altLang="en-US" sz="28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1314450" lvl="1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Ask questions about your eligibility for CRS benefits</a:t>
            </a:r>
            <a:endParaRPr lang="en-US" alt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571500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Retirement application process</a:t>
            </a:r>
          </a:p>
          <a:p>
            <a:pPr marL="1314450" lvl="1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Notify your department’s HR Liaison</a:t>
            </a:r>
          </a:p>
          <a:p>
            <a:pPr marL="1314450" lvl="1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Complete an application at least 9 weeks before your planned retirement date</a:t>
            </a:r>
          </a:p>
          <a:p>
            <a:pPr marL="1314450" lvl="1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Attend a CRS Retirement Processing Session</a:t>
            </a:r>
          </a:p>
        </p:txBody>
      </p:sp>
      <p:pic>
        <p:nvPicPr>
          <p:cNvPr id="3076" name="Picture 3">
            <a:extLst>
              <a:ext uri="{FF2B5EF4-FFF2-40B4-BE49-F238E27FC236}">
                <a16:creationId xmlns:a16="http://schemas.microsoft.com/office/drawing/2014/main" id="{44C8094B-36F0-4BA6-A02B-53AE02162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363" y="6353250"/>
            <a:ext cx="2814637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AD664F0-549C-4336-8E34-FD179C45807C}"/>
              </a:ext>
            </a:extLst>
          </p:cNvPr>
          <p:cNvSpPr txBox="1"/>
          <p:nvPr/>
        </p:nvSpPr>
        <p:spPr>
          <a:xfrm>
            <a:off x="0" y="152400"/>
            <a:ext cx="10160000" cy="1323439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>
            <a:lvl1pPr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1pPr>
            <a:lvl2pPr marL="742950" indent="-28575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2pPr>
            <a:lvl3pPr marL="1143000" indent="-22860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3pPr>
            <a:lvl4pPr marL="1600200" indent="-22860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4pPr>
            <a:lvl5pPr marL="2057400" indent="-22860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CINCINNATI RETIREMENT SYSTEM</a:t>
            </a:r>
          </a:p>
          <a:p>
            <a:pPr eaLnBrk="1" hangingPunct="1"/>
            <a:r>
              <a:rPr lang="en-US" alt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→Retirement Process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C49F8F-4023-4F05-8A6F-C0B73EF4201C}"/>
              </a:ext>
            </a:extLst>
          </p:cNvPr>
          <p:cNvSpPr txBox="1"/>
          <p:nvPr/>
        </p:nvSpPr>
        <p:spPr>
          <a:xfrm>
            <a:off x="9847228" y="707914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054D54EF-0B81-4036-AB08-CDC3C342913A}" type="slidenum">
              <a:rPr lang="en-US" sz="1200" b="1" smtClean="0">
                <a:latin typeface="Arial" panose="020B0604020202020204" pitchFamily="34" charset="0"/>
                <a:cs typeface="Arial" panose="020B0604020202020204" pitchFamily="34" charset="0"/>
              </a:rPr>
              <a:t>27</a:t>
            </a:fld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377248"/>
      </p:ext>
    </p:extLst>
  </p:cSld>
  <p:clrMapOvr>
    <a:masterClrMapping/>
  </p:clrMapOvr>
  <p:transition spd="med">
    <p:dissolv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>
            <a:extLst>
              <a:ext uri="{FF2B5EF4-FFF2-40B4-BE49-F238E27FC236}">
                <a16:creationId xmlns:a16="http://schemas.microsoft.com/office/drawing/2014/main" id="{DABF54FD-38BA-9E40-5840-626E98827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0"/>
            <a:ext cx="10160000" cy="612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>
            <a:extLst>
              <a:ext uri="{FF2B5EF4-FFF2-40B4-BE49-F238E27FC236}">
                <a16:creationId xmlns:a16="http://schemas.microsoft.com/office/drawing/2014/main" id="{EEFDA20B-DBF3-8C33-841E-21C9F9E0259B}"/>
              </a:ext>
            </a:extLst>
          </p:cNvPr>
          <p:cNvSpPr>
            <a:spLocks/>
          </p:cNvSpPr>
          <p:nvPr/>
        </p:nvSpPr>
        <p:spPr bwMode="auto">
          <a:xfrm>
            <a:off x="1079500" y="660400"/>
            <a:ext cx="80010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1pPr>
            <a:lvl2pPr marL="742950" indent="-28575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2pPr>
            <a:lvl3pPr marL="1143000" indent="-22860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3pPr>
            <a:lvl4pPr marL="1600200" indent="-22860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4pPr>
            <a:lvl5pPr marL="2057400" indent="-22860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9pPr>
          </a:lstStyle>
          <a:p>
            <a:pPr algn="ctr" eaLnBrk="1" hangingPunct="1"/>
            <a:r>
              <a:rPr lang="en-US" alt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Social Security </a:t>
            </a:r>
            <a:r>
              <a:rPr lang="en-US" alt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– </a:t>
            </a:r>
            <a:r>
              <a:rPr lang="en-US" altLang="en-US" sz="40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Repealed in 2025</a:t>
            </a:r>
          </a:p>
          <a:p>
            <a:pPr eaLnBrk="1" hangingPunct="1"/>
            <a:endParaRPr lang="en-US" alt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eaLnBrk="1" hangingPunct="1"/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• Public employees in Ohio </a:t>
            </a:r>
            <a:r>
              <a:rPr lang="en-US" altLang="en-US" sz="24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do</a:t>
            </a: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en-US" sz="24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not</a:t>
            </a: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pay into Social Security   </a:t>
            </a:r>
          </a:p>
          <a:p>
            <a:pPr eaLnBrk="1" hangingPunct="1"/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  (Medicare taxes only)</a:t>
            </a:r>
          </a:p>
          <a:p>
            <a:pPr eaLnBrk="1" hangingPunct="1"/>
            <a:endParaRPr lang="en-US" alt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eaLnBrk="1" hangingPunct="1"/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• Two things that will no longer affect your SS benefit once you receive your public pension:</a:t>
            </a:r>
          </a:p>
          <a:p>
            <a:pPr eaLnBrk="1" hangingPunct="1"/>
            <a:endParaRPr lang="en-US" altLang="en-US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eaLnBrk="1" hangingPunct="1"/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	</a:t>
            </a:r>
            <a:r>
              <a:rPr lang="en-US" alt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• </a:t>
            </a:r>
            <a:r>
              <a:rPr lang="en-US" altLang="en-US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Windfall Elimination Provision </a:t>
            </a:r>
            <a:r>
              <a:rPr lang="en-US" altLang="en-US" sz="20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– </a:t>
            </a:r>
            <a:r>
              <a:rPr lang="en-US" altLang="en-US" sz="2000" i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your</a:t>
            </a:r>
            <a:r>
              <a:rPr lang="en-US" altLang="en-US" sz="20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qualifying benefits</a:t>
            </a:r>
          </a:p>
          <a:p>
            <a:pPr eaLnBrk="1" hangingPunct="1"/>
            <a:r>
              <a:rPr lang="en-US" altLang="en-US" sz="20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              through Social Security may be reduced</a:t>
            </a:r>
          </a:p>
          <a:p>
            <a:pPr eaLnBrk="1" hangingPunct="1"/>
            <a:endParaRPr lang="en-US" altLang="en-US" sz="16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eaLnBrk="1" hangingPunct="1"/>
            <a:r>
              <a:rPr lang="en-US" altLang="en-US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	</a:t>
            </a:r>
            <a:r>
              <a:rPr lang="en-US" altLang="en-US" sz="20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• </a:t>
            </a:r>
            <a:r>
              <a:rPr lang="en-US" altLang="en-US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Government Pension Offset </a:t>
            </a:r>
            <a:r>
              <a:rPr lang="en-US" altLang="en-US" sz="20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– your survivor benefits through   	   </a:t>
            </a:r>
            <a:r>
              <a:rPr lang="en-US" altLang="en-US" sz="2000" i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your</a:t>
            </a:r>
            <a:r>
              <a:rPr lang="en-US" altLang="en-US" sz="20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en-US" sz="2000" i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spouse’s</a:t>
            </a:r>
            <a:r>
              <a:rPr lang="en-US" altLang="en-US" sz="20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Social Security benefit may be eliminated</a:t>
            </a:r>
          </a:p>
          <a:p>
            <a:pPr eaLnBrk="1" hangingPunct="1"/>
            <a:endParaRPr lang="en-US" alt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eaLnBrk="1" hangingPunct="1"/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•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www.SSA.gov</a:t>
            </a:r>
            <a:endParaRPr lang="en-US" alt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eaLnBrk="1" hangingPunct="1"/>
            <a:endParaRPr lang="en-US" alt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3076" name="Picture 3">
            <a:extLst>
              <a:ext uri="{FF2B5EF4-FFF2-40B4-BE49-F238E27FC236}">
                <a16:creationId xmlns:a16="http://schemas.microsoft.com/office/drawing/2014/main" id="{85B49C41-594A-BF8D-1C01-D1BABA018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288" y="6477000"/>
            <a:ext cx="2814637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6140961"/>
      </p:ext>
    </p:extLst>
  </p:cSld>
  <p:clrMapOvr>
    <a:masterClrMapping/>
  </p:clrMapOvr>
  <p:transition spd="med">
    <p:dissolv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>
            <a:extLst>
              <a:ext uri="{FF2B5EF4-FFF2-40B4-BE49-F238E27FC236}">
                <a16:creationId xmlns:a16="http://schemas.microsoft.com/office/drawing/2014/main" id="{EAC921EF-E792-F31C-0ED1-7CFEA2BA6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60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>
            <a:extLst>
              <a:ext uri="{FF2B5EF4-FFF2-40B4-BE49-F238E27FC236}">
                <a16:creationId xmlns:a16="http://schemas.microsoft.com/office/drawing/2014/main" id="{9571B0E4-96F3-8DD2-21A3-DE49B3F1206A}"/>
              </a:ext>
            </a:extLst>
          </p:cNvPr>
          <p:cNvSpPr>
            <a:spLocks/>
          </p:cNvSpPr>
          <p:nvPr/>
        </p:nvSpPr>
        <p:spPr bwMode="auto">
          <a:xfrm>
            <a:off x="0" y="152400"/>
            <a:ext cx="100330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1pPr>
            <a:lvl2pPr marL="742950" indent="-28575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2pPr>
            <a:lvl3pPr marL="1143000" indent="-22860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3pPr>
            <a:lvl4pPr marL="1600200" indent="-22860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4pPr>
            <a:lvl5pPr marL="2057400" indent="-22860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CINCINNATI RETIREMENT SYSTEM</a:t>
            </a:r>
          </a:p>
          <a:p>
            <a:pPr eaLnBrk="1" hangingPunct="1"/>
            <a:r>
              <a:rPr lang="en-US" alt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alt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Durable Power of Attorney</a:t>
            </a:r>
            <a:endParaRPr lang="en-US" alt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eaLnBrk="1" hangingPunct="1"/>
            <a:endParaRPr lang="en-US" altLang="en-US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eaLnBrk="1" hangingPunct="1"/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	•   A Durable Power of Attorney is a legal document that authorizes</a:t>
            </a:r>
          </a:p>
          <a:p>
            <a:pPr eaLnBrk="1" hangingPunct="1"/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              someone else you choose to act in your place even if you</a:t>
            </a:r>
          </a:p>
          <a:p>
            <a:pPr eaLnBrk="1" hangingPunct="1"/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              become incapacitated  </a:t>
            </a:r>
          </a:p>
          <a:p>
            <a:pPr eaLnBrk="1" hangingPunct="1"/>
            <a:endParaRPr lang="en-US" alt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eaLnBrk="1" hangingPunct="1"/>
            <a:r>
              <a:rPr lang="en-US" altLang="en-US" sz="1800" dirty="0">
                <a:solidFill>
                  <a:srgbClr val="5BA64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			</a:t>
            </a:r>
            <a:r>
              <a:rPr lang="en-US" alt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•   Durable POA for finances </a:t>
            </a:r>
            <a:r>
              <a:rPr lang="en-US" altLang="en-US" sz="20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is</a:t>
            </a:r>
            <a:r>
              <a:rPr lang="en-US" alt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valid for CRS purposes </a:t>
            </a:r>
          </a:p>
          <a:p>
            <a:pPr eaLnBrk="1" hangingPunct="1"/>
            <a:endParaRPr lang="en-US" alt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eaLnBrk="1" hangingPunct="1"/>
            <a:r>
              <a:rPr lang="en-US" alt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			•   Durable POA for healthcare </a:t>
            </a:r>
            <a:r>
              <a:rPr lang="en-US" altLang="en-US" sz="20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is</a:t>
            </a:r>
            <a:r>
              <a:rPr lang="en-US" alt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en-US" sz="20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not</a:t>
            </a:r>
            <a:r>
              <a:rPr lang="en-US" alt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valid for CRS purposes</a:t>
            </a:r>
          </a:p>
          <a:p>
            <a:pPr eaLnBrk="1" hangingPunct="1"/>
            <a:endParaRPr lang="en-US" alt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eaLnBrk="1" hangingPunct="1"/>
            <a:r>
              <a:rPr lang="en-US" alt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			•   You can designate a family member or someone else you</a:t>
            </a:r>
          </a:p>
          <a:p>
            <a:pPr eaLnBrk="1" hangingPunct="1"/>
            <a:r>
              <a:rPr lang="en-US" alt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              	     trust</a:t>
            </a:r>
          </a:p>
          <a:p>
            <a:pPr eaLnBrk="1" hangingPunct="1"/>
            <a:endParaRPr lang="en-US" altLang="en-US" sz="800" dirty="0">
              <a:solidFill>
                <a:srgbClr val="5BA64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eaLnBrk="1" hangingPunct="1"/>
            <a:r>
              <a:rPr lang="en-US" altLang="en-US" sz="1800" dirty="0">
                <a:solidFill>
                  <a:srgbClr val="5BA64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			</a:t>
            </a:r>
            <a:r>
              <a:rPr lang="en-US" alt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•   The person you name becomes your “agent”</a:t>
            </a:r>
          </a:p>
          <a:p>
            <a:pPr eaLnBrk="1" hangingPunct="1"/>
            <a:endParaRPr lang="en-US" alt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eaLnBrk="1" hangingPunct="1"/>
            <a:r>
              <a:rPr lang="en-US" altLang="en-US" sz="1800" dirty="0">
                <a:solidFill>
                  <a:srgbClr val="5BA64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	</a:t>
            </a: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•   The Durable Financial POA allows your designated “agent” to</a:t>
            </a:r>
          </a:p>
          <a:p>
            <a:pPr eaLnBrk="1" hangingPunct="1"/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              handle a variety of transactions on your behalf </a:t>
            </a:r>
          </a:p>
          <a:p>
            <a:pPr eaLnBrk="1" hangingPunct="1"/>
            <a:r>
              <a:rPr lang="en-US" altLang="en-US" sz="800" dirty="0">
                <a:solidFill>
                  <a:srgbClr val="5BA64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			</a:t>
            </a:r>
          </a:p>
          <a:p>
            <a:pPr eaLnBrk="1" hangingPunct="1"/>
            <a:r>
              <a:rPr lang="en-US" altLang="en-US" sz="800" dirty="0">
                <a:solidFill>
                  <a:srgbClr val="5BA64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			</a:t>
            </a:r>
            <a:r>
              <a:rPr lang="en-US" alt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	</a:t>
            </a:r>
            <a:r>
              <a:rPr lang="en-US" alt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		</a:t>
            </a:r>
            <a:endParaRPr lang="en-US" alt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eaLnBrk="1" hangingPunct="1"/>
            <a:endParaRPr lang="en-US" alt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eaLnBrk="1" hangingPunct="1"/>
            <a:endParaRPr lang="en-US" alt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eaLnBrk="1" hangingPunct="1"/>
            <a:endParaRPr lang="en-US" alt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2052" name="Picture 3">
            <a:extLst>
              <a:ext uri="{FF2B5EF4-FFF2-40B4-BE49-F238E27FC236}">
                <a16:creationId xmlns:a16="http://schemas.microsoft.com/office/drawing/2014/main" id="{8A2E92B5-2E7D-8DB9-08B1-8A3DE9853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800" y="6477000"/>
            <a:ext cx="26257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8965197"/>
      </p:ext>
    </p:extLst>
  </p:cSld>
  <p:clrMapOvr>
    <a:masterClrMapping/>
  </p:clrMapOvr>
  <p:transition spd="med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>
            <a:extLst>
              <a:ext uri="{FF2B5EF4-FFF2-40B4-BE49-F238E27FC236}">
                <a16:creationId xmlns:a16="http://schemas.microsoft.com/office/drawing/2014/main" id="{900F64D2-9501-4FD5-8A8C-5B5301643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60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>
            <a:extLst>
              <a:ext uri="{FF2B5EF4-FFF2-40B4-BE49-F238E27FC236}">
                <a16:creationId xmlns:a16="http://schemas.microsoft.com/office/drawing/2014/main" id="{FA3C740F-538F-484E-A2C2-C3B8CB8DBC43}"/>
              </a:ext>
            </a:extLst>
          </p:cNvPr>
          <p:cNvSpPr>
            <a:spLocks/>
          </p:cNvSpPr>
          <p:nvPr/>
        </p:nvSpPr>
        <p:spPr bwMode="auto">
          <a:xfrm>
            <a:off x="695325" y="1744764"/>
            <a:ext cx="8991600" cy="4876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1pPr>
            <a:lvl2pPr marL="742950" indent="-28575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2pPr>
            <a:lvl3pPr marL="11430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3pPr>
            <a:lvl4pPr marL="16002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4pPr>
            <a:lvl5pPr marL="20574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9pPr>
          </a:lstStyle>
          <a:p>
            <a:pPr marL="571500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Different types of retirement benefits:</a:t>
            </a:r>
          </a:p>
          <a:p>
            <a:pPr marL="1314450" lvl="1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Monthly Pension Benefit</a:t>
            </a:r>
          </a:p>
          <a:p>
            <a:pPr marL="1314450" lvl="1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Retiree Healthcare</a:t>
            </a:r>
          </a:p>
          <a:p>
            <a:pPr marL="1314450" lvl="1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Deferred Retirement Option Plan</a:t>
            </a:r>
          </a:p>
          <a:p>
            <a:pPr marL="1314450" lvl="1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Disability Retirement Benefits</a:t>
            </a:r>
          </a:p>
          <a:p>
            <a:pPr marL="1314450" lvl="1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Survivor Benefits</a:t>
            </a:r>
          </a:p>
          <a:p>
            <a:pPr marL="1314450" lvl="1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Deferred Compensation (457 Plan)</a:t>
            </a:r>
          </a:p>
          <a:p>
            <a:pPr marL="571500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Eligibility for each type of benefit differs</a:t>
            </a:r>
          </a:p>
          <a:p>
            <a:pPr marL="1314450" lvl="1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It can be complicated - call us with questions!</a:t>
            </a:r>
          </a:p>
        </p:txBody>
      </p:sp>
      <p:pic>
        <p:nvPicPr>
          <p:cNvPr id="3076" name="Picture 3">
            <a:extLst>
              <a:ext uri="{FF2B5EF4-FFF2-40B4-BE49-F238E27FC236}">
                <a16:creationId xmlns:a16="http://schemas.microsoft.com/office/drawing/2014/main" id="{44C8094B-36F0-4BA6-A02B-53AE02162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288" y="6477000"/>
            <a:ext cx="2814637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AD664F0-549C-4336-8E34-FD179C45807C}"/>
              </a:ext>
            </a:extLst>
          </p:cNvPr>
          <p:cNvSpPr txBox="1"/>
          <p:nvPr/>
        </p:nvSpPr>
        <p:spPr>
          <a:xfrm>
            <a:off x="0" y="152400"/>
            <a:ext cx="10160000" cy="1323975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>
            <a:lvl1pPr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1pPr>
            <a:lvl2pPr marL="742950" indent="-28575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2pPr>
            <a:lvl3pPr marL="1143000" indent="-22860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3pPr>
            <a:lvl4pPr marL="1600200" indent="-22860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4pPr>
            <a:lvl5pPr marL="2057400" indent="-22860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9pPr>
          </a:lstStyle>
          <a:p>
            <a:pPr algn="ctr" eaLnBrk="1" hangingPunct="1"/>
            <a:r>
              <a:rPr lang="en-US" alt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CINCINNATI RETIREMENT SYSTEM</a:t>
            </a:r>
          </a:p>
          <a:p>
            <a:pPr eaLnBrk="1" hangingPunct="1"/>
            <a:r>
              <a:rPr lang="en-US" alt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→CRS Benefits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C49F8F-4023-4F05-8A6F-C0B73EF4201C}"/>
              </a:ext>
            </a:extLst>
          </p:cNvPr>
          <p:cNvSpPr txBox="1"/>
          <p:nvPr/>
        </p:nvSpPr>
        <p:spPr>
          <a:xfrm>
            <a:off x="9847228" y="707914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054D54EF-0B81-4036-AB08-CDC3C342913A}" type="slidenum">
              <a:rPr lang="en-US" sz="1200" b="1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fld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314205"/>
      </p:ext>
    </p:extLst>
  </p:cSld>
  <p:clrMapOvr>
    <a:masterClrMapping/>
  </p:clrMapOvr>
  <p:transition spd="med">
    <p:dissolv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>
            <a:extLst>
              <a:ext uri="{FF2B5EF4-FFF2-40B4-BE49-F238E27FC236}">
                <a16:creationId xmlns:a16="http://schemas.microsoft.com/office/drawing/2014/main" id="{DABF54FD-38BA-9E40-5840-626E98827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955"/>
            <a:ext cx="10160000" cy="612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>
            <a:extLst>
              <a:ext uri="{FF2B5EF4-FFF2-40B4-BE49-F238E27FC236}">
                <a16:creationId xmlns:a16="http://schemas.microsoft.com/office/drawing/2014/main" id="{EEFDA20B-DBF3-8C33-841E-21C9F9E0259B}"/>
              </a:ext>
            </a:extLst>
          </p:cNvPr>
          <p:cNvSpPr>
            <a:spLocks/>
          </p:cNvSpPr>
          <p:nvPr/>
        </p:nvSpPr>
        <p:spPr bwMode="auto">
          <a:xfrm>
            <a:off x="736601" y="660400"/>
            <a:ext cx="8950324" cy="589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1pPr>
            <a:lvl2pPr marL="742950" indent="-28575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2pPr>
            <a:lvl3pPr marL="1143000" indent="-22860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3pPr>
            <a:lvl4pPr marL="1600200" indent="-22860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4pPr>
            <a:lvl5pPr marL="2057400" indent="-22860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Additional Investments</a:t>
            </a:r>
            <a:endParaRPr lang="en-US" altLang="en-US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eaLnBrk="1" hangingPunct="1"/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• The City sponsors two Deferred Compensation Plans (457   </a:t>
            </a:r>
          </a:p>
          <a:p>
            <a:pPr eaLnBrk="1" hangingPunct="1"/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  plans):</a:t>
            </a:r>
          </a:p>
          <a:p>
            <a:pPr eaLnBrk="1" hangingPunct="1"/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	• Mission Square Retirement</a:t>
            </a:r>
          </a:p>
          <a:p>
            <a:pPr eaLnBrk="1" hangingPunct="1"/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	• Ohio Deferred Compensation</a:t>
            </a:r>
          </a:p>
          <a:p>
            <a:pPr eaLnBrk="1" hangingPunct="1"/>
            <a:endParaRPr lang="en-US" altLang="en-US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eaLnBrk="1" hangingPunct="1"/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• 457 contribution limits are set by the IRS</a:t>
            </a:r>
          </a:p>
          <a:p>
            <a:pPr eaLnBrk="1" hangingPunct="1"/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	• 2026 annual limit is $24,500</a:t>
            </a:r>
          </a:p>
          <a:p>
            <a:pPr eaLnBrk="1" hangingPunct="1"/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	• Over age 50 limit is $32,500</a:t>
            </a:r>
          </a:p>
          <a:p>
            <a:pPr eaLnBrk="1" hangingPunct="1"/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	• For ages 60-63 limit is $35,750</a:t>
            </a:r>
          </a:p>
          <a:p>
            <a:pPr marL="914400" lvl="1" indent="-17145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Pre-retirement Catch-up Limit is $49,000</a:t>
            </a:r>
          </a:p>
          <a:p>
            <a:pPr lvl="1" indent="0" eaLnBrk="1" hangingPunct="1"/>
            <a:endParaRPr lang="en-US" alt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eaLnBrk="1" hangingPunct="1"/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• City matches per year:</a:t>
            </a:r>
          </a:p>
          <a:p>
            <a:pPr eaLnBrk="1" hangingPunct="1"/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	• AFSCME:  	$500</a:t>
            </a:r>
          </a:p>
          <a:p>
            <a:pPr eaLnBrk="1" hangingPunct="1"/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	• CODE:  	$750</a:t>
            </a:r>
          </a:p>
          <a:p>
            <a:pPr eaLnBrk="1" hangingPunct="1"/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	• Unrep:  	$750</a:t>
            </a:r>
          </a:p>
          <a:p>
            <a:pPr eaLnBrk="1" hangingPunct="1"/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	• Trades:  	$400</a:t>
            </a:r>
          </a:p>
          <a:p>
            <a:pPr eaLnBrk="1" hangingPunct="1"/>
            <a:endParaRPr lang="en-US" alt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eaLnBrk="1" hangingPunct="1"/>
            <a:endParaRPr lang="en-US" alt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eaLnBrk="1" hangingPunct="1"/>
            <a:endParaRPr lang="en-US" alt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eaLnBrk="1" hangingPunct="1"/>
            <a:endParaRPr lang="en-US" alt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eaLnBrk="1" hangingPunct="1"/>
            <a:endParaRPr lang="en-US" altLang="en-US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eaLnBrk="1" hangingPunct="1"/>
            <a:endParaRPr lang="en-US" alt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eaLnBrk="1" hangingPunct="1"/>
            <a:endParaRPr lang="en-US" alt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eaLnBrk="1" hangingPunct="1"/>
            <a:endParaRPr lang="en-US" alt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eaLnBrk="1" hangingPunct="1"/>
            <a:endParaRPr lang="en-US" alt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eaLnBrk="1" hangingPunct="1"/>
            <a:endParaRPr lang="en-US" alt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eaLnBrk="1" hangingPunct="1"/>
            <a:endParaRPr lang="en-US" alt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eaLnBrk="1" hangingPunct="1"/>
            <a:endParaRPr lang="en-US" altLang="en-US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eaLnBrk="1" hangingPunct="1"/>
            <a:endParaRPr lang="en-US" altLang="en-US" sz="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eaLnBrk="1" hangingPunct="1"/>
            <a:endParaRPr lang="en-US" altLang="en-US" sz="2000" dirty="0">
              <a:solidFill>
                <a:srgbClr val="5BA64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eaLnBrk="1" hangingPunct="1"/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	</a:t>
            </a:r>
          </a:p>
        </p:txBody>
      </p:sp>
      <p:pic>
        <p:nvPicPr>
          <p:cNvPr id="3076" name="Picture 3">
            <a:extLst>
              <a:ext uri="{FF2B5EF4-FFF2-40B4-BE49-F238E27FC236}">
                <a16:creationId xmlns:a16="http://schemas.microsoft.com/office/drawing/2014/main" id="{85B49C41-594A-BF8D-1C01-D1BABA018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032" y="6286500"/>
            <a:ext cx="2814637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0052663"/>
      </p:ext>
    </p:extLst>
  </p:cSld>
  <p:clrMapOvr>
    <a:masterClrMapping/>
  </p:clrMapOvr>
  <p:transition spd="med">
    <p:dissolv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>
            <a:extLst>
              <a:ext uri="{FF2B5EF4-FFF2-40B4-BE49-F238E27FC236}">
                <a16:creationId xmlns:a16="http://schemas.microsoft.com/office/drawing/2014/main" id="{900F64D2-9501-4FD5-8A8C-5B5301643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60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>
            <a:extLst>
              <a:ext uri="{FF2B5EF4-FFF2-40B4-BE49-F238E27FC236}">
                <a16:creationId xmlns:a16="http://schemas.microsoft.com/office/drawing/2014/main" id="{FA3C740F-538F-484E-A2C2-C3B8CB8DBC43}"/>
              </a:ext>
            </a:extLst>
          </p:cNvPr>
          <p:cNvSpPr>
            <a:spLocks/>
          </p:cNvSpPr>
          <p:nvPr/>
        </p:nvSpPr>
        <p:spPr bwMode="auto">
          <a:xfrm>
            <a:off x="695325" y="1744764"/>
            <a:ext cx="8991600" cy="4876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1pPr>
            <a:lvl2pPr marL="742950" indent="-28575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2pPr>
            <a:lvl3pPr marL="11430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3pPr>
            <a:lvl4pPr marL="16002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4pPr>
            <a:lvl5pPr marL="20574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9pPr>
          </a:lstStyle>
          <a:p>
            <a:pPr marL="571500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CRS:  </a:t>
            </a:r>
            <a:r>
              <a:rPr lang="en-US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  <a:hlinkClick r:id="rId3"/>
              </a:rPr>
              <a:t>www.cincinnati-oh.gov/retirement/</a:t>
            </a:r>
            <a:endParaRPr lang="en-US" alt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571500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CRS Counselor: </a:t>
            </a:r>
            <a:r>
              <a:rPr lang="en-US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  <a:hlinkClick r:id="rId4"/>
              </a:rPr>
              <a:t>retirementcounselor@cincinnati-oh.gov</a:t>
            </a:r>
            <a:r>
              <a:rPr lang="en-US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</a:p>
          <a:p>
            <a:pPr marL="571500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Ohio457:  </a:t>
            </a:r>
            <a:r>
              <a:rPr lang="en-US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  <a:hlinkClick r:id="rId5"/>
              </a:rPr>
              <a:t>www.ohio457.org/resources</a:t>
            </a:r>
            <a:endParaRPr lang="en-US" alt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571500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MissionSquare</a:t>
            </a:r>
            <a:r>
              <a:rPr lang="en-US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:  </a:t>
            </a:r>
            <a:r>
              <a:rPr lang="en-US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  <a:hlinkClick r:id="rId6"/>
              </a:rPr>
              <a:t>www.missionsq.org</a:t>
            </a:r>
            <a:r>
              <a:rPr lang="en-US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</a:p>
          <a:p>
            <a:pPr marL="571500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Social Security:  </a:t>
            </a:r>
            <a:r>
              <a:rPr lang="en-US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  <a:hlinkClick r:id="rId7"/>
              </a:rPr>
              <a:t>www.ssa.gov</a:t>
            </a:r>
            <a:endParaRPr lang="en-US" alt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571500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Medicare:	</a:t>
            </a:r>
            <a:r>
              <a:rPr lang="en-US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  <a:hlinkClick r:id="rId8"/>
              </a:rPr>
              <a:t>www.medicare.gov</a:t>
            </a:r>
            <a:endParaRPr lang="en-US" alt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571500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MemberDirect</a:t>
            </a:r>
            <a:r>
              <a:rPr lang="en-US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:  </a:t>
            </a:r>
            <a:r>
              <a:rPr lang="en-US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  <a:hlinkClick r:id="rId9"/>
              </a:rPr>
              <a:t>www.crsmemberdirect.org</a:t>
            </a:r>
            <a:endParaRPr lang="en-US" alt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lvl="1" indent="0" eaLnBrk="1" hangingPunct="1">
              <a:defRPr/>
            </a:pPr>
            <a:endParaRPr lang="en-US" alt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3076" name="Picture 3">
            <a:extLst>
              <a:ext uri="{FF2B5EF4-FFF2-40B4-BE49-F238E27FC236}">
                <a16:creationId xmlns:a16="http://schemas.microsoft.com/office/drawing/2014/main" id="{44C8094B-36F0-4BA6-A02B-53AE02162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288" y="6477000"/>
            <a:ext cx="2814637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AD664F0-549C-4336-8E34-FD179C45807C}"/>
              </a:ext>
            </a:extLst>
          </p:cNvPr>
          <p:cNvSpPr txBox="1"/>
          <p:nvPr/>
        </p:nvSpPr>
        <p:spPr>
          <a:xfrm>
            <a:off x="0" y="152400"/>
            <a:ext cx="10160000" cy="1323439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>
            <a:lvl1pPr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1pPr>
            <a:lvl2pPr marL="742950" indent="-28575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2pPr>
            <a:lvl3pPr marL="1143000" indent="-22860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3pPr>
            <a:lvl4pPr marL="1600200" indent="-22860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4pPr>
            <a:lvl5pPr marL="2057400" indent="-22860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CINCINNATI RETIREMENT SYSTEM</a:t>
            </a:r>
          </a:p>
          <a:p>
            <a:pPr eaLnBrk="1" hangingPunct="1"/>
            <a:r>
              <a:rPr lang="en-US" alt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→Resources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C49F8F-4023-4F05-8A6F-C0B73EF4201C}"/>
              </a:ext>
            </a:extLst>
          </p:cNvPr>
          <p:cNvSpPr txBox="1"/>
          <p:nvPr/>
        </p:nvSpPr>
        <p:spPr>
          <a:xfrm>
            <a:off x="9847228" y="707914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054D54EF-0B81-4036-AB08-CDC3C342913A}" type="slidenum">
              <a:rPr lang="en-US" sz="1200" b="1" smtClean="0">
                <a:latin typeface="Arial" panose="020B0604020202020204" pitchFamily="34" charset="0"/>
                <a:cs typeface="Arial" panose="020B0604020202020204" pitchFamily="34" charset="0"/>
              </a:rPr>
              <a:t>31</a:t>
            </a:fld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200684"/>
      </p:ext>
    </p:extLst>
  </p:cSld>
  <p:clrMapOvr>
    <a:masterClrMapping/>
  </p:clrMapOvr>
  <p:transition spd="med">
    <p:dissolv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>
            <a:extLst>
              <a:ext uri="{FF2B5EF4-FFF2-40B4-BE49-F238E27FC236}">
                <a16:creationId xmlns:a16="http://schemas.microsoft.com/office/drawing/2014/main" id="{900F64D2-9501-4FD5-8A8C-5B5301643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60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>
            <a:extLst>
              <a:ext uri="{FF2B5EF4-FFF2-40B4-BE49-F238E27FC236}">
                <a16:creationId xmlns:a16="http://schemas.microsoft.com/office/drawing/2014/main" id="{FA3C740F-538F-484E-A2C2-C3B8CB8DBC43}"/>
              </a:ext>
            </a:extLst>
          </p:cNvPr>
          <p:cNvSpPr>
            <a:spLocks/>
          </p:cNvSpPr>
          <p:nvPr/>
        </p:nvSpPr>
        <p:spPr bwMode="auto">
          <a:xfrm>
            <a:off x="695325" y="1744764"/>
            <a:ext cx="8991600" cy="4876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1pPr>
            <a:lvl2pPr marL="742950" indent="-28575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2pPr>
            <a:lvl3pPr marL="11430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3pPr>
            <a:lvl4pPr marL="16002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4pPr>
            <a:lvl5pPr marL="20574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9pPr>
          </a:lstStyle>
          <a:p>
            <a:pPr marL="571500" indent="-571500" eaLnBrk="1" hangingPunct="1">
              <a:buFont typeface="Arial" panose="020B0604020202020204" pitchFamily="34" charset="0"/>
              <a:buChar char="•"/>
              <a:defRPr/>
            </a:pPr>
            <a:endParaRPr lang="en-US" alt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3076" name="Picture 3">
            <a:extLst>
              <a:ext uri="{FF2B5EF4-FFF2-40B4-BE49-F238E27FC236}">
                <a16:creationId xmlns:a16="http://schemas.microsoft.com/office/drawing/2014/main" id="{44C8094B-36F0-4BA6-A02B-53AE02162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288" y="6477000"/>
            <a:ext cx="2814637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AD664F0-549C-4336-8E34-FD179C45807C}"/>
              </a:ext>
            </a:extLst>
          </p:cNvPr>
          <p:cNvSpPr txBox="1"/>
          <p:nvPr/>
        </p:nvSpPr>
        <p:spPr>
          <a:xfrm>
            <a:off x="0" y="152400"/>
            <a:ext cx="10160000" cy="1323439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>
            <a:lvl1pPr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1pPr>
            <a:lvl2pPr marL="742950" indent="-28575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2pPr>
            <a:lvl3pPr marL="1143000" indent="-22860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3pPr>
            <a:lvl4pPr marL="1600200" indent="-22860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4pPr>
            <a:lvl5pPr marL="2057400" indent="-22860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CINCINNATI RETIREMENT SYSTEM</a:t>
            </a:r>
          </a:p>
          <a:p>
            <a:pPr eaLnBrk="1" hangingPunct="1"/>
            <a:r>
              <a:rPr lang="en-US" alt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→Questions or Feedback?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C49F8F-4023-4F05-8A6F-C0B73EF4201C}"/>
              </a:ext>
            </a:extLst>
          </p:cNvPr>
          <p:cNvSpPr txBox="1"/>
          <p:nvPr/>
        </p:nvSpPr>
        <p:spPr>
          <a:xfrm>
            <a:off x="9847228" y="707914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054D54EF-0B81-4036-AB08-CDC3C342913A}" type="slidenum">
              <a:rPr lang="en-US" sz="1200" b="1" smtClean="0">
                <a:latin typeface="Arial" panose="020B0604020202020204" pitchFamily="34" charset="0"/>
                <a:cs typeface="Arial" panose="020B0604020202020204" pitchFamily="34" charset="0"/>
              </a:rPr>
              <a:t>32</a:t>
            </a:fld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0CE6A11-3F1F-A945-3B84-110EBA7992F5}"/>
              </a:ext>
            </a:extLst>
          </p:cNvPr>
          <p:cNvSpPr>
            <a:spLocks/>
          </p:cNvSpPr>
          <p:nvPr/>
        </p:nvSpPr>
        <p:spPr bwMode="auto">
          <a:xfrm>
            <a:off x="847725" y="1897164"/>
            <a:ext cx="8991600" cy="4876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1pPr>
            <a:lvl2pPr marL="742950" indent="-28575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2pPr>
            <a:lvl3pPr marL="11430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3pPr>
            <a:lvl4pPr marL="16002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4pPr>
            <a:lvl5pPr marL="20574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9pPr>
          </a:lstStyle>
          <a:p>
            <a:pPr marL="571500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Please visit the CRS Website: </a:t>
            </a:r>
            <a:r>
              <a:rPr lang="en-US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  <a:hlinkClick r:id="rId4"/>
              </a:rPr>
              <a:t>https://cincinnati-oh.gov/retirement/</a:t>
            </a:r>
            <a:r>
              <a:rPr lang="en-US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</a:p>
          <a:p>
            <a:pPr marL="571500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Email: </a:t>
            </a:r>
            <a:r>
              <a:rPr lang="en-US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  <a:hlinkClick r:id="rId5"/>
              </a:rPr>
              <a:t>retirement@cincinnati-oh.gov</a:t>
            </a:r>
            <a:r>
              <a:rPr lang="en-US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</a:p>
          <a:p>
            <a:pPr eaLnBrk="1" hangingPunct="1">
              <a:defRPr/>
            </a:pPr>
            <a:endParaRPr lang="en-US" alt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571500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Office:</a:t>
            </a:r>
          </a:p>
          <a:p>
            <a:pPr eaLnBrk="1" hangingPunct="1">
              <a:defRPr/>
            </a:pPr>
            <a:r>
              <a:rPr lang="en-US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	City Hall, Room 328</a:t>
            </a:r>
          </a:p>
          <a:p>
            <a:pPr eaLnBrk="1" hangingPunct="1">
              <a:defRPr/>
            </a:pPr>
            <a:r>
              <a:rPr lang="en-US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	801 Plum Street</a:t>
            </a:r>
          </a:p>
          <a:p>
            <a:pPr eaLnBrk="1" hangingPunct="1">
              <a:defRPr/>
            </a:pPr>
            <a:r>
              <a:rPr lang="en-US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	Cincinnati, OH 45202</a:t>
            </a:r>
          </a:p>
          <a:p>
            <a:pPr eaLnBrk="1" hangingPunct="1">
              <a:defRPr/>
            </a:pPr>
            <a:r>
              <a:rPr lang="en-US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	(513) 352-3227</a:t>
            </a:r>
          </a:p>
          <a:p>
            <a:pPr eaLnBrk="1" hangingPunct="1">
              <a:defRPr/>
            </a:pPr>
            <a:endParaRPr lang="en-US" alt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22111"/>
      </p:ext>
    </p:extLst>
  </p:cSld>
  <p:clrMapOvr>
    <a:masterClrMapping/>
  </p:clrMapOvr>
  <p:transition spd="med"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>
            <a:extLst>
              <a:ext uri="{FF2B5EF4-FFF2-40B4-BE49-F238E27FC236}">
                <a16:creationId xmlns:a16="http://schemas.microsoft.com/office/drawing/2014/main" id="{900F64D2-9501-4FD5-8A8C-5B5301643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60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>
            <a:extLst>
              <a:ext uri="{FF2B5EF4-FFF2-40B4-BE49-F238E27FC236}">
                <a16:creationId xmlns:a16="http://schemas.microsoft.com/office/drawing/2014/main" id="{FA3C740F-538F-484E-A2C2-C3B8CB8DBC43}"/>
              </a:ext>
            </a:extLst>
          </p:cNvPr>
          <p:cNvSpPr>
            <a:spLocks/>
          </p:cNvSpPr>
          <p:nvPr/>
        </p:nvSpPr>
        <p:spPr bwMode="auto">
          <a:xfrm>
            <a:off x="692533" y="1510706"/>
            <a:ext cx="8994391" cy="527109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1pPr>
            <a:lvl2pPr marL="742950" indent="-28575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2pPr>
            <a:lvl3pPr marL="11430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3pPr>
            <a:lvl4pPr marL="16002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4pPr>
            <a:lvl5pPr marL="20574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9pPr>
          </a:lstStyle>
          <a:p>
            <a:pPr marL="571500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What We Do:</a:t>
            </a:r>
          </a:p>
          <a:p>
            <a:pPr marL="1314450" lvl="1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Enroll New Members</a:t>
            </a:r>
          </a:p>
          <a:p>
            <a:pPr marL="1314450" lvl="1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Administer 457 Plan Enrollments &amp; Changes</a:t>
            </a:r>
          </a:p>
          <a:p>
            <a:pPr marL="1314450" lvl="1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Process Service Purchases</a:t>
            </a:r>
          </a:p>
          <a:p>
            <a:pPr marL="1314450" lvl="1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Process Return of Contributions</a:t>
            </a:r>
          </a:p>
          <a:p>
            <a:pPr marL="1314450" lvl="1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Administer DROP program</a:t>
            </a:r>
          </a:p>
          <a:p>
            <a:pPr marL="1314450" lvl="1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Pension Payroll Administration</a:t>
            </a:r>
          </a:p>
          <a:p>
            <a:pPr marL="1314450" lvl="1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Retiree Healthcare Administration and Medicare Transitions</a:t>
            </a:r>
          </a:p>
          <a:p>
            <a:pPr marL="1314450" lvl="1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Process Death </a:t>
            </a:r>
            <a:r>
              <a:rPr lang="en-US" alt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and Survivor Benefits</a:t>
            </a:r>
            <a:endParaRPr lang="en-US" alt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1314450" lvl="1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Retirement Counseling and Customer Service</a:t>
            </a:r>
          </a:p>
        </p:txBody>
      </p:sp>
      <p:pic>
        <p:nvPicPr>
          <p:cNvPr id="3076" name="Picture 3">
            <a:extLst>
              <a:ext uri="{FF2B5EF4-FFF2-40B4-BE49-F238E27FC236}">
                <a16:creationId xmlns:a16="http://schemas.microsoft.com/office/drawing/2014/main" id="{44C8094B-36F0-4BA6-A02B-53AE02162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288" y="6477000"/>
            <a:ext cx="2814637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AD664F0-549C-4336-8E34-FD179C45807C}"/>
              </a:ext>
            </a:extLst>
          </p:cNvPr>
          <p:cNvSpPr txBox="1"/>
          <p:nvPr/>
        </p:nvSpPr>
        <p:spPr>
          <a:xfrm>
            <a:off x="0" y="152400"/>
            <a:ext cx="10160000" cy="1323975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>
            <a:lvl1pPr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1pPr>
            <a:lvl2pPr marL="742950" indent="-28575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2pPr>
            <a:lvl3pPr marL="1143000" indent="-22860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3pPr>
            <a:lvl4pPr marL="1600200" indent="-22860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4pPr>
            <a:lvl5pPr marL="2057400" indent="-22860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9pPr>
          </a:lstStyle>
          <a:p>
            <a:pPr algn="ctr" eaLnBrk="1" hangingPunct="1"/>
            <a:r>
              <a:rPr lang="en-US" alt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CINCINNATI RETIREMENT SYSTEM</a:t>
            </a:r>
          </a:p>
          <a:p>
            <a:pPr eaLnBrk="1" hangingPunct="1"/>
            <a:r>
              <a:rPr lang="en-US" alt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→CRS Operations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C49F8F-4023-4F05-8A6F-C0B73EF4201C}"/>
              </a:ext>
            </a:extLst>
          </p:cNvPr>
          <p:cNvSpPr txBox="1"/>
          <p:nvPr/>
        </p:nvSpPr>
        <p:spPr>
          <a:xfrm>
            <a:off x="9847228" y="707914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054D54EF-0B81-4036-AB08-CDC3C342913A}" type="slidenum">
              <a:rPr lang="en-US" sz="1200" b="1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fld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947656"/>
      </p:ext>
    </p:extLst>
  </p:cSld>
  <p:clrMapOvr>
    <a:masterClrMapping/>
  </p:clrMapOvr>
  <p:transition spd="med"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>
            <a:extLst>
              <a:ext uri="{FF2B5EF4-FFF2-40B4-BE49-F238E27FC236}">
                <a16:creationId xmlns:a16="http://schemas.microsoft.com/office/drawing/2014/main" id="{900F64D2-9501-4FD5-8A8C-5B5301643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60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>
            <a:extLst>
              <a:ext uri="{FF2B5EF4-FFF2-40B4-BE49-F238E27FC236}">
                <a16:creationId xmlns:a16="http://schemas.microsoft.com/office/drawing/2014/main" id="{FA3C740F-538F-484E-A2C2-C3B8CB8DBC43}"/>
              </a:ext>
            </a:extLst>
          </p:cNvPr>
          <p:cNvSpPr>
            <a:spLocks/>
          </p:cNvSpPr>
          <p:nvPr/>
        </p:nvSpPr>
        <p:spPr bwMode="auto">
          <a:xfrm>
            <a:off x="695325" y="1744764"/>
            <a:ext cx="8991600" cy="4876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1pPr>
            <a:lvl2pPr marL="742950" indent="-28575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2pPr>
            <a:lvl3pPr marL="11430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3pPr>
            <a:lvl4pPr marL="16002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4pPr>
            <a:lvl5pPr marL="20574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9pPr>
          </a:lstStyle>
          <a:p>
            <a:pPr marL="571500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CRS Benefits are Funded by Contributions + Investment Earnings</a:t>
            </a:r>
          </a:p>
          <a:p>
            <a:pPr marL="1314450" lvl="1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City contributes at least 16.25% of payroll</a:t>
            </a:r>
          </a:p>
          <a:p>
            <a:pPr marL="1314450" lvl="1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You contribute 9% </a:t>
            </a:r>
          </a:p>
          <a:p>
            <a:pPr marL="571500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CRS Board of Trustees invest the contributions and earn an investment return</a:t>
            </a:r>
          </a:p>
          <a:p>
            <a:pPr marL="571500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Current CRS Assets = $2.5 billion</a:t>
            </a:r>
          </a:p>
          <a:p>
            <a:pPr marL="571500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Annual CRS benefit payments = $219.4 million</a:t>
            </a:r>
          </a:p>
          <a:p>
            <a:pPr marL="571500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Funded ratio (pension) = 68.2%</a:t>
            </a:r>
          </a:p>
          <a:p>
            <a:pPr marL="571500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Funded ratio (health) = 145.1%</a:t>
            </a:r>
          </a:p>
          <a:p>
            <a:pPr marL="571500" indent="-571500" eaLnBrk="1" hangingPunct="1">
              <a:buFont typeface="Arial" panose="020B0604020202020204" pitchFamily="34" charset="0"/>
              <a:buChar char="•"/>
              <a:defRPr/>
            </a:pPr>
            <a:endParaRPr lang="en-US" alt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3076" name="Picture 3">
            <a:extLst>
              <a:ext uri="{FF2B5EF4-FFF2-40B4-BE49-F238E27FC236}">
                <a16:creationId xmlns:a16="http://schemas.microsoft.com/office/drawing/2014/main" id="{44C8094B-36F0-4BA6-A02B-53AE02162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288" y="6477000"/>
            <a:ext cx="2814637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AD664F0-549C-4336-8E34-FD179C45807C}"/>
              </a:ext>
            </a:extLst>
          </p:cNvPr>
          <p:cNvSpPr txBox="1"/>
          <p:nvPr/>
        </p:nvSpPr>
        <p:spPr>
          <a:xfrm>
            <a:off x="0" y="152400"/>
            <a:ext cx="10160000" cy="1323975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>
            <a:lvl1pPr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1pPr>
            <a:lvl2pPr marL="742950" indent="-28575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2pPr>
            <a:lvl3pPr marL="1143000" indent="-22860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3pPr>
            <a:lvl4pPr marL="1600200" indent="-22860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4pPr>
            <a:lvl5pPr marL="2057400" indent="-22860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9pPr>
          </a:lstStyle>
          <a:p>
            <a:pPr algn="ctr" eaLnBrk="1" hangingPunct="1"/>
            <a:r>
              <a:rPr lang="en-US" alt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CINCINNATI RETIREMENT SYSTEM</a:t>
            </a:r>
          </a:p>
          <a:p>
            <a:pPr eaLnBrk="1" hangingPunct="1"/>
            <a:r>
              <a:rPr lang="en-US" alt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→CRS Funding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C49F8F-4023-4F05-8A6F-C0B73EF4201C}"/>
              </a:ext>
            </a:extLst>
          </p:cNvPr>
          <p:cNvSpPr txBox="1"/>
          <p:nvPr/>
        </p:nvSpPr>
        <p:spPr>
          <a:xfrm>
            <a:off x="9847228" y="707914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054D54EF-0B81-4036-AB08-CDC3C342913A}" type="slidenum">
              <a:rPr lang="en-US" sz="1200" b="1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fld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026834"/>
      </p:ext>
    </p:extLst>
  </p:cSld>
  <p:clrMapOvr>
    <a:masterClrMapping/>
  </p:clrMapOvr>
  <p:transition spd="med"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EF4663-6E3C-5A43-A32E-84C9F2AB1B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>
            <a:extLst>
              <a:ext uri="{FF2B5EF4-FFF2-40B4-BE49-F238E27FC236}">
                <a16:creationId xmlns:a16="http://schemas.microsoft.com/office/drawing/2014/main" id="{14789FA4-2350-E841-028D-9AB27F952A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60000" cy="612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>
            <a:extLst>
              <a:ext uri="{FF2B5EF4-FFF2-40B4-BE49-F238E27FC236}">
                <a16:creationId xmlns:a16="http://schemas.microsoft.com/office/drawing/2014/main" id="{68B356AB-46F0-9E7D-F0C9-3AAA011E8212}"/>
              </a:ext>
            </a:extLst>
          </p:cNvPr>
          <p:cNvSpPr>
            <a:spLocks/>
          </p:cNvSpPr>
          <p:nvPr/>
        </p:nvSpPr>
        <p:spPr bwMode="auto">
          <a:xfrm>
            <a:off x="1079500" y="660400"/>
            <a:ext cx="8001000" cy="581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1pPr>
            <a:lvl2pPr marL="742950" indent="-28575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2pPr>
            <a:lvl3pPr marL="1143000" indent="-22860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3pPr>
            <a:lvl4pPr marL="1600200" indent="-22860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4pPr>
            <a:lvl5pPr marL="2057400" indent="-22860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CRS Board of Trustees</a:t>
            </a:r>
          </a:p>
          <a:p>
            <a:pPr eaLnBrk="1" hangingPunct="1"/>
            <a:endParaRPr lang="en-US" altLang="en-US" sz="1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eaLnBrk="1" hangingPunct="1"/>
            <a:r>
              <a:rPr lang="en-US" alt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CRS Board of Trustees are responsible for approving the overall budget of the Retirement System, as well as the investment plan and asset allocation strategy of the CRS Trust.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en-US" alt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CRS Board of Trustees consists of nine (9) members:</a:t>
            </a:r>
          </a:p>
          <a:p>
            <a:pPr marL="1085850" lvl="1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2 Active Employees</a:t>
            </a:r>
          </a:p>
          <a:p>
            <a:pPr marL="1085850" lvl="1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3 Retirees</a:t>
            </a:r>
          </a:p>
          <a:p>
            <a:pPr marL="1085850" lvl="1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4 Mayoral Appointees</a:t>
            </a:r>
          </a:p>
          <a:p>
            <a:pPr marL="1085850" lvl="1" indent="-342900" eaLnBrk="1" hangingPunct="1">
              <a:buFont typeface="Arial" panose="020B0604020202020204" pitchFamily="34" charset="0"/>
              <a:buChar char="•"/>
            </a:pPr>
            <a:endParaRPr lang="en-US" alt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Active and Retiree Trustees are elected by their respective peers.</a:t>
            </a:r>
          </a:p>
          <a:p>
            <a:pPr marL="1085850" lvl="1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Serve four-year terms; meetings occur once a month.</a:t>
            </a:r>
          </a:p>
          <a:p>
            <a:pPr marL="1085850" lvl="1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Active &amp; Retiree trustee elections are staggered, so that only one seat is up for election at a time.</a:t>
            </a:r>
          </a:p>
          <a:p>
            <a:pPr marL="1085850" lvl="1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Next Active Trustee Election: Spring of 2026</a:t>
            </a:r>
          </a:p>
          <a:p>
            <a:pPr lvl="1" indent="0" eaLnBrk="1" hangingPunct="1"/>
            <a:endParaRPr lang="en-US" alt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CRS Board of Trustees have a fiduciary responsibility to always act in the best interest of the System and its membership.</a:t>
            </a:r>
          </a:p>
          <a:p>
            <a:pPr eaLnBrk="1" hangingPunct="1"/>
            <a:endParaRPr lang="en-US" alt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kumimoji="0" lang="en-US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00367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https://www.cincinnati-oh.gov/retirement/crs-board-of-trustees/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en-US" alt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3076" name="Picture 3">
            <a:extLst>
              <a:ext uri="{FF2B5EF4-FFF2-40B4-BE49-F238E27FC236}">
                <a16:creationId xmlns:a16="http://schemas.microsoft.com/office/drawing/2014/main" id="{34467D61-D058-6AEC-CBE4-CB8CEA6E3F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363" y="165100"/>
            <a:ext cx="2814637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7122767"/>
      </p:ext>
    </p:extLst>
  </p:cSld>
  <p:clrMapOvr>
    <a:masterClrMapping/>
  </p:clrMapOvr>
  <p:transition spd="med"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B23763-E0F6-7500-7B34-9503DCC5A9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>
            <a:extLst>
              <a:ext uri="{FF2B5EF4-FFF2-40B4-BE49-F238E27FC236}">
                <a16:creationId xmlns:a16="http://schemas.microsoft.com/office/drawing/2014/main" id="{AC712EF9-3188-F09C-DB10-0A4D57B2D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60000" cy="612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>
            <a:extLst>
              <a:ext uri="{FF2B5EF4-FFF2-40B4-BE49-F238E27FC236}">
                <a16:creationId xmlns:a16="http://schemas.microsoft.com/office/drawing/2014/main" id="{EB362F0C-1458-5025-6A18-F9575D7BA6A4}"/>
              </a:ext>
            </a:extLst>
          </p:cNvPr>
          <p:cNvSpPr>
            <a:spLocks/>
          </p:cNvSpPr>
          <p:nvPr/>
        </p:nvSpPr>
        <p:spPr bwMode="auto">
          <a:xfrm>
            <a:off x="1079500" y="660400"/>
            <a:ext cx="8001000" cy="581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1pPr>
            <a:lvl2pPr marL="742950" indent="-28575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2pPr>
            <a:lvl3pPr marL="1143000" indent="-22860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3pPr>
            <a:lvl4pPr marL="1600200" indent="-22860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4pPr>
            <a:lvl5pPr marL="2057400" indent="-22860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9pPr>
          </a:lstStyle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en-US" alt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3076" name="Picture 3">
            <a:extLst>
              <a:ext uri="{FF2B5EF4-FFF2-40B4-BE49-F238E27FC236}">
                <a16:creationId xmlns:a16="http://schemas.microsoft.com/office/drawing/2014/main" id="{26FC15BD-DD79-D1B9-4C66-28D3EF75F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363" y="165100"/>
            <a:ext cx="2814637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FC7CA2A-51AF-25A3-E679-116952902D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38200"/>
            <a:ext cx="10160000" cy="6501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934641"/>
      </p:ext>
    </p:extLst>
  </p:cSld>
  <p:clrMapOvr>
    <a:masterClrMapping/>
  </p:clrMapOvr>
  <p:transition spd="med"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>
            <a:extLst>
              <a:ext uri="{FF2B5EF4-FFF2-40B4-BE49-F238E27FC236}">
                <a16:creationId xmlns:a16="http://schemas.microsoft.com/office/drawing/2014/main" id="{900F64D2-9501-4FD5-8A8C-5B5301643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60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>
            <a:extLst>
              <a:ext uri="{FF2B5EF4-FFF2-40B4-BE49-F238E27FC236}">
                <a16:creationId xmlns:a16="http://schemas.microsoft.com/office/drawing/2014/main" id="{FA3C740F-538F-484E-A2C2-C3B8CB8DBC43}"/>
              </a:ext>
            </a:extLst>
          </p:cNvPr>
          <p:cNvSpPr>
            <a:spLocks/>
          </p:cNvSpPr>
          <p:nvPr/>
        </p:nvSpPr>
        <p:spPr bwMode="auto">
          <a:xfrm>
            <a:off x="695325" y="1744764"/>
            <a:ext cx="8991600" cy="4876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1pPr>
            <a:lvl2pPr marL="742950" indent="-28575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2pPr>
            <a:lvl3pPr marL="11430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3pPr>
            <a:lvl4pPr marL="16002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4pPr>
            <a:lvl5pPr marL="20574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9pPr>
          </a:lstStyle>
          <a:p>
            <a:pPr eaLnBrk="1" hangingPunct="1">
              <a:defRPr/>
            </a:pPr>
            <a:endParaRPr lang="en-US" alt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3076" name="Picture 3">
            <a:extLst>
              <a:ext uri="{FF2B5EF4-FFF2-40B4-BE49-F238E27FC236}">
                <a16:creationId xmlns:a16="http://schemas.microsoft.com/office/drawing/2014/main" id="{44C8094B-36F0-4BA6-A02B-53AE02162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288" y="6477000"/>
            <a:ext cx="2814637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AD664F0-549C-4336-8E34-FD179C45807C}"/>
              </a:ext>
            </a:extLst>
          </p:cNvPr>
          <p:cNvSpPr txBox="1"/>
          <p:nvPr/>
        </p:nvSpPr>
        <p:spPr>
          <a:xfrm>
            <a:off x="0" y="152400"/>
            <a:ext cx="10160000" cy="707886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>
            <a:lvl1pPr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1pPr>
            <a:lvl2pPr marL="742950" indent="-28575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2pPr>
            <a:lvl3pPr marL="1143000" indent="-22860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3pPr>
            <a:lvl4pPr marL="1600200" indent="-22860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4pPr>
            <a:lvl5pPr marL="2057400" indent="-22860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9pPr>
          </a:lstStyle>
          <a:p>
            <a:pPr algn="ctr" eaLnBrk="1" hangingPunct="1"/>
            <a:r>
              <a:rPr lang="en-US" alt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CINCINNATI RETIREMENT SYSTEM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C49F8F-4023-4F05-8A6F-C0B73EF4201C}"/>
              </a:ext>
            </a:extLst>
          </p:cNvPr>
          <p:cNvSpPr txBox="1"/>
          <p:nvPr/>
        </p:nvSpPr>
        <p:spPr>
          <a:xfrm>
            <a:off x="9847228" y="707914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054D54EF-0B81-4036-AB08-CDC3C342913A}" type="slidenum">
              <a:rPr lang="en-US" sz="1200" b="1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fld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F462577-7AFF-709A-931A-5BB887AA04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07259592"/>
              </p:ext>
            </p:extLst>
          </p:nvPr>
        </p:nvGraphicFramePr>
        <p:xfrm>
          <a:off x="1879600" y="2895600"/>
          <a:ext cx="6248400" cy="236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D39C6AD-3696-1514-7BF8-C94DF7C1EB98}"/>
              </a:ext>
            </a:extLst>
          </p:cNvPr>
          <p:cNvSpPr txBox="1"/>
          <p:nvPr/>
        </p:nvSpPr>
        <p:spPr>
          <a:xfrm>
            <a:off x="1574800" y="1599823"/>
            <a:ext cx="62484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What do I get for my City service? </a:t>
            </a:r>
          </a:p>
        </p:txBody>
      </p:sp>
    </p:spTree>
    <p:extLst>
      <p:ext uri="{BB962C8B-B14F-4D97-AF65-F5344CB8AC3E}">
        <p14:creationId xmlns:p14="http://schemas.microsoft.com/office/powerpoint/2010/main" val="1839915853"/>
      </p:ext>
    </p:extLst>
  </p:cSld>
  <p:clrMapOvr>
    <a:masterClrMapping/>
  </p:clrMapOvr>
  <p:transition spd="med"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>
            <a:extLst>
              <a:ext uri="{FF2B5EF4-FFF2-40B4-BE49-F238E27FC236}">
                <a16:creationId xmlns:a16="http://schemas.microsoft.com/office/drawing/2014/main" id="{900F64D2-9501-4FD5-8A8C-5B5301643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60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>
            <a:extLst>
              <a:ext uri="{FF2B5EF4-FFF2-40B4-BE49-F238E27FC236}">
                <a16:creationId xmlns:a16="http://schemas.microsoft.com/office/drawing/2014/main" id="{FA3C740F-538F-484E-A2C2-C3B8CB8DBC43}"/>
              </a:ext>
            </a:extLst>
          </p:cNvPr>
          <p:cNvSpPr>
            <a:spLocks/>
          </p:cNvSpPr>
          <p:nvPr/>
        </p:nvSpPr>
        <p:spPr bwMode="auto">
          <a:xfrm>
            <a:off x="695325" y="1475838"/>
            <a:ext cx="8991600" cy="545836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1pPr>
            <a:lvl2pPr marL="742950" indent="-28575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2pPr>
            <a:lvl3pPr marL="11430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3pPr>
            <a:lvl4pPr marL="16002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4pPr>
            <a:lvl5pPr marL="20574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9pPr>
          </a:lstStyle>
          <a:p>
            <a:pPr marL="571500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CRS provides a “Defined Benefit” pension</a:t>
            </a:r>
          </a:p>
          <a:p>
            <a:pPr marL="1314450" lvl="1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“Defined Benefit” means your pension is calculated by a formula that is “defined” by law – guaranteed monthly payment for the rest of your life</a:t>
            </a:r>
          </a:p>
          <a:p>
            <a:pPr marL="1314450" lvl="1" indent="-571500" eaLnBrk="1" hangingPunct="1">
              <a:buFont typeface="Arial" panose="020B0604020202020204" pitchFamily="34" charset="0"/>
              <a:buChar char="•"/>
              <a:defRPr/>
            </a:pPr>
            <a:endParaRPr lang="en-US" alt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lvl="1" indent="0" eaLnBrk="1" hangingPunct="1">
              <a:defRPr/>
            </a:pPr>
            <a:endParaRPr lang="en-US" alt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lvl="1" indent="0" eaLnBrk="1" hangingPunct="1">
              <a:defRPr/>
            </a:pPr>
            <a:endParaRPr lang="en-US" alt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1314450" lvl="1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Different than “Defined Contribution” plan which provides a lump sum at retirement and no guarantees</a:t>
            </a:r>
          </a:p>
          <a:p>
            <a:pPr marL="1314450" lvl="1" indent="-571500" eaLnBrk="1" hangingPunct="1">
              <a:buFont typeface="Arial" panose="020B0604020202020204" pitchFamily="34" charset="0"/>
              <a:buChar char="•"/>
              <a:defRPr/>
            </a:pPr>
            <a:endParaRPr lang="en-US" alt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lvl="1" indent="0" eaLnBrk="1" hangingPunct="1">
              <a:defRPr/>
            </a:pPr>
            <a:endParaRPr lang="en-US" alt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1314450" lvl="1" indent="-571500" eaLnBrk="1" hangingPunct="1">
              <a:buFont typeface="Arial" panose="020B0604020202020204" pitchFamily="34" charset="0"/>
              <a:buChar char="•"/>
              <a:defRPr/>
            </a:pPr>
            <a:endParaRPr lang="en-US" alt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3076" name="Picture 3">
            <a:extLst>
              <a:ext uri="{FF2B5EF4-FFF2-40B4-BE49-F238E27FC236}">
                <a16:creationId xmlns:a16="http://schemas.microsoft.com/office/drawing/2014/main" id="{44C8094B-36F0-4BA6-A02B-53AE02162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288" y="6477000"/>
            <a:ext cx="2814637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AD664F0-549C-4336-8E34-FD179C45807C}"/>
              </a:ext>
            </a:extLst>
          </p:cNvPr>
          <p:cNvSpPr txBox="1"/>
          <p:nvPr/>
        </p:nvSpPr>
        <p:spPr>
          <a:xfrm>
            <a:off x="0" y="152400"/>
            <a:ext cx="10160000" cy="1323439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>
            <a:lvl1pPr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1pPr>
            <a:lvl2pPr marL="742950" indent="-28575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2pPr>
            <a:lvl3pPr marL="1143000" indent="-22860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3pPr>
            <a:lvl4pPr marL="1600200" indent="-22860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4pPr>
            <a:lvl5pPr marL="2057400" indent="-22860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9pPr>
          </a:lstStyle>
          <a:p>
            <a:pPr algn="ctr" eaLnBrk="1" hangingPunct="1"/>
            <a:r>
              <a:rPr lang="en-US" alt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CINCINNATI RETIREMENT SYSTEM</a:t>
            </a:r>
          </a:p>
          <a:p>
            <a:pPr eaLnBrk="1" hangingPunct="1"/>
            <a:r>
              <a:rPr lang="en-US" alt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→Monthly Pension Benefit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C49F8F-4023-4F05-8A6F-C0B73EF4201C}"/>
              </a:ext>
            </a:extLst>
          </p:cNvPr>
          <p:cNvSpPr txBox="1"/>
          <p:nvPr/>
        </p:nvSpPr>
        <p:spPr>
          <a:xfrm>
            <a:off x="9847228" y="707914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054D54EF-0B81-4036-AB08-CDC3C342913A}" type="slidenum">
              <a:rPr lang="en-US" sz="1200" b="1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fld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7C5AE8CC-D72A-0158-85CD-CC2C42C010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147124"/>
              </p:ext>
            </p:extLst>
          </p:nvPr>
        </p:nvGraphicFramePr>
        <p:xfrm>
          <a:off x="1693333" y="3467100"/>
          <a:ext cx="6773333" cy="137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9CAB5F5C-BDB1-B989-91B1-51F45ADDB93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66995" y="2996381"/>
            <a:ext cx="914479" cy="91447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7562801-FD50-5515-CC22-B720866C98F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41815" y="2966883"/>
            <a:ext cx="914479" cy="91447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1803A46-6AA2-602B-CD0A-56755311188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46762" y="2996381"/>
            <a:ext cx="914479" cy="91447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D53A5FC-E069-82A3-0180-6FC99AA9AD2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95305" y="2966884"/>
            <a:ext cx="914479" cy="91447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6B839FC-A1A2-B043-EA67-C59F13A52F0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05637" y="5314335"/>
            <a:ext cx="914479" cy="914479"/>
          </a:xfrm>
          <a:prstGeom prst="rect">
            <a:avLst/>
          </a:prstGeom>
        </p:spPr>
      </p:pic>
      <p:graphicFrame>
        <p:nvGraphicFramePr>
          <p:cNvPr id="18" name="Diagram 17">
            <a:extLst>
              <a:ext uri="{FF2B5EF4-FFF2-40B4-BE49-F238E27FC236}">
                <a16:creationId xmlns:a16="http://schemas.microsoft.com/office/drawing/2014/main" id="{1DEB49CB-395B-5715-13DB-88F9A3DC18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68584142"/>
              </p:ext>
            </p:extLst>
          </p:nvPr>
        </p:nvGraphicFramePr>
        <p:xfrm>
          <a:off x="1693333" y="5791200"/>
          <a:ext cx="6773333" cy="137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20" name="Graphic 19" descr="Question Mark with solid fill">
            <a:extLst>
              <a:ext uri="{FF2B5EF4-FFF2-40B4-BE49-F238E27FC236}">
                <a16:creationId xmlns:a16="http://schemas.microsoft.com/office/drawing/2014/main" id="{8BE3C758-82B8-638D-601B-31DF37D1664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403600" y="5572615"/>
            <a:ext cx="605241" cy="60524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2CCE73F-F734-440D-0915-D2B2C488A6A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694227" y="5572615"/>
            <a:ext cx="609653" cy="60355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D60FFD8-2A63-6160-F47C-A612EA09253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955394" y="5572615"/>
            <a:ext cx="609653" cy="60355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306D927-8336-5BF8-296C-5B201C0A925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289723" y="5560808"/>
            <a:ext cx="609653" cy="60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03102"/>
      </p:ext>
    </p:extLst>
  </p:cSld>
  <p:clrMapOvr>
    <a:masterClrMapping/>
  </p:clrMapOvr>
  <p:transition spd="med">
    <p:dissolv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nk">
  <a:themeElements>
    <a:clrScheme name="">
      <a:dk1>
        <a:srgbClr val="00367D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2D6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838200" algn="l"/>
          </a:tabLst>
          <a:defRPr kumimoji="0" lang="en-US" sz="2100" b="0" i="0" u="none" strike="noStrike" cap="none" normalizeH="0" baseline="0" smtClean="0">
            <a:ln>
              <a:noFill/>
            </a:ln>
            <a:solidFill>
              <a:srgbClr val="00367D"/>
            </a:solidFill>
            <a:effectLst/>
            <a:latin typeface="Frutiger 55 Roman" charset="0"/>
            <a:ea typeface="ヒラギノ角ゴ ProN W3" charset="0"/>
            <a:cs typeface="ヒラギノ角ゴ ProN W3" charset="0"/>
            <a:sym typeface="Frutiger 55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838200" algn="l"/>
          </a:tabLst>
          <a:defRPr kumimoji="0" lang="en-US" sz="2100" b="0" i="0" u="none" strike="noStrike" cap="none" normalizeH="0" baseline="0" smtClean="0">
            <a:ln>
              <a:noFill/>
            </a:ln>
            <a:solidFill>
              <a:srgbClr val="00367D"/>
            </a:solidFill>
            <a:effectLst/>
            <a:latin typeface="Frutiger 55 Roman" charset="0"/>
            <a:ea typeface="ヒラギノ角ゴ ProN W3" charset="0"/>
            <a:cs typeface="ヒラギノ角ゴ ProN W3" charset="0"/>
            <a:sym typeface="Frutiger 55 Roman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25686</TotalTime>
  <Pages>0</Pages>
  <Words>1967</Words>
  <Characters>0</Characters>
  <Application>Microsoft Office PowerPoint</Application>
  <PresentationFormat>Custom</PresentationFormat>
  <Lines>0</Lines>
  <Paragraphs>350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Frutiger 55 Roman</vt:lpstr>
      <vt:lpstr>Gill Sans</vt:lpstr>
      <vt:lpstr>Blank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CINCINNATI RETIREMENT SYSTEM →Estimate Example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Fine, Kathleen</dc:creator>
  <cp:lastModifiedBy>Brown, Kyle</cp:lastModifiedBy>
  <cp:revision>242</cp:revision>
  <dcterms:modified xsi:type="dcterms:W3CDTF">2026-04-20T13:46:50Z</dcterms:modified>
</cp:coreProperties>
</file>