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image28.jpg" ContentType="image/jpg"/>
  <Override PartName="/ppt/media/image30.jpg" ContentType="image/jpg"/>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92" r:id="rId5"/>
    <p:sldMasterId id="2147483703" r:id="rId6"/>
  </p:sldMasterIdLst>
  <p:notesMasterIdLst>
    <p:notesMasterId r:id="rId43"/>
  </p:notesMasterIdLst>
  <p:sldIdLst>
    <p:sldId id="4206" r:id="rId7"/>
    <p:sldId id="4232" r:id="rId8"/>
    <p:sldId id="4173" r:id="rId9"/>
    <p:sldId id="4126" r:id="rId10"/>
    <p:sldId id="291" r:id="rId11"/>
    <p:sldId id="4076" r:id="rId12"/>
    <p:sldId id="4196" r:id="rId13"/>
    <p:sldId id="282" r:id="rId14"/>
    <p:sldId id="4209" r:id="rId15"/>
    <p:sldId id="4129" r:id="rId16"/>
    <p:sldId id="4203" r:id="rId17"/>
    <p:sldId id="347" r:id="rId18"/>
    <p:sldId id="286" r:id="rId19"/>
    <p:sldId id="4118" r:id="rId20"/>
    <p:sldId id="368" r:id="rId21"/>
    <p:sldId id="377" r:id="rId22"/>
    <p:sldId id="4218" r:id="rId23"/>
    <p:sldId id="378" r:id="rId24"/>
    <p:sldId id="4219" r:id="rId25"/>
    <p:sldId id="4212" r:id="rId26"/>
    <p:sldId id="365" r:id="rId27"/>
    <p:sldId id="379" r:id="rId28"/>
    <p:sldId id="4214" r:id="rId29"/>
    <p:sldId id="4216" r:id="rId30"/>
    <p:sldId id="4205" r:id="rId31"/>
    <p:sldId id="4210" r:id="rId32"/>
    <p:sldId id="271" r:id="rId33"/>
    <p:sldId id="4233" r:id="rId34"/>
    <p:sldId id="4229" r:id="rId35"/>
    <p:sldId id="344" r:id="rId36"/>
    <p:sldId id="273" r:id="rId37"/>
    <p:sldId id="4194" r:id="rId38"/>
    <p:sldId id="4192" r:id="rId39"/>
    <p:sldId id="373" r:id="rId40"/>
    <p:sldId id="4201" r:id="rId41"/>
    <p:sldId id="281" r:id="rId4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31A264D-9F23-457E-B6B9-D50EAFDD0777}">
          <p14:sldIdLst>
            <p14:sldId id="4206"/>
            <p14:sldId id="4232"/>
            <p14:sldId id="4173"/>
          </p14:sldIdLst>
        </p14:section>
        <p14:section name="Project History" id="{F7432E4D-FC02-4EB4-8480-9BB6AD1F10BE}">
          <p14:sldIdLst>
            <p14:sldId id="4126"/>
            <p14:sldId id="291"/>
            <p14:sldId id="4076"/>
            <p14:sldId id="4196"/>
            <p14:sldId id="282"/>
            <p14:sldId id="4209"/>
            <p14:sldId id="4129"/>
          </p14:sldIdLst>
        </p14:section>
        <p14:section name="Project Overview" id="{668944E1-A7BE-412E-95B6-8F9195451CA1}">
          <p14:sldIdLst>
            <p14:sldId id="4203"/>
            <p14:sldId id="347"/>
            <p14:sldId id="286"/>
            <p14:sldId id="4118"/>
            <p14:sldId id="368"/>
            <p14:sldId id="377"/>
            <p14:sldId id="4218"/>
            <p14:sldId id="378"/>
            <p14:sldId id="4219"/>
          </p14:sldIdLst>
        </p14:section>
        <p14:section name="Bi-State Partnering" id="{C478B000-BA88-42BD-B070-ADD7BB3AAAC8}">
          <p14:sldIdLst/>
        </p14:section>
        <p14:section name="Progressive Design Build" id="{41AC988B-1D60-4E71-BED1-F3A039F71183}">
          <p14:sldIdLst>
            <p14:sldId id="4212"/>
            <p14:sldId id="365"/>
            <p14:sldId id="379"/>
            <p14:sldId id="4214"/>
            <p14:sldId id="4216"/>
          </p14:sldIdLst>
        </p14:section>
        <p14:section name="Contract Objectives" id="{602670F4-4D56-4010-9FE7-9DB66697F3FF}">
          <p14:sldIdLst>
            <p14:sldId id="4205"/>
            <p14:sldId id="4210"/>
            <p14:sldId id="271"/>
            <p14:sldId id="4233"/>
            <p14:sldId id="4229"/>
            <p14:sldId id="344"/>
            <p14:sldId id="273"/>
          </p14:sldIdLst>
        </p14:section>
        <p14:section name="Environmental Update" id="{FED8519A-18D2-41D4-93E7-F9270DA1B1CD}">
          <p14:sldIdLst>
            <p14:sldId id="4194"/>
            <p14:sldId id="4192"/>
            <p14:sldId id="373"/>
            <p14:sldId id="4201"/>
            <p14:sldId id="28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504" userDrawn="1">
          <p15:clr>
            <a:srgbClr val="A4A3A4"/>
          </p15:clr>
        </p15:guide>
        <p15:guide id="4" pos="715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A9E1"/>
    <a:srgbClr val="005DB9"/>
    <a:srgbClr val="EE7D30"/>
    <a:srgbClr val="FFC711"/>
    <a:srgbClr val="962992"/>
    <a:srgbClr val="A2419E"/>
    <a:srgbClr val="FFFFFF"/>
    <a:srgbClr val="EF7D2F"/>
    <a:srgbClr val="41404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712" autoAdjust="0"/>
  </p:normalViewPr>
  <p:slideViewPr>
    <p:cSldViewPr snapToGrid="0" snapToObjects="1" showGuides="1">
      <p:cViewPr varScale="1">
        <p:scale>
          <a:sx n="87" d="100"/>
          <a:sy n="87" d="100"/>
        </p:scale>
        <p:origin x="51" y="180"/>
      </p:cViewPr>
      <p:guideLst>
        <p:guide orient="horz" pos="2160"/>
        <p:guide pos="3840"/>
        <p:guide pos="504"/>
        <p:guide pos="7152"/>
      </p:guideLst>
    </p:cSldViewPr>
  </p:slideViewPr>
  <p:notesTextViewPr>
    <p:cViewPr>
      <p:scale>
        <a:sx n="100" d="100"/>
        <a:sy n="100" d="100"/>
      </p:scale>
      <p:origin x="0" y="0"/>
    </p:cViewPr>
  </p:notesTextViewPr>
  <p:sorterViewPr>
    <p:cViewPr>
      <p:scale>
        <a:sx n="1" d="1"/>
        <a:sy n="1" d="1"/>
      </p:scale>
      <p:origin x="0" y="0"/>
    </p:cViewPr>
  </p:sorterViewPr>
  <p:notesViewPr>
    <p:cSldViewPr snapToGrid="0" snapToObject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ller, Ursula" userId="71783a69-e6bb-4dfa-b834-607676a57212" providerId="ADAL" clId="{FC5A6557-39A3-4321-B9B1-AF1FDAB9189C}"/>
    <pc:docChg chg="modSld sldOrd">
      <pc:chgData name="Miller, Ursula" userId="71783a69-e6bb-4dfa-b834-607676a57212" providerId="ADAL" clId="{FC5A6557-39A3-4321-B9B1-AF1FDAB9189C}" dt="2023-11-08T13:54:14.663" v="1"/>
      <pc:docMkLst>
        <pc:docMk/>
      </pc:docMkLst>
      <pc:sldChg chg="ord">
        <pc:chgData name="Miller, Ursula" userId="71783a69-e6bb-4dfa-b834-607676a57212" providerId="ADAL" clId="{FC5A6557-39A3-4321-B9B1-AF1FDAB9189C}" dt="2023-11-08T13:54:14.663" v="1"/>
        <pc:sldMkLst>
          <pc:docMk/>
          <pc:sldMk cId="304390794" sldId="37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57150" y="0"/>
            <a:ext cx="7200900" cy="405130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0" y="4236529"/>
            <a:ext cx="7315200" cy="4882944"/>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BD5CAD00-9044-4D41-A8FB-834BBF3E08E8}" type="slidenum">
              <a:rPr lang="en-US" smtClean="0"/>
              <a:t>‹#›</a:t>
            </a:fld>
            <a:endParaRPr lang="en-US" dirty="0"/>
          </a:p>
        </p:txBody>
      </p:sp>
    </p:spTree>
    <p:extLst>
      <p:ext uri="{BB962C8B-B14F-4D97-AF65-F5344CB8AC3E}">
        <p14:creationId xmlns:p14="http://schemas.microsoft.com/office/powerpoint/2010/main" val="846765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5CAD00-9044-4D41-A8FB-834BBF3E08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5295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our original FONSI decision in 2012, ODOT and KYTC continued to focus on financing, value engineering, and efficient delivery of the project.  The IIJA was the catalyst we needed to get this project completed.</a:t>
            </a:r>
          </a:p>
        </p:txBody>
      </p:sp>
      <p:sp>
        <p:nvSpPr>
          <p:cNvPr id="4" name="Slide Number Placeholder 3"/>
          <p:cNvSpPr>
            <a:spLocks noGrp="1"/>
          </p:cNvSpPr>
          <p:nvPr>
            <p:ph type="sldNum" sz="quarter" idx="5"/>
          </p:nvPr>
        </p:nvSpPr>
        <p:spPr/>
        <p:txBody>
          <a:bodyPr/>
          <a:lstStyle/>
          <a:p>
            <a:fld id="{BD5CAD00-9044-4D41-A8FB-834BBF3E08E8}" type="slidenum">
              <a:rPr lang="en-US" smtClean="0"/>
              <a:t>10</a:t>
            </a:fld>
            <a:endParaRPr lang="en-US" dirty="0"/>
          </a:p>
        </p:txBody>
      </p:sp>
    </p:spTree>
    <p:extLst>
      <p:ext uri="{BB962C8B-B14F-4D97-AF65-F5344CB8AC3E}">
        <p14:creationId xmlns:p14="http://schemas.microsoft.com/office/powerpoint/2010/main" val="3981250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5CAD00-9044-4D41-A8FB-834BBF3E08E8}" type="slidenum">
              <a:rPr lang="en-US" smtClean="0"/>
              <a:t>11</a:t>
            </a:fld>
            <a:endParaRPr lang="en-US" dirty="0"/>
          </a:p>
        </p:txBody>
      </p:sp>
    </p:spTree>
    <p:extLst>
      <p:ext uri="{BB962C8B-B14F-4D97-AF65-F5344CB8AC3E}">
        <p14:creationId xmlns:p14="http://schemas.microsoft.com/office/powerpoint/2010/main" val="2816657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7315200" cy="4114800"/>
          </a:xfrm>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5CAD00-9044-4D41-A8FB-834BBF3E08E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8852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2635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BD5CAD00-9044-4D41-A8FB-834BBF3E08E8}" type="slidenum">
              <a:rPr lang="en-US" smtClean="0"/>
              <a:t>13</a:t>
            </a:fld>
            <a:endParaRPr lang="en-US" dirty="0"/>
          </a:p>
        </p:txBody>
      </p:sp>
    </p:spTree>
    <p:extLst>
      <p:ext uri="{BB962C8B-B14F-4D97-AF65-F5344CB8AC3E}">
        <p14:creationId xmlns:p14="http://schemas.microsoft.com/office/powerpoint/2010/main" val="2194580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overall project has been in development since 2005</a:t>
            </a:r>
          </a:p>
        </p:txBody>
      </p:sp>
      <p:sp>
        <p:nvSpPr>
          <p:cNvPr id="4" name="Slide Number Placeholder 3"/>
          <p:cNvSpPr>
            <a:spLocks noGrp="1"/>
          </p:cNvSpPr>
          <p:nvPr>
            <p:ph type="sldNum" sz="quarter" idx="5"/>
          </p:nvPr>
        </p:nvSpPr>
        <p:spPr/>
        <p:txBody>
          <a:bodyPr/>
          <a:lstStyle/>
          <a:p>
            <a:fld id="{BD5CAD00-9044-4D41-A8FB-834BBF3E08E8}" type="slidenum">
              <a:rPr lang="en-US" smtClean="0"/>
              <a:t>14</a:t>
            </a:fld>
            <a:endParaRPr lang="en-US" dirty="0"/>
          </a:p>
        </p:txBody>
      </p:sp>
    </p:spTree>
    <p:extLst>
      <p:ext uri="{BB962C8B-B14F-4D97-AF65-F5344CB8AC3E}">
        <p14:creationId xmlns:p14="http://schemas.microsoft.com/office/powerpoint/2010/main" val="1563529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19050"/>
            <a:ext cx="7315200" cy="4114800"/>
          </a:xfrm>
        </p:spPr>
      </p:sp>
      <p:sp>
        <p:nvSpPr>
          <p:cNvPr id="3" name="Notes Placeholder 2"/>
          <p:cNvSpPr>
            <a:spLocks noGrp="1"/>
          </p:cNvSpPr>
          <p:nvPr>
            <p:ph type="body" idx="1"/>
          </p:nvPr>
        </p:nvSpPr>
        <p:spPr/>
        <p:txBody>
          <a:bodyPr/>
          <a:lstStyle/>
          <a:p>
            <a:r>
              <a:rPr lang="en-US" dirty="0"/>
              <a:t>The exact design of the new companion bridge has not yet been determined. Two bridge types are being considered to allow the design-team to pursue innovative and cost-effective designs to the greatest extent possible. These include an arch bridge and a cable-stayed bridge. The bridge type will be chosen based on a technical analysis by the design-build team. Regardless of the type that is ultimately chosen, KYTC and ODOT will work with the design-build team to ensure an iconic, aesthetically pleasing bridge is ultimately built. KYTC and ODOT will also continue to coordinate with an Aesthetics Committee that was established to provide local input on the design and appearance of the Brent Spence Bridge Corridor, including the new companion bridge and the existing Brent Spence Bridge. For the bridges, the Aesthetics Committee will provide feedback on features such as lighting, color, tower or pier texture and color, railings, and other features.</a:t>
            </a:r>
          </a:p>
        </p:txBody>
      </p:sp>
      <p:sp>
        <p:nvSpPr>
          <p:cNvPr id="4" name="Slide Number Placeholder 3"/>
          <p:cNvSpPr>
            <a:spLocks noGrp="1"/>
          </p:cNvSpPr>
          <p:nvPr>
            <p:ph type="sldNum" sz="quarter" idx="5"/>
          </p:nvPr>
        </p:nvSpPr>
        <p:spPr/>
        <p:txBody>
          <a:bodyPr/>
          <a:lstStyle/>
          <a:p>
            <a:fld id="{BD5CAD00-9044-4D41-A8FB-834BBF3E08E8}" type="slidenum">
              <a:rPr lang="en-US" smtClean="0"/>
              <a:t>15</a:t>
            </a:fld>
            <a:endParaRPr lang="en-US" dirty="0"/>
          </a:p>
        </p:txBody>
      </p:sp>
    </p:spTree>
    <p:extLst>
      <p:ext uri="{BB962C8B-B14F-4D97-AF65-F5344CB8AC3E}">
        <p14:creationId xmlns:p14="http://schemas.microsoft.com/office/powerpoint/2010/main" val="1105463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19050"/>
            <a:ext cx="7315200" cy="41148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5CAD00-9044-4D41-A8FB-834BBF3E08E8}" type="slidenum">
              <a:rPr lang="en-US" smtClean="0"/>
              <a:t>16</a:t>
            </a:fld>
            <a:endParaRPr lang="en-US" dirty="0"/>
          </a:p>
        </p:txBody>
      </p:sp>
    </p:spTree>
    <p:extLst>
      <p:ext uri="{BB962C8B-B14F-4D97-AF65-F5344CB8AC3E}">
        <p14:creationId xmlns:p14="http://schemas.microsoft.com/office/powerpoint/2010/main" val="13678652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19050"/>
            <a:ext cx="7315200" cy="41148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5CAD00-9044-4D41-A8FB-834BBF3E08E8}" type="slidenum">
              <a:rPr lang="en-US" smtClean="0"/>
              <a:t>18</a:t>
            </a:fld>
            <a:endParaRPr lang="en-US" dirty="0"/>
          </a:p>
        </p:txBody>
      </p:sp>
    </p:spTree>
    <p:extLst>
      <p:ext uri="{BB962C8B-B14F-4D97-AF65-F5344CB8AC3E}">
        <p14:creationId xmlns:p14="http://schemas.microsoft.com/office/powerpoint/2010/main" val="109264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19050"/>
            <a:ext cx="7315200" cy="41148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5CAD00-9044-4D41-A8FB-834BBF3E08E8}" type="slidenum">
              <a:rPr lang="en-US" smtClean="0"/>
              <a:t>19</a:t>
            </a:fld>
            <a:endParaRPr lang="en-US" dirty="0"/>
          </a:p>
        </p:txBody>
      </p:sp>
    </p:spTree>
    <p:extLst>
      <p:ext uri="{BB962C8B-B14F-4D97-AF65-F5344CB8AC3E}">
        <p14:creationId xmlns:p14="http://schemas.microsoft.com/office/powerpoint/2010/main" val="1641185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5CAD00-9044-4D41-A8FB-834BBF3E08E8}" type="slidenum">
              <a:rPr lang="en-US" smtClean="0"/>
              <a:t>20</a:t>
            </a:fld>
            <a:endParaRPr lang="en-US" dirty="0"/>
          </a:p>
        </p:txBody>
      </p:sp>
    </p:spTree>
    <p:extLst>
      <p:ext uri="{BB962C8B-B14F-4D97-AF65-F5344CB8AC3E}">
        <p14:creationId xmlns:p14="http://schemas.microsoft.com/office/powerpoint/2010/main" val="993797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5"/>
          </p:nvPr>
        </p:nvSpPr>
        <p:spPr/>
        <p:txBody>
          <a:bodyPr/>
          <a:lstStyle/>
          <a:p>
            <a:fld id="{BD5CAD00-9044-4D41-A8FB-834BBF3E08E8}" type="slidenum">
              <a:rPr lang="en-US" smtClean="0"/>
              <a:t>2</a:t>
            </a:fld>
            <a:endParaRPr lang="en-US"/>
          </a:p>
        </p:txBody>
      </p:sp>
    </p:spTree>
    <p:extLst>
      <p:ext uri="{BB962C8B-B14F-4D97-AF65-F5344CB8AC3E}">
        <p14:creationId xmlns:p14="http://schemas.microsoft.com/office/powerpoint/2010/main" val="1117137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19050"/>
            <a:ext cx="7315200" cy="41148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D5CAD00-9044-4D41-A8FB-834BBF3E08E8}" type="slidenum">
              <a:rPr lang="en-US" smtClean="0"/>
              <a:t>21</a:t>
            </a:fld>
            <a:endParaRPr lang="en-US" dirty="0"/>
          </a:p>
        </p:txBody>
      </p:sp>
    </p:spTree>
    <p:extLst>
      <p:ext uri="{BB962C8B-B14F-4D97-AF65-F5344CB8AC3E}">
        <p14:creationId xmlns:p14="http://schemas.microsoft.com/office/powerpoint/2010/main" val="24185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19050"/>
            <a:ext cx="7315200" cy="41148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D5CAD00-9044-4D41-A8FB-834BBF3E08E8}" type="slidenum">
              <a:rPr lang="en-US" smtClean="0"/>
              <a:t>22</a:t>
            </a:fld>
            <a:endParaRPr lang="en-US" dirty="0"/>
          </a:p>
        </p:txBody>
      </p:sp>
    </p:spTree>
    <p:extLst>
      <p:ext uri="{BB962C8B-B14F-4D97-AF65-F5344CB8AC3E}">
        <p14:creationId xmlns:p14="http://schemas.microsoft.com/office/powerpoint/2010/main" val="22075049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5CAD00-9044-4D41-A8FB-834BBF3E08E8}" type="slidenum">
              <a:rPr lang="en-US" smtClean="0"/>
              <a:t>23</a:t>
            </a:fld>
            <a:endParaRPr lang="en-US" dirty="0"/>
          </a:p>
        </p:txBody>
      </p:sp>
    </p:spTree>
    <p:extLst>
      <p:ext uri="{BB962C8B-B14F-4D97-AF65-F5344CB8AC3E}">
        <p14:creationId xmlns:p14="http://schemas.microsoft.com/office/powerpoint/2010/main" val="2079966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223"/>
              </a:lnSpc>
            </a:pPr>
            <a:r>
              <a:rPr lang="en-US" kern="1800" dirty="0">
                <a:latin typeface="Calibri" panose="020F0502020204030204" pitchFamily="34" charset="0"/>
                <a:ea typeface="Times New Roman" panose="02020603050405020304" pitchFamily="18" charset="0"/>
                <a:cs typeface="Calibri" panose="020F0502020204030204" pitchFamily="34" charset="0"/>
              </a:rPr>
              <a:t> The Design Build Team will be selected based on qualifications while considering their pricing approach rather than qualifications and just a fixed or lowest bidder price. This approach also allows the project team to work collaboratively on the preferred alternative with the Design Build Team to identify cost-effective solutions that meet the goals of the project and community. It also brings more certainty to our project delivery process and eliminates several variables for those seeking to bid on the project.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ts val="1223"/>
              </a:lnSpc>
            </a:pPr>
            <a:r>
              <a:rPr lang="en-US" kern="1800" dirty="0">
                <a:latin typeface="Calibri" panose="020F0502020204030204" pitchFamily="34" charset="0"/>
                <a:ea typeface="Times New Roman" panose="02020603050405020304" pitchFamily="18" charset="0"/>
                <a:cs typeface="Calibri" panose="020F0502020204030204" pitchFamily="34"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ts val="1223"/>
              </a:lnSpc>
            </a:pPr>
            <a:r>
              <a:rPr lang="en-US" kern="1800" dirty="0">
                <a:latin typeface="Calibri" panose="020F0502020204030204" pitchFamily="34" charset="0"/>
                <a:ea typeface="Times New Roman" panose="02020603050405020304" pitchFamily="18" charset="0"/>
                <a:cs typeface="Calibri" panose="020F0502020204030204" pitchFamily="34" charset="0"/>
              </a:rPr>
              <a:t>The decision to move forward with the Progressive Design Build Procurement will allow ODOT and KYTC to meet our goal of having a Design Build Team selected and project groundbreaking in 2023, with construction activities expected to begin in earnest in 2024.</a:t>
            </a:r>
          </a:p>
          <a:p>
            <a:endParaRPr lang="en-US" dirty="0"/>
          </a:p>
        </p:txBody>
      </p:sp>
      <p:sp>
        <p:nvSpPr>
          <p:cNvPr id="4" name="Slide Number Placeholder 3"/>
          <p:cNvSpPr>
            <a:spLocks noGrp="1"/>
          </p:cNvSpPr>
          <p:nvPr>
            <p:ph type="sldNum" sz="quarter" idx="5"/>
          </p:nvPr>
        </p:nvSpPr>
        <p:spPr/>
        <p:txBody>
          <a:bodyPr/>
          <a:lstStyle/>
          <a:p>
            <a:fld id="{BD5CAD00-9044-4D41-A8FB-834BBF3E08E8}" type="slidenum">
              <a:rPr lang="en-US" smtClean="0"/>
              <a:t>24</a:t>
            </a:fld>
            <a:endParaRPr lang="en-US" dirty="0"/>
          </a:p>
        </p:txBody>
      </p:sp>
    </p:spTree>
    <p:extLst>
      <p:ext uri="{BB962C8B-B14F-4D97-AF65-F5344CB8AC3E}">
        <p14:creationId xmlns:p14="http://schemas.microsoft.com/office/powerpoint/2010/main" val="40489205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5CAD00-9044-4D41-A8FB-834BBF3E08E8}" type="slidenum">
              <a:rPr lang="en-US" smtClean="0"/>
              <a:t>25</a:t>
            </a:fld>
            <a:endParaRPr lang="en-US" dirty="0"/>
          </a:p>
        </p:txBody>
      </p:sp>
    </p:spTree>
    <p:extLst>
      <p:ext uri="{BB962C8B-B14F-4D97-AF65-F5344CB8AC3E}">
        <p14:creationId xmlns:p14="http://schemas.microsoft.com/office/powerpoint/2010/main" val="36856090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we’ve heard what we’re doing with the project. These objectives focus on how we do it. There’s a lot to read on the screen here, but I like to group these into seven different categories</a:t>
            </a:r>
          </a:p>
          <a:p>
            <a:endParaRPr lang="en-US" dirty="0"/>
          </a:p>
        </p:txBody>
      </p:sp>
      <p:sp>
        <p:nvSpPr>
          <p:cNvPr id="4" name="Slide Number Placeholder 3"/>
          <p:cNvSpPr>
            <a:spLocks noGrp="1"/>
          </p:cNvSpPr>
          <p:nvPr>
            <p:ph type="sldNum" sz="quarter" idx="5"/>
          </p:nvPr>
        </p:nvSpPr>
        <p:spPr/>
        <p:txBody>
          <a:bodyPr/>
          <a:lstStyle/>
          <a:p>
            <a:pPr defTabSz="881390">
              <a:defRPr/>
            </a:pPr>
            <a:fld id="{BD5CAD00-9044-4D41-A8FB-834BBF3E08E8}" type="slidenum">
              <a:rPr lang="en-US">
                <a:solidFill>
                  <a:prstClr val="black"/>
                </a:solidFill>
                <a:latin typeface="Calibri" panose="020F0502020204030204"/>
              </a:rPr>
              <a:pPr defTabSz="881390">
                <a:defRPr/>
              </a:pPr>
              <a:t>26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633436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37"/>
            <a:r>
              <a:rPr lang="en-US" sz="1800" dirty="0">
                <a:latin typeface="Calibri" panose="020F0502020204030204" pitchFamily="34" charset="0"/>
                <a:ea typeface="Calibri" panose="020F0502020204030204" pitchFamily="34" charset="0"/>
                <a:cs typeface="Times New Roman" panose="02020603050405020304" pitchFamily="18" charset="0"/>
              </a:rPr>
              <a:t>Shows area of reclaimed land 10 acres</a:t>
            </a:r>
            <a:endParaRPr lang="en-US" sz="18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D5CAD00-9044-4D41-A8FB-834BBF3E08E8}" type="slidenum">
              <a:rPr lang="en-US" smtClean="0"/>
              <a:t>27</a:t>
            </a:fld>
            <a:endParaRPr lang="en-US" dirty="0"/>
          </a:p>
        </p:txBody>
      </p:sp>
    </p:spTree>
    <p:extLst>
      <p:ext uri="{BB962C8B-B14F-4D97-AF65-F5344CB8AC3E}">
        <p14:creationId xmlns:p14="http://schemas.microsoft.com/office/powerpoint/2010/main" val="28681393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37"/>
            <a:r>
              <a:rPr lang="en-US" sz="1800" dirty="0">
                <a:latin typeface="Calibri" panose="020F0502020204030204" pitchFamily="34" charset="0"/>
                <a:ea typeface="Calibri" panose="020F0502020204030204" pitchFamily="34" charset="0"/>
                <a:cs typeface="Times New Roman" panose="02020603050405020304" pitchFamily="18" charset="0"/>
              </a:rPr>
              <a:t>Shows area of reclaimed land 10 acres</a:t>
            </a:r>
            <a:endParaRPr lang="en-US" sz="18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D5CAD00-9044-4D41-A8FB-834BBF3E08E8}" type="slidenum">
              <a:rPr lang="en-US" smtClean="0"/>
              <a:t>28</a:t>
            </a:fld>
            <a:endParaRPr lang="en-US" dirty="0"/>
          </a:p>
        </p:txBody>
      </p:sp>
    </p:spTree>
    <p:extLst>
      <p:ext uri="{BB962C8B-B14F-4D97-AF65-F5344CB8AC3E}">
        <p14:creationId xmlns:p14="http://schemas.microsoft.com/office/powerpoint/2010/main" val="8078785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482">
              <a:defRPr/>
            </a:pPr>
            <a:r>
              <a:rPr lang="en-US" dirty="0"/>
              <a:t>The project will install bicycle and pedestrian infrastructure on connections across I-75 like what is shown here for 6th, 7th, and 9th streets. Pedestrian and bicycle connections will also be provided on Linn Street, Freeman Avenue, Ezzard Charles, Liberty Street, Findlay Street, Bank Street, and Harrison Avenue. In addition, new shared use path will be constructed along Winchell Avenue between 9th Street and Ezzard Charles Drive, including a pedestrian bridge connection to Freeman Avenue. To promote safety for bicycles and pedestrians, the ramp connections with local streets are being designed as lower-speed urban intersections in accordance with City of Cincinnati design standards. The pedestrian and bicycle infrastructure included in the project will improve connectivity to transit, employment, healthcare, cultural, recreational, and commercial destinations.  </a:t>
            </a:r>
          </a:p>
          <a:p>
            <a:pPr>
              <a:lnSpc>
                <a:spcPct val="115000"/>
              </a:lnSpc>
              <a:spcBef>
                <a:spcPts val="917"/>
              </a:spcBef>
            </a:pPr>
            <a:endParaRPr lang="en-US"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31637">
              <a:defRPr/>
            </a:pPr>
            <a:fld id="{BD5CAD00-9044-4D41-A8FB-834BBF3E08E8}" type="slidenum">
              <a:rPr lang="en-US" sz="1900">
                <a:solidFill>
                  <a:prstClr val="black"/>
                </a:solidFill>
                <a:latin typeface="Calibri" panose="020F0502020204030204"/>
              </a:rPr>
              <a:pPr defTabSz="931637">
                <a:defRPr/>
              </a:pPr>
              <a:t>30</a:t>
            </a:fld>
            <a:endParaRPr lang="en-US" sz="1900" dirty="0">
              <a:solidFill>
                <a:prstClr val="black"/>
              </a:solidFill>
              <a:latin typeface="Calibri" panose="020F0502020204030204"/>
            </a:endParaRPr>
          </a:p>
        </p:txBody>
      </p:sp>
    </p:spTree>
    <p:extLst>
      <p:ext uri="{BB962C8B-B14F-4D97-AF65-F5344CB8AC3E}">
        <p14:creationId xmlns:p14="http://schemas.microsoft.com/office/powerpoint/2010/main" val="9414397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Calibri" panose="020F0502020204030204" pitchFamily="34" charset="0"/>
                <a:ea typeface="Calibri" panose="020F0502020204030204" pitchFamily="34" charset="0"/>
                <a:cs typeface="Times New Roman" panose="02020603050405020304" pitchFamily="18" charset="0"/>
              </a:rPr>
              <a:t> Point out aesthetic treatments screening and landscaping are similar on all overpasses; shared use path also similar on all overpasses</a:t>
            </a:r>
            <a:endParaRPr lang="en-US" dirty="0"/>
          </a:p>
        </p:txBody>
      </p:sp>
      <p:sp>
        <p:nvSpPr>
          <p:cNvPr id="4" name="Slide Number Placeholder 3"/>
          <p:cNvSpPr>
            <a:spLocks noGrp="1"/>
          </p:cNvSpPr>
          <p:nvPr>
            <p:ph type="sldNum" sz="quarter" idx="5"/>
          </p:nvPr>
        </p:nvSpPr>
        <p:spPr/>
        <p:txBody>
          <a:bodyPr/>
          <a:lstStyle/>
          <a:p>
            <a:fld id="{BD5CAD00-9044-4D41-A8FB-834BBF3E08E8}" type="slidenum">
              <a:rPr lang="en-US" smtClean="0"/>
              <a:t>31</a:t>
            </a:fld>
            <a:endParaRPr lang="en-US" dirty="0"/>
          </a:p>
        </p:txBody>
      </p:sp>
    </p:spTree>
    <p:extLst>
      <p:ext uri="{BB962C8B-B14F-4D97-AF65-F5344CB8AC3E}">
        <p14:creationId xmlns:p14="http://schemas.microsoft.com/office/powerpoint/2010/main" val="3499569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off with introductions</a:t>
            </a:r>
          </a:p>
        </p:txBody>
      </p:sp>
      <p:sp>
        <p:nvSpPr>
          <p:cNvPr id="4" name="Slide Number Placeholder 3"/>
          <p:cNvSpPr>
            <a:spLocks noGrp="1"/>
          </p:cNvSpPr>
          <p:nvPr>
            <p:ph type="sldNum" sz="quarter" idx="5"/>
          </p:nvPr>
        </p:nvSpPr>
        <p:spPr/>
        <p:txBody>
          <a:bodyPr/>
          <a:lstStyle/>
          <a:p>
            <a:fld id="{BD5CAD00-9044-4D41-A8FB-834BBF3E08E8}" type="slidenum">
              <a:rPr lang="en-US" smtClean="0"/>
              <a:t>3</a:t>
            </a:fld>
            <a:endParaRPr lang="en-US" dirty="0"/>
          </a:p>
        </p:txBody>
      </p:sp>
    </p:spTree>
    <p:extLst>
      <p:ext uri="{BB962C8B-B14F-4D97-AF65-F5344CB8AC3E}">
        <p14:creationId xmlns:p14="http://schemas.microsoft.com/office/powerpoint/2010/main" val="38468110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5CAD00-9044-4D41-A8FB-834BBF3E08E8}" type="slidenum">
              <a:rPr lang="en-US" smtClean="0"/>
              <a:t>32</a:t>
            </a:fld>
            <a:endParaRPr lang="en-US" dirty="0"/>
          </a:p>
        </p:txBody>
      </p:sp>
    </p:spTree>
    <p:extLst>
      <p:ext uri="{BB962C8B-B14F-4D97-AF65-F5344CB8AC3E}">
        <p14:creationId xmlns:p14="http://schemas.microsoft.com/office/powerpoint/2010/main" val="40412308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19050"/>
            <a:ext cx="7315200" cy="41148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D5CAD00-9044-4D41-A8FB-834BBF3E08E8}" type="slidenum">
              <a:rPr lang="en-US" smtClean="0"/>
              <a:t>34</a:t>
            </a:fld>
            <a:endParaRPr lang="en-US" dirty="0"/>
          </a:p>
        </p:txBody>
      </p:sp>
    </p:spTree>
    <p:extLst>
      <p:ext uri="{BB962C8B-B14F-4D97-AF65-F5344CB8AC3E}">
        <p14:creationId xmlns:p14="http://schemas.microsoft.com/office/powerpoint/2010/main" val="9804676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26248">
              <a:defRPr/>
            </a:pPr>
            <a:endParaRPr lang="en-US" dirty="0"/>
          </a:p>
        </p:txBody>
      </p:sp>
      <p:sp>
        <p:nvSpPr>
          <p:cNvPr id="4" name="Slide Number Placeholder 3"/>
          <p:cNvSpPr>
            <a:spLocks noGrp="1"/>
          </p:cNvSpPr>
          <p:nvPr>
            <p:ph type="sldNum" sz="quarter" idx="5"/>
          </p:nvPr>
        </p:nvSpPr>
        <p:spPr/>
        <p:txBody>
          <a:bodyPr/>
          <a:lstStyle/>
          <a:p>
            <a:fld id="{BD5CAD00-9044-4D41-A8FB-834BBF3E08E8}" type="slidenum">
              <a:rPr lang="en-US" smtClean="0"/>
              <a:t>35</a:t>
            </a:fld>
            <a:endParaRPr lang="en-US" dirty="0"/>
          </a:p>
        </p:txBody>
      </p:sp>
    </p:spTree>
    <p:extLst>
      <p:ext uri="{BB962C8B-B14F-4D97-AF65-F5344CB8AC3E}">
        <p14:creationId xmlns:p14="http://schemas.microsoft.com/office/powerpoint/2010/main" val="26413682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ndParaRPr>
          </a:p>
        </p:txBody>
      </p:sp>
      <p:sp>
        <p:nvSpPr>
          <p:cNvPr id="4" name="Slide Number Placeholder 3"/>
          <p:cNvSpPr>
            <a:spLocks noGrp="1"/>
          </p:cNvSpPr>
          <p:nvPr>
            <p:ph type="sldNum" sz="quarter" idx="5"/>
          </p:nvPr>
        </p:nvSpPr>
        <p:spPr/>
        <p:txBody>
          <a:bodyPr/>
          <a:lstStyle/>
          <a:p>
            <a:fld id="{BD5CAD00-9044-4D41-A8FB-834BBF3E08E8}" type="slidenum">
              <a:rPr lang="en-US" smtClean="0"/>
              <a:t>36</a:t>
            </a:fld>
            <a:endParaRPr lang="en-US" dirty="0"/>
          </a:p>
        </p:txBody>
      </p:sp>
    </p:spTree>
    <p:extLst>
      <p:ext uri="{BB962C8B-B14F-4D97-AF65-F5344CB8AC3E}">
        <p14:creationId xmlns:p14="http://schemas.microsoft.com/office/powerpoint/2010/main" val="110600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5CAD00-9044-4D41-A8FB-834BBF3E08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234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 cost $2.74 Million (0.4 miles) Opened in 1963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FDA08-891D-4D24-9337-D12A075AC0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290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5000"/>
              </a:lnSpc>
            </a:pPr>
            <a:r>
              <a:rPr lang="en-US" sz="2300" dirty="0">
                <a:solidFill>
                  <a:schemeClr val="tx1">
                    <a:alpha val="80000"/>
                  </a:schemeClr>
                </a:solidFill>
              </a:rPr>
              <a:t>Four Lanes Traffic Each Direction </a:t>
            </a:r>
          </a:p>
          <a:p>
            <a:pPr lvl="1">
              <a:lnSpc>
                <a:spcPct val="125000"/>
              </a:lnSpc>
            </a:pPr>
            <a:r>
              <a:rPr lang="en-US" sz="1900" dirty="0">
                <a:solidFill>
                  <a:schemeClr val="tx1">
                    <a:alpha val="80000"/>
                  </a:schemeClr>
                </a:solidFill>
              </a:rPr>
              <a:t>Restriped in 1985</a:t>
            </a:r>
          </a:p>
          <a:p>
            <a:pPr lvl="1">
              <a:lnSpc>
                <a:spcPct val="125000"/>
              </a:lnSpc>
            </a:pPr>
            <a:endParaRPr lang="en-US" sz="1900" dirty="0">
              <a:solidFill>
                <a:schemeClr val="tx1">
                  <a:alpha val="80000"/>
                </a:schemeClr>
              </a:solidFill>
            </a:endParaRPr>
          </a:p>
          <a:p>
            <a:pPr lvl="0">
              <a:lnSpc>
                <a:spcPct val="125000"/>
              </a:lnSpc>
            </a:pPr>
            <a:r>
              <a:rPr lang="en-US" sz="1900" dirty="0">
                <a:solidFill>
                  <a:schemeClr val="tx1">
                    <a:alpha val="80000"/>
                  </a:schemeClr>
                </a:solidFill>
              </a:rPr>
              <a:t>Vertical clearance/signing issues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FDA08-891D-4D24-9337-D12A075AC0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045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has taken quite some time for ODOT and KYTC to get to this point on the project.</a:t>
            </a:r>
          </a:p>
          <a:p>
            <a:endParaRPr lang="en-US" dirty="0"/>
          </a:p>
          <a:p>
            <a:r>
              <a:rPr lang="en-US" dirty="0"/>
              <a:t>The Brent Spence location was first identified as a need for solution in 1998 as part of a regional study of the interstate 71 corridor.  </a:t>
            </a:r>
          </a:p>
          <a:p>
            <a:endParaRPr lang="en-US" dirty="0"/>
          </a:p>
          <a:p>
            <a:r>
              <a:rPr lang="en-US" dirty="0"/>
              <a:t>Then again as part of a major investment study of I-75 the need was further defined, and a small subcommittee was formed to begin discussions on the problem and solutions.</a:t>
            </a:r>
          </a:p>
          <a:p>
            <a:endParaRPr lang="en-US" dirty="0"/>
          </a:p>
          <a:p>
            <a:r>
              <a:rPr lang="en-US" dirty="0"/>
              <a:t>In 2003, the states completed a engineering feasibility study that evaluated condition and some potential options.  This was funded with limited earmark funds the states received.</a:t>
            </a:r>
          </a:p>
          <a:p>
            <a:endParaRPr lang="en-US" dirty="0"/>
          </a:p>
          <a:p>
            <a:r>
              <a:rPr lang="en-US" dirty="0"/>
              <a:t>In 2005 ODOT and KYTC began the process in earnest to find a solutions to address this bottleneck.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5CAD00-9044-4D41-A8FB-834BBF3E08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118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62007">
              <a:defRPr/>
            </a:pPr>
            <a:endParaRPr lang="en-US" dirty="0"/>
          </a:p>
        </p:txBody>
      </p:sp>
      <p:sp>
        <p:nvSpPr>
          <p:cNvPr id="4" name="Slide Number Placeholder 3"/>
          <p:cNvSpPr>
            <a:spLocks noGrp="1"/>
          </p:cNvSpPr>
          <p:nvPr>
            <p:ph type="sldNum" sz="quarter" idx="5"/>
          </p:nvPr>
        </p:nvSpPr>
        <p:spPr/>
        <p:txBody>
          <a:bodyPr/>
          <a:lstStyle/>
          <a:p>
            <a:fld id="{BD5CAD00-9044-4D41-A8FB-834BBF3E08E8}" type="slidenum">
              <a:rPr lang="en-US" smtClean="0"/>
              <a:t>8</a:t>
            </a:fld>
            <a:endParaRPr lang="en-US" dirty="0"/>
          </a:p>
        </p:txBody>
      </p:sp>
    </p:spTree>
    <p:extLst>
      <p:ext uri="{BB962C8B-B14F-4D97-AF65-F5344CB8AC3E}">
        <p14:creationId xmlns:p14="http://schemas.microsoft.com/office/powerpoint/2010/main" val="3447085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5CAD00-9044-4D41-A8FB-834BBF3E08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0841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bg>
      <p:bgPr>
        <a:gradFill>
          <a:gsLst>
            <a:gs pos="0">
              <a:srgbClr val="005DB9"/>
            </a:gs>
            <a:gs pos="100000">
              <a:srgbClr val="29A9E1"/>
            </a:gs>
          </a:gsLst>
          <a:lin ang="5400000" scaled="1"/>
        </a:gradFill>
        <a:effectLst/>
      </p:bgPr>
    </p:bg>
    <p:spTree>
      <p:nvGrpSpPr>
        <p:cNvPr id="1" name=""/>
        <p:cNvGrpSpPr/>
        <p:nvPr/>
      </p:nvGrpSpPr>
      <p:grpSpPr>
        <a:xfrm>
          <a:off x="0" y="0"/>
          <a:ext cx="0" cy="0"/>
          <a:chOff x="0" y="0"/>
          <a:chExt cx="0" cy="0"/>
        </a:xfrm>
      </p:grpSpPr>
      <p:pic>
        <p:nvPicPr>
          <p:cNvPr id="20" name="Picture 19" descr="A picture containing sky, outdoor, grass, track&#10;&#10;Description automatically generated">
            <a:extLst>
              <a:ext uri="{FF2B5EF4-FFF2-40B4-BE49-F238E27FC236}">
                <a16:creationId xmlns:a16="http://schemas.microsoft.com/office/drawing/2014/main" id="{F4390BCD-161B-751E-F156-4497228E0CC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5222116"/>
          </a:xfrm>
          <a:prstGeom prst="rect">
            <a:avLst/>
          </a:prstGeom>
        </p:spPr>
      </p:pic>
      <p:sp>
        <p:nvSpPr>
          <p:cNvPr id="2" name="Title 1">
            <a:extLst>
              <a:ext uri="{FF2B5EF4-FFF2-40B4-BE49-F238E27FC236}">
                <a16:creationId xmlns:a16="http://schemas.microsoft.com/office/drawing/2014/main" id="{C5F71224-932C-80C6-8F73-E52924DA4380}"/>
              </a:ext>
            </a:extLst>
          </p:cNvPr>
          <p:cNvSpPr>
            <a:spLocks noGrp="1"/>
          </p:cNvSpPr>
          <p:nvPr>
            <p:ph type="ctrTitle" hasCustomPrompt="1"/>
          </p:nvPr>
        </p:nvSpPr>
        <p:spPr>
          <a:xfrm>
            <a:off x="843280" y="2982039"/>
            <a:ext cx="10510520" cy="920392"/>
          </a:xfrm>
        </p:spPr>
        <p:txBody>
          <a:bodyPr anchor="t">
            <a:normAutofit/>
          </a:bodyPr>
          <a:lstStyle>
            <a:lvl1pPr algn="l">
              <a:defRPr sz="3000" b="0" i="0" spc="200" baseline="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a:t>
            </a:r>
          </a:p>
        </p:txBody>
      </p:sp>
      <p:pic>
        <p:nvPicPr>
          <p:cNvPr id="9" name="Picture 8">
            <a:extLst>
              <a:ext uri="{FF2B5EF4-FFF2-40B4-BE49-F238E27FC236}">
                <a16:creationId xmlns:a16="http://schemas.microsoft.com/office/drawing/2014/main" id="{5A0FA528-0B5A-102E-A7A7-068DD3C8D570}"/>
              </a:ext>
            </a:extLst>
          </p:cNvPr>
          <p:cNvPicPr>
            <a:picLocks noChangeAspect="1"/>
          </p:cNvPicPr>
          <p:nvPr userDrawn="1"/>
        </p:nvPicPr>
        <p:blipFill>
          <a:blip r:embed="rId3"/>
          <a:stretch>
            <a:fillRect/>
          </a:stretch>
        </p:blipFill>
        <p:spPr>
          <a:xfrm>
            <a:off x="838200" y="1140403"/>
            <a:ext cx="4109581" cy="1586317"/>
          </a:xfrm>
          <a:prstGeom prst="rect">
            <a:avLst/>
          </a:prstGeom>
        </p:spPr>
      </p:pic>
      <p:sp>
        <p:nvSpPr>
          <p:cNvPr id="15" name="Trapezoid 14">
            <a:extLst>
              <a:ext uri="{FF2B5EF4-FFF2-40B4-BE49-F238E27FC236}">
                <a16:creationId xmlns:a16="http://schemas.microsoft.com/office/drawing/2014/main" id="{20A9476F-C3A5-6A6D-3B08-60159514A3F9}"/>
              </a:ext>
            </a:extLst>
          </p:cNvPr>
          <p:cNvSpPr/>
          <p:nvPr userDrawn="1"/>
        </p:nvSpPr>
        <p:spPr>
          <a:xfrm rot="16200000" flipH="1">
            <a:off x="5195651" y="-921226"/>
            <a:ext cx="1803748" cy="12188951"/>
          </a:xfrm>
          <a:prstGeom prst="trapezoid">
            <a:avLst>
              <a:gd name="adj" fmla="val 40392"/>
            </a:avLst>
          </a:prstGeom>
          <a:gradFill>
            <a:gsLst>
              <a:gs pos="87000">
                <a:srgbClr val="005DB9"/>
              </a:gs>
              <a:gs pos="0">
                <a:srgbClr val="29A9E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picture containing text, clipart&#10;&#10;Description automatically generated">
            <a:extLst>
              <a:ext uri="{FF2B5EF4-FFF2-40B4-BE49-F238E27FC236}">
                <a16:creationId xmlns:a16="http://schemas.microsoft.com/office/drawing/2014/main" id="{71334217-06DC-1B36-0340-C9866190B12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090758" y="6204954"/>
            <a:ext cx="1138743" cy="433355"/>
          </a:xfrm>
          <a:prstGeom prst="rect">
            <a:avLst/>
          </a:prstGeom>
        </p:spPr>
      </p:pic>
      <p:pic>
        <p:nvPicPr>
          <p:cNvPr id="17" name="Picture 16">
            <a:extLst>
              <a:ext uri="{FF2B5EF4-FFF2-40B4-BE49-F238E27FC236}">
                <a16:creationId xmlns:a16="http://schemas.microsoft.com/office/drawing/2014/main" id="{89BBF1D5-CAA6-0943-6B5A-390324E328FE}"/>
              </a:ext>
            </a:extLst>
          </p:cNvPr>
          <p:cNvPicPr>
            <a:picLocks noChangeAspect="1"/>
          </p:cNvPicPr>
          <p:nvPr userDrawn="1"/>
        </p:nvPicPr>
        <p:blipFill>
          <a:blip r:embed="rId5"/>
          <a:srcRect/>
          <a:stretch/>
        </p:blipFill>
        <p:spPr>
          <a:xfrm>
            <a:off x="731604" y="6006707"/>
            <a:ext cx="1263043" cy="716776"/>
          </a:xfrm>
          <a:prstGeom prst="rect">
            <a:avLst/>
          </a:prstGeom>
        </p:spPr>
      </p:pic>
      <p:sp>
        <p:nvSpPr>
          <p:cNvPr id="18" name="TextBox 17">
            <a:extLst>
              <a:ext uri="{FF2B5EF4-FFF2-40B4-BE49-F238E27FC236}">
                <a16:creationId xmlns:a16="http://schemas.microsoft.com/office/drawing/2014/main" id="{FF3D9489-D04E-5A49-EEB9-DC06C6BBA49C}"/>
              </a:ext>
            </a:extLst>
          </p:cNvPr>
          <p:cNvSpPr txBox="1"/>
          <p:nvPr userDrawn="1"/>
        </p:nvSpPr>
        <p:spPr>
          <a:xfrm>
            <a:off x="2101241" y="6209924"/>
            <a:ext cx="7989518" cy="512961"/>
          </a:xfrm>
          <a:prstGeom prst="rect">
            <a:avLst/>
          </a:prstGeom>
          <a:noFill/>
        </p:spPr>
        <p:txBody>
          <a:bodyPr wrap="square" rtlCol="0">
            <a:spAutoFit/>
          </a:bodyPr>
          <a:lstStyle/>
          <a:p>
            <a:pPr algn="ctr">
              <a:spcBef>
                <a:spcPts val="400"/>
              </a:spcBef>
            </a:pPr>
            <a:r>
              <a:rPr lang="en-US" sz="1200" b="1" spc="200" baseline="0" dirty="0">
                <a:solidFill>
                  <a:schemeClr val="bg1"/>
                </a:solidFill>
                <a:latin typeface="Arial" panose="020B0604020202020204" pitchFamily="34" charset="0"/>
                <a:cs typeface="Arial" panose="020B0604020202020204" pitchFamily="34" charset="0"/>
              </a:rPr>
              <a:t>INVESTING IN LOCAL COMMUNITIES. GROWING AMERICA’S ECONOMY. </a:t>
            </a:r>
          </a:p>
          <a:p>
            <a:pPr algn="ctr">
              <a:spcBef>
                <a:spcPts val="400"/>
              </a:spcBef>
            </a:pPr>
            <a:r>
              <a:rPr lang="en-US" sz="1200" b="1" spc="200" baseline="0" dirty="0">
                <a:solidFill>
                  <a:schemeClr val="bg1"/>
                </a:solidFill>
                <a:latin typeface="Arial" panose="020B0604020202020204" pitchFamily="34" charset="0"/>
                <a:cs typeface="Arial" panose="020B0604020202020204" pitchFamily="34" charset="0"/>
              </a:rPr>
              <a:t>brentspencebridgecorridor.com</a:t>
            </a:r>
          </a:p>
        </p:txBody>
      </p:sp>
    </p:spTree>
    <p:extLst>
      <p:ext uri="{BB962C8B-B14F-4D97-AF65-F5344CB8AC3E}">
        <p14:creationId xmlns:p14="http://schemas.microsoft.com/office/powerpoint/2010/main" val="4164926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B93070-9601-B6A5-73E0-A761BD1B82AE}"/>
              </a:ext>
            </a:extLst>
          </p:cNvPr>
          <p:cNvSpPr/>
          <p:nvPr userDrawn="1"/>
        </p:nvSpPr>
        <p:spPr>
          <a:xfrm>
            <a:off x="0" y="0"/>
            <a:ext cx="12192000" cy="6858000"/>
          </a:xfrm>
          <a:prstGeom prst="rect">
            <a:avLst/>
          </a:prstGeom>
          <a:solidFill>
            <a:srgbClr val="29A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apezoid 14">
            <a:extLst>
              <a:ext uri="{FF2B5EF4-FFF2-40B4-BE49-F238E27FC236}">
                <a16:creationId xmlns:a16="http://schemas.microsoft.com/office/drawing/2014/main" id="{20A9476F-C3A5-6A6D-3B08-60159514A3F9}"/>
              </a:ext>
            </a:extLst>
          </p:cNvPr>
          <p:cNvSpPr/>
          <p:nvPr userDrawn="1"/>
        </p:nvSpPr>
        <p:spPr>
          <a:xfrm rot="5400000">
            <a:off x="2668526" y="-2665475"/>
            <a:ext cx="6858000" cy="12188951"/>
          </a:xfrm>
          <a:prstGeom prst="trapezoid">
            <a:avLst>
              <a:gd name="adj" fmla="val 30001"/>
            </a:avLst>
          </a:prstGeom>
          <a:gradFill>
            <a:gsLst>
              <a:gs pos="87000">
                <a:srgbClr val="005DB9"/>
              </a:gs>
              <a:gs pos="0">
                <a:srgbClr val="29A9E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F71224-932C-80C6-8F73-E52924DA4380}"/>
              </a:ext>
            </a:extLst>
          </p:cNvPr>
          <p:cNvSpPr>
            <a:spLocks noGrp="1"/>
          </p:cNvSpPr>
          <p:nvPr>
            <p:ph type="ctrTitle" hasCustomPrompt="1"/>
          </p:nvPr>
        </p:nvSpPr>
        <p:spPr>
          <a:xfrm>
            <a:off x="4267200" y="2982039"/>
            <a:ext cx="7213903" cy="920392"/>
          </a:xfrm>
        </p:spPr>
        <p:txBody>
          <a:bodyPr anchor="ctr">
            <a:normAutofit/>
          </a:bodyPr>
          <a:lstStyle>
            <a:lvl1pPr algn="l">
              <a:defRPr sz="3000" b="0" i="0" spc="200" baseline="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a:t>
            </a:r>
          </a:p>
        </p:txBody>
      </p:sp>
      <p:pic>
        <p:nvPicPr>
          <p:cNvPr id="9" name="Picture 8">
            <a:extLst>
              <a:ext uri="{FF2B5EF4-FFF2-40B4-BE49-F238E27FC236}">
                <a16:creationId xmlns:a16="http://schemas.microsoft.com/office/drawing/2014/main" id="{5A0FA528-0B5A-102E-A7A7-068DD3C8D570}"/>
              </a:ext>
            </a:extLst>
          </p:cNvPr>
          <p:cNvPicPr>
            <a:picLocks noChangeAspect="1"/>
          </p:cNvPicPr>
          <p:nvPr userDrawn="1"/>
        </p:nvPicPr>
        <p:blipFill>
          <a:blip r:embed="rId2"/>
          <a:stretch>
            <a:fillRect/>
          </a:stretch>
        </p:blipFill>
        <p:spPr>
          <a:xfrm>
            <a:off x="8507896" y="328713"/>
            <a:ext cx="2973207" cy="1147671"/>
          </a:xfrm>
          <a:prstGeom prst="rect">
            <a:avLst/>
          </a:prstGeom>
        </p:spPr>
      </p:pic>
    </p:spTree>
    <p:extLst>
      <p:ext uri="{BB962C8B-B14F-4D97-AF65-F5344CB8AC3E}">
        <p14:creationId xmlns:p14="http://schemas.microsoft.com/office/powerpoint/2010/main" val="1680639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bg>
      <p:bgPr>
        <a:gradFill>
          <a:gsLst>
            <a:gs pos="0">
              <a:srgbClr val="005DB9"/>
            </a:gs>
            <a:gs pos="100000">
              <a:srgbClr val="29A9E1"/>
            </a:gs>
          </a:gsLst>
          <a:lin ang="5400000" scaled="1"/>
        </a:gradFill>
        <a:effectLst/>
      </p:bgPr>
    </p:bg>
    <p:spTree>
      <p:nvGrpSpPr>
        <p:cNvPr id="1" name=""/>
        <p:cNvGrpSpPr/>
        <p:nvPr/>
      </p:nvGrpSpPr>
      <p:grpSpPr>
        <a:xfrm>
          <a:off x="0" y="0"/>
          <a:ext cx="0" cy="0"/>
          <a:chOff x="0" y="0"/>
          <a:chExt cx="0" cy="0"/>
        </a:xfrm>
      </p:grpSpPr>
      <p:pic>
        <p:nvPicPr>
          <p:cNvPr id="20" name="Picture 19" descr="A picture containing sky, outdoor, grass, track&#10;&#10;Description automatically generated">
            <a:extLst>
              <a:ext uri="{FF2B5EF4-FFF2-40B4-BE49-F238E27FC236}">
                <a16:creationId xmlns:a16="http://schemas.microsoft.com/office/drawing/2014/main" id="{F4390BCD-161B-751E-F156-4497228E0CC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5222116"/>
          </a:xfrm>
          <a:prstGeom prst="rect">
            <a:avLst/>
          </a:prstGeom>
        </p:spPr>
      </p:pic>
      <p:sp>
        <p:nvSpPr>
          <p:cNvPr id="2" name="Title 1">
            <a:extLst>
              <a:ext uri="{FF2B5EF4-FFF2-40B4-BE49-F238E27FC236}">
                <a16:creationId xmlns:a16="http://schemas.microsoft.com/office/drawing/2014/main" id="{C5F71224-932C-80C6-8F73-E52924DA4380}"/>
              </a:ext>
            </a:extLst>
          </p:cNvPr>
          <p:cNvSpPr>
            <a:spLocks noGrp="1"/>
          </p:cNvSpPr>
          <p:nvPr>
            <p:ph type="ctrTitle" hasCustomPrompt="1"/>
          </p:nvPr>
        </p:nvSpPr>
        <p:spPr>
          <a:xfrm>
            <a:off x="843280" y="2982039"/>
            <a:ext cx="10510520" cy="920392"/>
          </a:xfrm>
        </p:spPr>
        <p:txBody>
          <a:bodyPr anchor="t">
            <a:normAutofit/>
          </a:bodyPr>
          <a:lstStyle>
            <a:lvl1pPr algn="l">
              <a:defRPr sz="3000" b="0" i="0" spc="200" baseline="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a:t>
            </a:r>
          </a:p>
        </p:txBody>
      </p:sp>
      <p:pic>
        <p:nvPicPr>
          <p:cNvPr id="9" name="Picture 8">
            <a:extLst>
              <a:ext uri="{FF2B5EF4-FFF2-40B4-BE49-F238E27FC236}">
                <a16:creationId xmlns:a16="http://schemas.microsoft.com/office/drawing/2014/main" id="{5A0FA528-0B5A-102E-A7A7-068DD3C8D570}"/>
              </a:ext>
            </a:extLst>
          </p:cNvPr>
          <p:cNvPicPr>
            <a:picLocks noChangeAspect="1"/>
          </p:cNvPicPr>
          <p:nvPr userDrawn="1"/>
        </p:nvPicPr>
        <p:blipFill>
          <a:blip r:embed="rId3"/>
          <a:stretch>
            <a:fillRect/>
          </a:stretch>
        </p:blipFill>
        <p:spPr>
          <a:xfrm>
            <a:off x="838200" y="1140403"/>
            <a:ext cx="4109581" cy="1586317"/>
          </a:xfrm>
          <a:prstGeom prst="rect">
            <a:avLst/>
          </a:prstGeom>
        </p:spPr>
      </p:pic>
      <p:sp>
        <p:nvSpPr>
          <p:cNvPr id="15" name="Trapezoid 14">
            <a:extLst>
              <a:ext uri="{FF2B5EF4-FFF2-40B4-BE49-F238E27FC236}">
                <a16:creationId xmlns:a16="http://schemas.microsoft.com/office/drawing/2014/main" id="{20A9476F-C3A5-6A6D-3B08-60159514A3F9}"/>
              </a:ext>
            </a:extLst>
          </p:cNvPr>
          <p:cNvSpPr/>
          <p:nvPr userDrawn="1"/>
        </p:nvSpPr>
        <p:spPr>
          <a:xfrm rot="16200000" flipH="1">
            <a:off x="5195651" y="-921226"/>
            <a:ext cx="1803748" cy="12188951"/>
          </a:xfrm>
          <a:prstGeom prst="trapezoid">
            <a:avLst>
              <a:gd name="adj" fmla="val 40392"/>
            </a:avLst>
          </a:prstGeom>
          <a:gradFill>
            <a:gsLst>
              <a:gs pos="87000">
                <a:srgbClr val="005DB9"/>
              </a:gs>
              <a:gs pos="0">
                <a:srgbClr val="29A9E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picture containing text, clipart&#10;&#10;Description automatically generated">
            <a:extLst>
              <a:ext uri="{FF2B5EF4-FFF2-40B4-BE49-F238E27FC236}">
                <a16:creationId xmlns:a16="http://schemas.microsoft.com/office/drawing/2014/main" id="{71334217-06DC-1B36-0340-C9866190B12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090758" y="6204954"/>
            <a:ext cx="1138743" cy="433355"/>
          </a:xfrm>
          <a:prstGeom prst="rect">
            <a:avLst/>
          </a:prstGeom>
        </p:spPr>
      </p:pic>
      <p:pic>
        <p:nvPicPr>
          <p:cNvPr id="17" name="Picture 16">
            <a:extLst>
              <a:ext uri="{FF2B5EF4-FFF2-40B4-BE49-F238E27FC236}">
                <a16:creationId xmlns:a16="http://schemas.microsoft.com/office/drawing/2014/main" id="{89BBF1D5-CAA6-0943-6B5A-390324E328FE}"/>
              </a:ext>
            </a:extLst>
          </p:cNvPr>
          <p:cNvPicPr>
            <a:picLocks noChangeAspect="1"/>
          </p:cNvPicPr>
          <p:nvPr userDrawn="1"/>
        </p:nvPicPr>
        <p:blipFill>
          <a:blip r:embed="rId5"/>
          <a:srcRect/>
          <a:stretch/>
        </p:blipFill>
        <p:spPr>
          <a:xfrm>
            <a:off x="1014270" y="6122393"/>
            <a:ext cx="1143000" cy="648651"/>
          </a:xfrm>
          <a:prstGeom prst="rect">
            <a:avLst/>
          </a:prstGeom>
        </p:spPr>
      </p:pic>
      <p:sp>
        <p:nvSpPr>
          <p:cNvPr id="18" name="TextBox 17">
            <a:extLst>
              <a:ext uri="{FF2B5EF4-FFF2-40B4-BE49-F238E27FC236}">
                <a16:creationId xmlns:a16="http://schemas.microsoft.com/office/drawing/2014/main" id="{FF3D9489-D04E-5A49-EEB9-DC06C6BBA49C}"/>
              </a:ext>
            </a:extLst>
          </p:cNvPr>
          <p:cNvSpPr txBox="1"/>
          <p:nvPr userDrawn="1"/>
        </p:nvSpPr>
        <p:spPr>
          <a:xfrm>
            <a:off x="2101241" y="6209924"/>
            <a:ext cx="7989518" cy="512961"/>
          </a:xfrm>
          <a:prstGeom prst="rect">
            <a:avLst/>
          </a:prstGeom>
          <a:noFill/>
        </p:spPr>
        <p:txBody>
          <a:bodyPr wrap="square" rtlCol="0">
            <a:spAutoFit/>
          </a:bodyPr>
          <a:lstStyle/>
          <a:p>
            <a:pPr algn="ctr">
              <a:spcBef>
                <a:spcPts val="400"/>
              </a:spcBef>
            </a:pPr>
            <a:r>
              <a:rPr lang="en-US" sz="1200" b="1" spc="200" baseline="0" dirty="0">
                <a:solidFill>
                  <a:schemeClr val="bg1"/>
                </a:solidFill>
                <a:latin typeface="Arial" panose="020B0604020202020204" pitchFamily="34" charset="0"/>
                <a:cs typeface="Arial" panose="020B0604020202020204" pitchFamily="34" charset="0"/>
              </a:rPr>
              <a:t>INVESTING IN LOCAL COMMUNITIES. GROWING AMERICA’S ECONOMY. </a:t>
            </a:r>
          </a:p>
          <a:p>
            <a:pPr algn="ctr">
              <a:spcBef>
                <a:spcPts val="400"/>
              </a:spcBef>
            </a:pPr>
            <a:r>
              <a:rPr lang="en-US" sz="1200" b="1" spc="200" baseline="0" dirty="0">
                <a:solidFill>
                  <a:schemeClr val="bg1"/>
                </a:solidFill>
                <a:latin typeface="Arial" panose="020B0604020202020204" pitchFamily="34" charset="0"/>
                <a:cs typeface="Arial" panose="020B0604020202020204" pitchFamily="34" charset="0"/>
              </a:rPr>
              <a:t>brentspencebridgecorridor.com</a:t>
            </a:r>
          </a:p>
        </p:txBody>
      </p:sp>
    </p:spTree>
    <p:extLst>
      <p:ext uri="{BB962C8B-B14F-4D97-AF65-F5344CB8AC3E}">
        <p14:creationId xmlns:p14="http://schemas.microsoft.com/office/powerpoint/2010/main" val="1633796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B93070-9601-B6A5-73E0-A761BD1B82AE}"/>
              </a:ext>
            </a:extLst>
          </p:cNvPr>
          <p:cNvSpPr/>
          <p:nvPr userDrawn="1"/>
        </p:nvSpPr>
        <p:spPr>
          <a:xfrm>
            <a:off x="0" y="0"/>
            <a:ext cx="12192000" cy="6858000"/>
          </a:xfrm>
          <a:prstGeom prst="rect">
            <a:avLst/>
          </a:prstGeom>
          <a:solidFill>
            <a:srgbClr val="29A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apezoid 14">
            <a:extLst>
              <a:ext uri="{FF2B5EF4-FFF2-40B4-BE49-F238E27FC236}">
                <a16:creationId xmlns:a16="http://schemas.microsoft.com/office/drawing/2014/main" id="{20A9476F-C3A5-6A6D-3B08-60159514A3F9}"/>
              </a:ext>
            </a:extLst>
          </p:cNvPr>
          <p:cNvSpPr/>
          <p:nvPr userDrawn="1"/>
        </p:nvSpPr>
        <p:spPr>
          <a:xfrm rot="5400000">
            <a:off x="2668526" y="-2665475"/>
            <a:ext cx="6858000" cy="12188951"/>
          </a:xfrm>
          <a:prstGeom prst="trapezoid">
            <a:avLst>
              <a:gd name="adj" fmla="val 30001"/>
            </a:avLst>
          </a:prstGeom>
          <a:gradFill>
            <a:gsLst>
              <a:gs pos="87000">
                <a:srgbClr val="005DB9"/>
              </a:gs>
              <a:gs pos="0">
                <a:srgbClr val="29A9E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F71224-932C-80C6-8F73-E52924DA4380}"/>
              </a:ext>
            </a:extLst>
          </p:cNvPr>
          <p:cNvSpPr>
            <a:spLocks noGrp="1"/>
          </p:cNvSpPr>
          <p:nvPr>
            <p:ph type="ctrTitle" hasCustomPrompt="1"/>
          </p:nvPr>
        </p:nvSpPr>
        <p:spPr>
          <a:xfrm>
            <a:off x="4267200" y="2982039"/>
            <a:ext cx="7213903" cy="920392"/>
          </a:xfrm>
        </p:spPr>
        <p:txBody>
          <a:bodyPr anchor="ctr">
            <a:normAutofit/>
          </a:bodyPr>
          <a:lstStyle>
            <a:lvl1pPr algn="l">
              <a:defRPr sz="3000" b="0" i="0" spc="200" baseline="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a:t>
            </a:r>
          </a:p>
        </p:txBody>
      </p:sp>
      <p:pic>
        <p:nvPicPr>
          <p:cNvPr id="9" name="Picture 8">
            <a:extLst>
              <a:ext uri="{FF2B5EF4-FFF2-40B4-BE49-F238E27FC236}">
                <a16:creationId xmlns:a16="http://schemas.microsoft.com/office/drawing/2014/main" id="{5A0FA528-0B5A-102E-A7A7-068DD3C8D570}"/>
              </a:ext>
            </a:extLst>
          </p:cNvPr>
          <p:cNvPicPr>
            <a:picLocks noChangeAspect="1"/>
          </p:cNvPicPr>
          <p:nvPr userDrawn="1"/>
        </p:nvPicPr>
        <p:blipFill>
          <a:blip r:embed="rId2"/>
          <a:stretch>
            <a:fillRect/>
          </a:stretch>
        </p:blipFill>
        <p:spPr>
          <a:xfrm>
            <a:off x="8507896" y="328713"/>
            <a:ext cx="2973207" cy="1147671"/>
          </a:xfrm>
          <a:prstGeom prst="rect">
            <a:avLst/>
          </a:prstGeom>
        </p:spPr>
      </p:pic>
    </p:spTree>
    <p:extLst>
      <p:ext uri="{BB962C8B-B14F-4D97-AF65-F5344CB8AC3E}">
        <p14:creationId xmlns:p14="http://schemas.microsoft.com/office/powerpoint/2010/main" val="251676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Slide">
    <p:bg>
      <p:bgPr>
        <a:gradFill>
          <a:gsLst>
            <a:gs pos="0">
              <a:srgbClr val="005DB9"/>
            </a:gs>
            <a:gs pos="100000">
              <a:srgbClr val="29A9E1"/>
            </a:gs>
          </a:gsLst>
          <a:lin ang="5400000" scaled="1"/>
        </a:gradFill>
        <a:effectLst/>
      </p:bgPr>
    </p:bg>
    <p:spTree>
      <p:nvGrpSpPr>
        <p:cNvPr id="1" name=""/>
        <p:cNvGrpSpPr/>
        <p:nvPr/>
      </p:nvGrpSpPr>
      <p:grpSpPr>
        <a:xfrm>
          <a:off x="0" y="0"/>
          <a:ext cx="0" cy="0"/>
          <a:chOff x="0" y="0"/>
          <a:chExt cx="0" cy="0"/>
        </a:xfrm>
      </p:grpSpPr>
      <p:pic>
        <p:nvPicPr>
          <p:cNvPr id="20" name="Picture 19" descr="A picture containing sky, outdoor, grass, track&#10;&#10;Description automatically generated">
            <a:extLst>
              <a:ext uri="{FF2B5EF4-FFF2-40B4-BE49-F238E27FC236}">
                <a16:creationId xmlns:a16="http://schemas.microsoft.com/office/drawing/2014/main" id="{F4390BCD-161B-751E-F156-4497228E0CC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5222116"/>
          </a:xfrm>
          <a:prstGeom prst="rect">
            <a:avLst/>
          </a:prstGeom>
        </p:spPr>
      </p:pic>
      <p:sp>
        <p:nvSpPr>
          <p:cNvPr id="2" name="Title 1">
            <a:extLst>
              <a:ext uri="{FF2B5EF4-FFF2-40B4-BE49-F238E27FC236}">
                <a16:creationId xmlns:a16="http://schemas.microsoft.com/office/drawing/2014/main" id="{C5F71224-932C-80C6-8F73-E52924DA4380}"/>
              </a:ext>
            </a:extLst>
          </p:cNvPr>
          <p:cNvSpPr>
            <a:spLocks noGrp="1"/>
          </p:cNvSpPr>
          <p:nvPr>
            <p:ph type="ctrTitle" hasCustomPrompt="1"/>
          </p:nvPr>
        </p:nvSpPr>
        <p:spPr>
          <a:xfrm>
            <a:off x="843280" y="2982039"/>
            <a:ext cx="10510520" cy="920392"/>
          </a:xfrm>
        </p:spPr>
        <p:txBody>
          <a:bodyPr anchor="t">
            <a:normAutofit/>
          </a:bodyPr>
          <a:lstStyle>
            <a:lvl1pPr algn="l">
              <a:defRPr sz="3000" b="0" i="0" spc="200" baseline="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a:t>
            </a:r>
          </a:p>
        </p:txBody>
      </p:sp>
      <p:pic>
        <p:nvPicPr>
          <p:cNvPr id="9" name="Picture 8">
            <a:extLst>
              <a:ext uri="{FF2B5EF4-FFF2-40B4-BE49-F238E27FC236}">
                <a16:creationId xmlns:a16="http://schemas.microsoft.com/office/drawing/2014/main" id="{5A0FA528-0B5A-102E-A7A7-068DD3C8D570}"/>
              </a:ext>
            </a:extLst>
          </p:cNvPr>
          <p:cNvPicPr>
            <a:picLocks noChangeAspect="1"/>
          </p:cNvPicPr>
          <p:nvPr userDrawn="1"/>
        </p:nvPicPr>
        <p:blipFill>
          <a:blip r:embed="rId3"/>
          <a:stretch>
            <a:fillRect/>
          </a:stretch>
        </p:blipFill>
        <p:spPr>
          <a:xfrm>
            <a:off x="838200" y="1140403"/>
            <a:ext cx="4109581" cy="1586317"/>
          </a:xfrm>
          <a:prstGeom prst="rect">
            <a:avLst/>
          </a:prstGeom>
        </p:spPr>
      </p:pic>
      <p:sp>
        <p:nvSpPr>
          <p:cNvPr id="15" name="Trapezoid 14">
            <a:extLst>
              <a:ext uri="{FF2B5EF4-FFF2-40B4-BE49-F238E27FC236}">
                <a16:creationId xmlns:a16="http://schemas.microsoft.com/office/drawing/2014/main" id="{20A9476F-C3A5-6A6D-3B08-60159514A3F9}"/>
              </a:ext>
            </a:extLst>
          </p:cNvPr>
          <p:cNvSpPr/>
          <p:nvPr userDrawn="1"/>
        </p:nvSpPr>
        <p:spPr>
          <a:xfrm rot="16200000" flipH="1">
            <a:off x="5195651" y="-921226"/>
            <a:ext cx="1803748" cy="12188951"/>
          </a:xfrm>
          <a:prstGeom prst="trapezoid">
            <a:avLst>
              <a:gd name="adj" fmla="val 40392"/>
            </a:avLst>
          </a:prstGeom>
          <a:gradFill>
            <a:gsLst>
              <a:gs pos="87000">
                <a:srgbClr val="005DB9"/>
              </a:gs>
              <a:gs pos="0">
                <a:srgbClr val="29A9E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picture containing text, clipart&#10;&#10;Description automatically generated">
            <a:extLst>
              <a:ext uri="{FF2B5EF4-FFF2-40B4-BE49-F238E27FC236}">
                <a16:creationId xmlns:a16="http://schemas.microsoft.com/office/drawing/2014/main" id="{71334217-06DC-1B36-0340-C9866190B12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090758" y="6204954"/>
            <a:ext cx="1138743" cy="433355"/>
          </a:xfrm>
          <a:prstGeom prst="rect">
            <a:avLst/>
          </a:prstGeom>
        </p:spPr>
      </p:pic>
      <p:pic>
        <p:nvPicPr>
          <p:cNvPr id="17" name="Picture 16">
            <a:extLst>
              <a:ext uri="{FF2B5EF4-FFF2-40B4-BE49-F238E27FC236}">
                <a16:creationId xmlns:a16="http://schemas.microsoft.com/office/drawing/2014/main" id="{89BBF1D5-CAA6-0943-6B5A-390324E328FE}"/>
              </a:ext>
            </a:extLst>
          </p:cNvPr>
          <p:cNvPicPr>
            <a:picLocks noChangeAspect="1"/>
          </p:cNvPicPr>
          <p:nvPr userDrawn="1"/>
        </p:nvPicPr>
        <p:blipFill>
          <a:blip r:embed="rId5"/>
          <a:srcRect/>
          <a:stretch/>
        </p:blipFill>
        <p:spPr>
          <a:xfrm>
            <a:off x="1014270" y="6122393"/>
            <a:ext cx="1143000" cy="648651"/>
          </a:xfrm>
          <a:prstGeom prst="rect">
            <a:avLst/>
          </a:prstGeom>
        </p:spPr>
      </p:pic>
      <p:sp>
        <p:nvSpPr>
          <p:cNvPr id="18" name="TextBox 17">
            <a:extLst>
              <a:ext uri="{FF2B5EF4-FFF2-40B4-BE49-F238E27FC236}">
                <a16:creationId xmlns:a16="http://schemas.microsoft.com/office/drawing/2014/main" id="{FF3D9489-D04E-5A49-EEB9-DC06C6BBA49C}"/>
              </a:ext>
            </a:extLst>
          </p:cNvPr>
          <p:cNvSpPr txBox="1"/>
          <p:nvPr userDrawn="1"/>
        </p:nvSpPr>
        <p:spPr>
          <a:xfrm>
            <a:off x="2101241" y="6209924"/>
            <a:ext cx="7989518" cy="512961"/>
          </a:xfrm>
          <a:prstGeom prst="rect">
            <a:avLst/>
          </a:prstGeom>
          <a:noFill/>
        </p:spPr>
        <p:txBody>
          <a:bodyPr wrap="square" rtlCol="0">
            <a:spAutoFit/>
          </a:bodyPr>
          <a:lstStyle/>
          <a:p>
            <a:pPr algn="ctr">
              <a:spcBef>
                <a:spcPts val="400"/>
              </a:spcBef>
            </a:pPr>
            <a:r>
              <a:rPr lang="en-US" sz="1200" b="1" spc="200" baseline="0" dirty="0">
                <a:solidFill>
                  <a:schemeClr val="bg1"/>
                </a:solidFill>
                <a:latin typeface="Arial" panose="020B0604020202020204" pitchFamily="34" charset="0"/>
                <a:cs typeface="Arial" panose="020B0604020202020204" pitchFamily="34" charset="0"/>
              </a:rPr>
              <a:t>INVESTING IN LOCAL COMMUNITIES. GROWING AMERICA’S ECONOMY. </a:t>
            </a:r>
          </a:p>
          <a:p>
            <a:pPr algn="ctr">
              <a:spcBef>
                <a:spcPts val="400"/>
              </a:spcBef>
            </a:pPr>
            <a:r>
              <a:rPr lang="en-US" sz="1200" b="1" spc="200" baseline="0" dirty="0">
                <a:solidFill>
                  <a:schemeClr val="bg1"/>
                </a:solidFill>
                <a:latin typeface="Arial" panose="020B0604020202020204" pitchFamily="34" charset="0"/>
                <a:cs typeface="Arial" panose="020B0604020202020204" pitchFamily="34" charset="0"/>
              </a:rPr>
              <a:t>brentspencebridgecorridor.com</a:t>
            </a:r>
          </a:p>
        </p:txBody>
      </p:sp>
    </p:spTree>
    <p:extLst>
      <p:ext uri="{BB962C8B-B14F-4D97-AF65-F5344CB8AC3E}">
        <p14:creationId xmlns:p14="http://schemas.microsoft.com/office/powerpoint/2010/main" val="48797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9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B93070-9601-B6A5-73E0-A761BD1B82AE}"/>
              </a:ext>
            </a:extLst>
          </p:cNvPr>
          <p:cNvSpPr/>
          <p:nvPr userDrawn="1"/>
        </p:nvSpPr>
        <p:spPr>
          <a:xfrm>
            <a:off x="0" y="0"/>
            <a:ext cx="12192000" cy="6858000"/>
          </a:xfrm>
          <a:prstGeom prst="rect">
            <a:avLst/>
          </a:prstGeom>
          <a:solidFill>
            <a:srgbClr val="29A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apezoid 14">
            <a:extLst>
              <a:ext uri="{FF2B5EF4-FFF2-40B4-BE49-F238E27FC236}">
                <a16:creationId xmlns:a16="http://schemas.microsoft.com/office/drawing/2014/main" id="{20A9476F-C3A5-6A6D-3B08-60159514A3F9}"/>
              </a:ext>
            </a:extLst>
          </p:cNvPr>
          <p:cNvSpPr/>
          <p:nvPr userDrawn="1"/>
        </p:nvSpPr>
        <p:spPr>
          <a:xfrm rot="5400000">
            <a:off x="2668526" y="-2665475"/>
            <a:ext cx="6858000" cy="12188951"/>
          </a:xfrm>
          <a:prstGeom prst="trapezoid">
            <a:avLst>
              <a:gd name="adj" fmla="val 30001"/>
            </a:avLst>
          </a:prstGeom>
          <a:gradFill>
            <a:gsLst>
              <a:gs pos="87000">
                <a:srgbClr val="005DB9"/>
              </a:gs>
              <a:gs pos="0">
                <a:srgbClr val="29A9E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F71224-932C-80C6-8F73-E52924DA4380}"/>
              </a:ext>
            </a:extLst>
          </p:cNvPr>
          <p:cNvSpPr>
            <a:spLocks noGrp="1"/>
          </p:cNvSpPr>
          <p:nvPr>
            <p:ph type="ctrTitle" hasCustomPrompt="1"/>
          </p:nvPr>
        </p:nvSpPr>
        <p:spPr>
          <a:xfrm>
            <a:off x="4267200" y="2982039"/>
            <a:ext cx="7213903" cy="920392"/>
          </a:xfrm>
        </p:spPr>
        <p:txBody>
          <a:bodyPr anchor="ctr">
            <a:normAutofit/>
          </a:bodyPr>
          <a:lstStyle>
            <a:lvl1pPr algn="l">
              <a:defRPr sz="3000" b="0" i="0" spc="200" baseline="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a:t>
            </a:r>
          </a:p>
        </p:txBody>
      </p:sp>
      <p:pic>
        <p:nvPicPr>
          <p:cNvPr id="9" name="Picture 8">
            <a:extLst>
              <a:ext uri="{FF2B5EF4-FFF2-40B4-BE49-F238E27FC236}">
                <a16:creationId xmlns:a16="http://schemas.microsoft.com/office/drawing/2014/main" id="{5A0FA528-0B5A-102E-A7A7-068DD3C8D570}"/>
              </a:ext>
            </a:extLst>
          </p:cNvPr>
          <p:cNvPicPr>
            <a:picLocks noChangeAspect="1"/>
          </p:cNvPicPr>
          <p:nvPr userDrawn="1"/>
        </p:nvPicPr>
        <p:blipFill>
          <a:blip r:embed="rId2"/>
          <a:stretch>
            <a:fillRect/>
          </a:stretch>
        </p:blipFill>
        <p:spPr>
          <a:xfrm>
            <a:off x="8507896" y="328713"/>
            <a:ext cx="2973207" cy="1147671"/>
          </a:xfrm>
          <a:prstGeom prst="rect">
            <a:avLst/>
          </a:prstGeom>
        </p:spPr>
      </p:pic>
    </p:spTree>
    <p:extLst>
      <p:ext uri="{BB962C8B-B14F-4D97-AF65-F5344CB8AC3E}">
        <p14:creationId xmlns:p14="http://schemas.microsoft.com/office/powerpoint/2010/main" val="3504600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rgbClr val="005DB9"/>
            </a:gs>
            <a:gs pos="100000">
              <a:srgbClr val="29A9E1"/>
            </a:gs>
          </a:gsLst>
          <a:lin ang="5400000" scaled="1"/>
        </a:gradFill>
        <a:effectLst/>
      </p:bgPr>
    </p:bg>
    <p:spTree>
      <p:nvGrpSpPr>
        <p:cNvPr id="1" name=""/>
        <p:cNvGrpSpPr/>
        <p:nvPr/>
      </p:nvGrpSpPr>
      <p:grpSpPr>
        <a:xfrm>
          <a:off x="0" y="0"/>
          <a:ext cx="0" cy="0"/>
          <a:chOff x="0" y="0"/>
          <a:chExt cx="0" cy="0"/>
        </a:xfrm>
      </p:grpSpPr>
      <p:pic>
        <p:nvPicPr>
          <p:cNvPr id="20" name="Picture 19" descr="A picture containing sky, outdoor, grass, track&#10;&#10;Description automatically generated">
            <a:extLst>
              <a:ext uri="{FF2B5EF4-FFF2-40B4-BE49-F238E27FC236}">
                <a16:creationId xmlns:a16="http://schemas.microsoft.com/office/drawing/2014/main" id="{F4390BCD-161B-751E-F156-4497228E0CC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5222116"/>
          </a:xfrm>
          <a:prstGeom prst="rect">
            <a:avLst/>
          </a:prstGeom>
        </p:spPr>
      </p:pic>
      <p:sp>
        <p:nvSpPr>
          <p:cNvPr id="2" name="Title 1">
            <a:extLst>
              <a:ext uri="{FF2B5EF4-FFF2-40B4-BE49-F238E27FC236}">
                <a16:creationId xmlns:a16="http://schemas.microsoft.com/office/drawing/2014/main" id="{C5F71224-932C-80C6-8F73-E52924DA4380}"/>
              </a:ext>
            </a:extLst>
          </p:cNvPr>
          <p:cNvSpPr>
            <a:spLocks noGrp="1"/>
          </p:cNvSpPr>
          <p:nvPr>
            <p:ph type="ctrTitle" hasCustomPrompt="1"/>
          </p:nvPr>
        </p:nvSpPr>
        <p:spPr>
          <a:xfrm>
            <a:off x="843280" y="2982039"/>
            <a:ext cx="10510520" cy="920392"/>
          </a:xfrm>
        </p:spPr>
        <p:txBody>
          <a:bodyPr anchor="t">
            <a:normAutofit/>
          </a:bodyPr>
          <a:lstStyle>
            <a:lvl1pPr algn="l">
              <a:defRPr sz="3000" b="0" i="0" spc="200" baseline="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a:t>
            </a:r>
          </a:p>
        </p:txBody>
      </p:sp>
      <p:pic>
        <p:nvPicPr>
          <p:cNvPr id="9" name="Picture 8">
            <a:extLst>
              <a:ext uri="{FF2B5EF4-FFF2-40B4-BE49-F238E27FC236}">
                <a16:creationId xmlns:a16="http://schemas.microsoft.com/office/drawing/2014/main" id="{5A0FA528-0B5A-102E-A7A7-068DD3C8D570}"/>
              </a:ext>
            </a:extLst>
          </p:cNvPr>
          <p:cNvPicPr>
            <a:picLocks noChangeAspect="1"/>
          </p:cNvPicPr>
          <p:nvPr userDrawn="1"/>
        </p:nvPicPr>
        <p:blipFill>
          <a:blip r:embed="rId3"/>
          <a:stretch>
            <a:fillRect/>
          </a:stretch>
        </p:blipFill>
        <p:spPr>
          <a:xfrm>
            <a:off x="838200" y="1140403"/>
            <a:ext cx="4109581" cy="1586317"/>
          </a:xfrm>
          <a:prstGeom prst="rect">
            <a:avLst/>
          </a:prstGeom>
        </p:spPr>
      </p:pic>
      <p:sp>
        <p:nvSpPr>
          <p:cNvPr id="15" name="Trapezoid 14">
            <a:extLst>
              <a:ext uri="{FF2B5EF4-FFF2-40B4-BE49-F238E27FC236}">
                <a16:creationId xmlns:a16="http://schemas.microsoft.com/office/drawing/2014/main" id="{20A9476F-C3A5-6A6D-3B08-60159514A3F9}"/>
              </a:ext>
            </a:extLst>
          </p:cNvPr>
          <p:cNvSpPr/>
          <p:nvPr userDrawn="1"/>
        </p:nvSpPr>
        <p:spPr>
          <a:xfrm rot="16200000" flipH="1">
            <a:off x="5195651" y="-921226"/>
            <a:ext cx="1803748" cy="12188951"/>
          </a:xfrm>
          <a:prstGeom prst="trapezoid">
            <a:avLst>
              <a:gd name="adj" fmla="val 40392"/>
            </a:avLst>
          </a:prstGeom>
          <a:gradFill>
            <a:gsLst>
              <a:gs pos="87000">
                <a:srgbClr val="005DB9"/>
              </a:gs>
              <a:gs pos="0">
                <a:srgbClr val="29A9E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picture containing text, clipart&#10;&#10;Description automatically generated">
            <a:extLst>
              <a:ext uri="{FF2B5EF4-FFF2-40B4-BE49-F238E27FC236}">
                <a16:creationId xmlns:a16="http://schemas.microsoft.com/office/drawing/2014/main" id="{71334217-06DC-1B36-0340-C9866190B12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090758" y="6204954"/>
            <a:ext cx="1138743" cy="433355"/>
          </a:xfrm>
          <a:prstGeom prst="rect">
            <a:avLst/>
          </a:prstGeom>
        </p:spPr>
      </p:pic>
      <p:pic>
        <p:nvPicPr>
          <p:cNvPr id="17" name="Picture 16">
            <a:extLst>
              <a:ext uri="{FF2B5EF4-FFF2-40B4-BE49-F238E27FC236}">
                <a16:creationId xmlns:a16="http://schemas.microsoft.com/office/drawing/2014/main" id="{89BBF1D5-CAA6-0943-6B5A-390324E328FE}"/>
              </a:ext>
            </a:extLst>
          </p:cNvPr>
          <p:cNvPicPr>
            <a:picLocks noChangeAspect="1"/>
          </p:cNvPicPr>
          <p:nvPr userDrawn="1"/>
        </p:nvPicPr>
        <p:blipFill>
          <a:blip r:embed="rId5"/>
          <a:srcRect/>
          <a:stretch/>
        </p:blipFill>
        <p:spPr>
          <a:xfrm>
            <a:off x="1014270" y="6122393"/>
            <a:ext cx="1143000" cy="648651"/>
          </a:xfrm>
          <a:prstGeom prst="rect">
            <a:avLst/>
          </a:prstGeom>
        </p:spPr>
      </p:pic>
      <p:sp>
        <p:nvSpPr>
          <p:cNvPr id="18" name="TextBox 17">
            <a:extLst>
              <a:ext uri="{FF2B5EF4-FFF2-40B4-BE49-F238E27FC236}">
                <a16:creationId xmlns:a16="http://schemas.microsoft.com/office/drawing/2014/main" id="{FF3D9489-D04E-5A49-EEB9-DC06C6BBA49C}"/>
              </a:ext>
            </a:extLst>
          </p:cNvPr>
          <p:cNvSpPr txBox="1"/>
          <p:nvPr userDrawn="1"/>
        </p:nvSpPr>
        <p:spPr>
          <a:xfrm>
            <a:off x="2101241" y="6209924"/>
            <a:ext cx="7989518" cy="512961"/>
          </a:xfrm>
          <a:prstGeom prst="rect">
            <a:avLst/>
          </a:prstGeom>
          <a:noFill/>
        </p:spPr>
        <p:txBody>
          <a:bodyPr wrap="square" rtlCol="0">
            <a:spAutoFit/>
          </a:bodyPr>
          <a:lstStyle/>
          <a:p>
            <a:pPr algn="ctr">
              <a:spcBef>
                <a:spcPts val="400"/>
              </a:spcBef>
            </a:pPr>
            <a:r>
              <a:rPr lang="en-US" sz="1200" b="1" spc="200" baseline="0" dirty="0">
                <a:solidFill>
                  <a:schemeClr val="bg1"/>
                </a:solidFill>
                <a:latin typeface="Arial" panose="020B0604020202020204" pitchFamily="34" charset="0"/>
                <a:cs typeface="Arial" panose="020B0604020202020204" pitchFamily="34" charset="0"/>
              </a:rPr>
              <a:t>INVESTING IN LOCAL COMMUNITIES. GROWING AMERICA’S ECONOMY. </a:t>
            </a:r>
          </a:p>
          <a:p>
            <a:pPr algn="ctr">
              <a:spcBef>
                <a:spcPts val="400"/>
              </a:spcBef>
            </a:pPr>
            <a:r>
              <a:rPr lang="en-US" sz="1200" b="1" spc="200" baseline="0" dirty="0">
                <a:solidFill>
                  <a:schemeClr val="bg1"/>
                </a:solidFill>
                <a:latin typeface="Arial" panose="020B0604020202020204" pitchFamily="34" charset="0"/>
                <a:cs typeface="Arial" panose="020B0604020202020204" pitchFamily="34" charset="0"/>
              </a:rPr>
              <a:t>brentspencebridgecorridor.com</a:t>
            </a:r>
          </a:p>
        </p:txBody>
      </p:sp>
    </p:spTree>
    <p:extLst>
      <p:ext uri="{BB962C8B-B14F-4D97-AF65-F5344CB8AC3E}">
        <p14:creationId xmlns:p14="http://schemas.microsoft.com/office/powerpoint/2010/main" val="875919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1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B93070-9601-B6A5-73E0-A761BD1B82AE}"/>
              </a:ext>
            </a:extLst>
          </p:cNvPr>
          <p:cNvSpPr/>
          <p:nvPr userDrawn="1"/>
        </p:nvSpPr>
        <p:spPr>
          <a:xfrm>
            <a:off x="0" y="0"/>
            <a:ext cx="12192000" cy="6858000"/>
          </a:xfrm>
          <a:prstGeom prst="rect">
            <a:avLst/>
          </a:prstGeom>
          <a:solidFill>
            <a:srgbClr val="29A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apezoid 14">
            <a:extLst>
              <a:ext uri="{FF2B5EF4-FFF2-40B4-BE49-F238E27FC236}">
                <a16:creationId xmlns:a16="http://schemas.microsoft.com/office/drawing/2014/main" id="{20A9476F-C3A5-6A6D-3B08-60159514A3F9}"/>
              </a:ext>
            </a:extLst>
          </p:cNvPr>
          <p:cNvSpPr/>
          <p:nvPr userDrawn="1"/>
        </p:nvSpPr>
        <p:spPr>
          <a:xfrm rot="5400000">
            <a:off x="2668526" y="-2665475"/>
            <a:ext cx="6858000" cy="12188951"/>
          </a:xfrm>
          <a:prstGeom prst="trapezoid">
            <a:avLst>
              <a:gd name="adj" fmla="val 30001"/>
            </a:avLst>
          </a:prstGeom>
          <a:gradFill>
            <a:gsLst>
              <a:gs pos="87000">
                <a:srgbClr val="005DB9"/>
              </a:gs>
              <a:gs pos="0">
                <a:srgbClr val="29A9E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F71224-932C-80C6-8F73-E52924DA4380}"/>
              </a:ext>
            </a:extLst>
          </p:cNvPr>
          <p:cNvSpPr>
            <a:spLocks noGrp="1"/>
          </p:cNvSpPr>
          <p:nvPr>
            <p:ph type="ctrTitle" hasCustomPrompt="1"/>
          </p:nvPr>
        </p:nvSpPr>
        <p:spPr>
          <a:xfrm>
            <a:off x="4267200" y="2982039"/>
            <a:ext cx="7213903" cy="920392"/>
          </a:xfrm>
        </p:spPr>
        <p:txBody>
          <a:bodyPr anchor="ctr">
            <a:normAutofit/>
          </a:bodyPr>
          <a:lstStyle>
            <a:lvl1pPr algn="l">
              <a:defRPr sz="3000" b="0" i="0" spc="200" baseline="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a:t>
            </a:r>
          </a:p>
        </p:txBody>
      </p:sp>
      <p:pic>
        <p:nvPicPr>
          <p:cNvPr id="9" name="Picture 8">
            <a:extLst>
              <a:ext uri="{FF2B5EF4-FFF2-40B4-BE49-F238E27FC236}">
                <a16:creationId xmlns:a16="http://schemas.microsoft.com/office/drawing/2014/main" id="{5A0FA528-0B5A-102E-A7A7-068DD3C8D570}"/>
              </a:ext>
            </a:extLst>
          </p:cNvPr>
          <p:cNvPicPr>
            <a:picLocks noChangeAspect="1"/>
          </p:cNvPicPr>
          <p:nvPr userDrawn="1"/>
        </p:nvPicPr>
        <p:blipFill>
          <a:blip r:embed="rId2"/>
          <a:stretch>
            <a:fillRect/>
          </a:stretch>
        </p:blipFill>
        <p:spPr>
          <a:xfrm>
            <a:off x="8507896" y="328713"/>
            <a:ext cx="2973207" cy="1147671"/>
          </a:xfrm>
          <a:prstGeom prst="rect">
            <a:avLst/>
          </a:prstGeom>
        </p:spPr>
      </p:pic>
    </p:spTree>
    <p:extLst>
      <p:ext uri="{BB962C8B-B14F-4D97-AF65-F5344CB8AC3E}">
        <p14:creationId xmlns:p14="http://schemas.microsoft.com/office/powerpoint/2010/main" val="516950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Title Slide">
    <p:bg>
      <p:bgPr>
        <a:gradFill>
          <a:gsLst>
            <a:gs pos="0">
              <a:srgbClr val="005DB9"/>
            </a:gs>
            <a:gs pos="100000">
              <a:srgbClr val="29A9E1"/>
            </a:gs>
          </a:gsLst>
          <a:lin ang="5400000" scaled="1"/>
        </a:gradFill>
        <a:effectLst/>
      </p:bgPr>
    </p:bg>
    <p:spTree>
      <p:nvGrpSpPr>
        <p:cNvPr id="1" name=""/>
        <p:cNvGrpSpPr/>
        <p:nvPr/>
      </p:nvGrpSpPr>
      <p:grpSpPr>
        <a:xfrm>
          <a:off x="0" y="0"/>
          <a:ext cx="0" cy="0"/>
          <a:chOff x="0" y="0"/>
          <a:chExt cx="0" cy="0"/>
        </a:xfrm>
      </p:grpSpPr>
      <p:pic>
        <p:nvPicPr>
          <p:cNvPr id="20" name="Picture 19" descr="A picture containing sky, outdoor, grass, track&#10;&#10;Description automatically generated">
            <a:extLst>
              <a:ext uri="{FF2B5EF4-FFF2-40B4-BE49-F238E27FC236}">
                <a16:creationId xmlns:a16="http://schemas.microsoft.com/office/drawing/2014/main" id="{F4390BCD-161B-751E-F156-4497228E0CC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5222116"/>
          </a:xfrm>
          <a:prstGeom prst="rect">
            <a:avLst/>
          </a:prstGeom>
        </p:spPr>
      </p:pic>
      <p:sp>
        <p:nvSpPr>
          <p:cNvPr id="2" name="Title 1">
            <a:extLst>
              <a:ext uri="{FF2B5EF4-FFF2-40B4-BE49-F238E27FC236}">
                <a16:creationId xmlns:a16="http://schemas.microsoft.com/office/drawing/2014/main" id="{C5F71224-932C-80C6-8F73-E52924DA4380}"/>
              </a:ext>
            </a:extLst>
          </p:cNvPr>
          <p:cNvSpPr>
            <a:spLocks noGrp="1"/>
          </p:cNvSpPr>
          <p:nvPr>
            <p:ph type="ctrTitle" hasCustomPrompt="1"/>
          </p:nvPr>
        </p:nvSpPr>
        <p:spPr>
          <a:xfrm>
            <a:off x="843280" y="2982039"/>
            <a:ext cx="10510520" cy="920392"/>
          </a:xfrm>
        </p:spPr>
        <p:txBody>
          <a:bodyPr anchor="t">
            <a:normAutofit/>
          </a:bodyPr>
          <a:lstStyle>
            <a:lvl1pPr algn="l">
              <a:defRPr sz="3000" b="0" i="0" spc="200" baseline="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a:t>
            </a:r>
          </a:p>
        </p:txBody>
      </p:sp>
      <p:pic>
        <p:nvPicPr>
          <p:cNvPr id="9" name="Picture 8">
            <a:extLst>
              <a:ext uri="{FF2B5EF4-FFF2-40B4-BE49-F238E27FC236}">
                <a16:creationId xmlns:a16="http://schemas.microsoft.com/office/drawing/2014/main" id="{5A0FA528-0B5A-102E-A7A7-068DD3C8D570}"/>
              </a:ext>
            </a:extLst>
          </p:cNvPr>
          <p:cNvPicPr>
            <a:picLocks noChangeAspect="1"/>
          </p:cNvPicPr>
          <p:nvPr userDrawn="1"/>
        </p:nvPicPr>
        <p:blipFill>
          <a:blip r:embed="rId3"/>
          <a:stretch>
            <a:fillRect/>
          </a:stretch>
        </p:blipFill>
        <p:spPr>
          <a:xfrm>
            <a:off x="838200" y="1140403"/>
            <a:ext cx="4109581" cy="1586317"/>
          </a:xfrm>
          <a:prstGeom prst="rect">
            <a:avLst/>
          </a:prstGeom>
        </p:spPr>
      </p:pic>
      <p:sp>
        <p:nvSpPr>
          <p:cNvPr id="15" name="Trapezoid 14">
            <a:extLst>
              <a:ext uri="{FF2B5EF4-FFF2-40B4-BE49-F238E27FC236}">
                <a16:creationId xmlns:a16="http://schemas.microsoft.com/office/drawing/2014/main" id="{20A9476F-C3A5-6A6D-3B08-60159514A3F9}"/>
              </a:ext>
            </a:extLst>
          </p:cNvPr>
          <p:cNvSpPr/>
          <p:nvPr userDrawn="1"/>
        </p:nvSpPr>
        <p:spPr>
          <a:xfrm rot="16200000" flipH="1">
            <a:off x="5195651" y="-921226"/>
            <a:ext cx="1803748" cy="12188951"/>
          </a:xfrm>
          <a:prstGeom prst="trapezoid">
            <a:avLst>
              <a:gd name="adj" fmla="val 40392"/>
            </a:avLst>
          </a:prstGeom>
          <a:gradFill>
            <a:gsLst>
              <a:gs pos="87000">
                <a:srgbClr val="005DB9"/>
              </a:gs>
              <a:gs pos="0">
                <a:srgbClr val="29A9E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picture containing text, clipart&#10;&#10;Description automatically generated">
            <a:extLst>
              <a:ext uri="{FF2B5EF4-FFF2-40B4-BE49-F238E27FC236}">
                <a16:creationId xmlns:a16="http://schemas.microsoft.com/office/drawing/2014/main" id="{71334217-06DC-1B36-0340-C9866190B12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090758" y="6204954"/>
            <a:ext cx="1138743" cy="433355"/>
          </a:xfrm>
          <a:prstGeom prst="rect">
            <a:avLst/>
          </a:prstGeom>
        </p:spPr>
      </p:pic>
      <p:pic>
        <p:nvPicPr>
          <p:cNvPr id="17" name="Picture 16">
            <a:extLst>
              <a:ext uri="{FF2B5EF4-FFF2-40B4-BE49-F238E27FC236}">
                <a16:creationId xmlns:a16="http://schemas.microsoft.com/office/drawing/2014/main" id="{89BBF1D5-CAA6-0943-6B5A-390324E328FE}"/>
              </a:ext>
            </a:extLst>
          </p:cNvPr>
          <p:cNvPicPr>
            <a:picLocks noChangeAspect="1"/>
          </p:cNvPicPr>
          <p:nvPr userDrawn="1"/>
        </p:nvPicPr>
        <p:blipFill>
          <a:blip r:embed="rId5"/>
          <a:srcRect/>
          <a:stretch/>
        </p:blipFill>
        <p:spPr>
          <a:xfrm>
            <a:off x="1014270" y="6122393"/>
            <a:ext cx="1143000" cy="648651"/>
          </a:xfrm>
          <a:prstGeom prst="rect">
            <a:avLst/>
          </a:prstGeom>
        </p:spPr>
      </p:pic>
      <p:sp>
        <p:nvSpPr>
          <p:cNvPr id="18" name="TextBox 17">
            <a:extLst>
              <a:ext uri="{FF2B5EF4-FFF2-40B4-BE49-F238E27FC236}">
                <a16:creationId xmlns:a16="http://schemas.microsoft.com/office/drawing/2014/main" id="{FF3D9489-D04E-5A49-EEB9-DC06C6BBA49C}"/>
              </a:ext>
            </a:extLst>
          </p:cNvPr>
          <p:cNvSpPr txBox="1"/>
          <p:nvPr userDrawn="1"/>
        </p:nvSpPr>
        <p:spPr>
          <a:xfrm>
            <a:off x="2101241" y="6209924"/>
            <a:ext cx="7989518" cy="512961"/>
          </a:xfrm>
          <a:prstGeom prst="rect">
            <a:avLst/>
          </a:prstGeom>
          <a:noFill/>
        </p:spPr>
        <p:txBody>
          <a:bodyPr wrap="square" rtlCol="0">
            <a:spAutoFit/>
          </a:bodyPr>
          <a:lstStyle/>
          <a:p>
            <a:pPr algn="ctr">
              <a:spcBef>
                <a:spcPts val="400"/>
              </a:spcBef>
            </a:pPr>
            <a:r>
              <a:rPr lang="en-US" sz="1200" b="1" spc="200" baseline="0" dirty="0">
                <a:solidFill>
                  <a:schemeClr val="bg1"/>
                </a:solidFill>
                <a:latin typeface="Arial" panose="020B0604020202020204" pitchFamily="34" charset="0"/>
                <a:cs typeface="Arial" panose="020B0604020202020204" pitchFamily="34" charset="0"/>
              </a:rPr>
              <a:t>INVESTING IN LOCAL COMMUNITIES. GROWING AMERICA’S ECONOMY. </a:t>
            </a:r>
          </a:p>
          <a:p>
            <a:pPr algn="ctr">
              <a:spcBef>
                <a:spcPts val="400"/>
              </a:spcBef>
            </a:pPr>
            <a:r>
              <a:rPr lang="en-US" sz="1200" b="1" spc="200" baseline="0" dirty="0">
                <a:solidFill>
                  <a:schemeClr val="bg1"/>
                </a:solidFill>
                <a:latin typeface="Arial" panose="020B0604020202020204" pitchFamily="34" charset="0"/>
                <a:cs typeface="Arial" panose="020B0604020202020204" pitchFamily="34" charset="0"/>
              </a:rPr>
              <a:t>brentspencebridgecorridor.com</a:t>
            </a:r>
          </a:p>
        </p:txBody>
      </p:sp>
    </p:spTree>
    <p:extLst>
      <p:ext uri="{BB962C8B-B14F-4D97-AF65-F5344CB8AC3E}">
        <p14:creationId xmlns:p14="http://schemas.microsoft.com/office/powerpoint/2010/main" val="780966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3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B93070-9601-B6A5-73E0-A761BD1B82AE}"/>
              </a:ext>
            </a:extLst>
          </p:cNvPr>
          <p:cNvSpPr/>
          <p:nvPr userDrawn="1"/>
        </p:nvSpPr>
        <p:spPr>
          <a:xfrm>
            <a:off x="0" y="0"/>
            <a:ext cx="12192000" cy="6858000"/>
          </a:xfrm>
          <a:prstGeom prst="rect">
            <a:avLst/>
          </a:prstGeom>
          <a:solidFill>
            <a:srgbClr val="29A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apezoid 14">
            <a:extLst>
              <a:ext uri="{FF2B5EF4-FFF2-40B4-BE49-F238E27FC236}">
                <a16:creationId xmlns:a16="http://schemas.microsoft.com/office/drawing/2014/main" id="{20A9476F-C3A5-6A6D-3B08-60159514A3F9}"/>
              </a:ext>
            </a:extLst>
          </p:cNvPr>
          <p:cNvSpPr/>
          <p:nvPr userDrawn="1"/>
        </p:nvSpPr>
        <p:spPr>
          <a:xfrm rot="5400000">
            <a:off x="2668526" y="-2665475"/>
            <a:ext cx="6858000" cy="12188951"/>
          </a:xfrm>
          <a:prstGeom prst="trapezoid">
            <a:avLst>
              <a:gd name="adj" fmla="val 30001"/>
            </a:avLst>
          </a:prstGeom>
          <a:gradFill>
            <a:gsLst>
              <a:gs pos="87000">
                <a:srgbClr val="005DB9"/>
              </a:gs>
              <a:gs pos="0">
                <a:srgbClr val="29A9E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F71224-932C-80C6-8F73-E52924DA4380}"/>
              </a:ext>
            </a:extLst>
          </p:cNvPr>
          <p:cNvSpPr>
            <a:spLocks noGrp="1"/>
          </p:cNvSpPr>
          <p:nvPr>
            <p:ph type="ctrTitle" hasCustomPrompt="1"/>
          </p:nvPr>
        </p:nvSpPr>
        <p:spPr>
          <a:xfrm>
            <a:off x="4267200" y="2982039"/>
            <a:ext cx="7213903" cy="920392"/>
          </a:xfrm>
        </p:spPr>
        <p:txBody>
          <a:bodyPr anchor="ctr">
            <a:normAutofit/>
          </a:bodyPr>
          <a:lstStyle>
            <a:lvl1pPr algn="l">
              <a:defRPr sz="3000" b="0" i="0" spc="200" baseline="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a:t>
            </a:r>
          </a:p>
        </p:txBody>
      </p:sp>
      <p:pic>
        <p:nvPicPr>
          <p:cNvPr id="9" name="Picture 8">
            <a:extLst>
              <a:ext uri="{FF2B5EF4-FFF2-40B4-BE49-F238E27FC236}">
                <a16:creationId xmlns:a16="http://schemas.microsoft.com/office/drawing/2014/main" id="{5A0FA528-0B5A-102E-A7A7-068DD3C8D570}"/>
              </a:ext>
            </a:extLst>
          </p:cNvPr>
          <p:cNvPicPr>
            <a:picLocks noChangeAspect="1"/>
          </p:cNvPicPr>
          <p:nvPr userDrawn="1"/>
        </p:nvPicPr>
        <p:blipFill>
          <a:blip r:embed="rId2"/>
          <a:stretch>
            <a:fillRect/>
          </a:stretch>
        </p:blipFill>
        <p:spPr>
          <a:xfrm>
            <a:off x="8507896" y="328713"/>
            <a:ext cx="2973207" cy="1147671"/>
          </a:xfrm>
          <a:prstGeom prst="rect">
            <a:avLst/>
          </a:prstGeom>
        </p:spPr>
      </p:pic>
    </p:spTree>
    <p:extLst>
      <p:ext uri="{BB962C8B-B14F-4D97-AF65-F5344CB8AC3E}">
        <p14:creationId xmlns:p14="http://schemas.microsoft.com/office/powerpoint/2010/main" val="3224635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614" b="0" i="0">
                <a:solidFill>
                  <a:schemeClr val="tx1"/>
                </a:solidFill>
                <a:latin typeface="Arial"/>
                <a:cs typeface="Arial"/>
              </a:defRPr>
            </a:lvl1pPr>
          </a:lstStyle>
          <a:p>
            <a:pPr marL="6497">
              <a:spcBef>
                <a:spcPts val="3"/>
              </a:spcBef>
            </a:pPr>
            <a:r>
              <a:rPr lang="fi-FI" spc="3"/>
              <a:t>KYTC Item No. 6-17 | </a:t>
            </a:r>
            <a:r>
              <a:rPr lang="fi-FI" spc="5"/>
              <a:t>ODOT </a:t>
            </a:r>
            <a:r>
              <a:rPr lang="fi-FI" spc="3"/>
              <a:t>PID</a:t>
            </a:r>
            <a:r>
              <a:rPr lang="fi-FI" spc="-26"/>
              <a:t> </a:t>
            </a:r>
            <a:r>
              <a:rPr lang="fi-FI" spc="3"/>
              <a:t>89068</a:t>
            </a:r>
            <a:endParaRPr lang="fi-FI" spc="3"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11/8/2023</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4196624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B93070-9601-B6A5-73E0-A761BD1B82AE}"/>
              </a:ext>
            </a:extLst>
          </p:cNvPr>
          <p:cNvSpPr/>
          <p:nvPr userDrawn="1"/>
        </p:nvSpPr>
        <p:spPr>
          <a:xfrm>
            <a:off x="0" y="0"/>
            <a:ext cx="12192000" cy="6858000"/>
          </a:xfrm>
          <a:prstGeom prst="rect">
            <a:avLst/>
          </a:prstGeom>
          <a:solidFill>
            <a:srgbClr val="29A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apezoid 14">
            <a:extLst>
              <a:ext uri="{FF2B5EF4-FFF2-40B4-BE49-F238E27FC236}">
                <a16:creationId xmlns:a16="http://schemas.microsoft.com/office/drawing/2014/main" id="{20A9476F-C3A5-6A6D-3B08-60159514A3F9}"/>
              </a:ext>
            </a:extLst>
          </p:cNvPr>
          <p:cNvSpPr/>
          <p:nvPr userDrawn="1"/>
        </p:nvSpPr>
        <p:spPr>
          <a:xfrm rot="5400000">
            <a:off x="2668526" y="-2665475"/>
            <a:ext cx="6858000" cy="12188951"/>
          </a:xfrm>
          <a:prstGeom prst="trapezoid">
            <a:avLst>
              <a:gd name="adj" fmla="val 30001"/>
            </a:avLst>
          </a:prstGeom>
          <a:gradFill>
            <a:gsLst>
              <a:gs pos="87000">
                <a:srgbClr val="005DB9"/>
              </a:gs>
              <a:gs pos="0">
                <a:srgbClr val="29A9E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F71224-932C-80C6-8F73-E52924DA4380}"/>
              </a:ext>
            </a:extLst>
          </p:cNvPr>
          <p:cNvSpPr>
            <a:spLocks noGrp="1"/>
          </p:cNvSpPr>
          <p:nvPr>
            <p:ph type="ctrTitle" hasCustomPrompt="1"/>
          </p:nvPr>
        </p:nvSpPr>
        <p:spPr>
          <a:xfrm>
            <a:off x="4267200" y="2982039"/>
            <a:ext cx="7213903" cy="920392"/>
          </a:xfrm>
        </p:spPr>
        <p:txBody>
          <a:bodyPr anchor="ctr">
            <a:normAutofit/>
          </a:bodyPr>
          <a:lstStyle>
            <a:lvl1pPr algn="l">
              <a:defRPr sz="3000" b="0" i="0" spc="200" baseline="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a:t>
            </a:r>
          </a:p>
        </p:txBody>
      </p:sp>
      <p:pic>
        <p:nvPicPr>
          <p:cNvPr id="9" name="Picture 8">
            <a:extLst>
              <a:ext uri="{FF2B5EF4-FFF2-40B4-BE49-F238E27FC236}">
                <a16:creationId xmlns:a16="http://schemas.microsoft.com/office/drawing/2014/main" id="{5A0FA528-0B5A-102E-A7A7-068DD3C8D570}"/>
              </a:ext>
            </a:extLst>
          </p:cNvPr>
          <p:cNvPicPr>
            <a:picLocks noChangeAspect="1"/>
          </p:cNvPicPr>
          <p:nvPr userDrawn="1"/>
        </p:nvPicPr>
        <p:blipFill>
          <a:blip r:embed="rId2"/>
          <a:stretch>
            <a:fillRect/>
          </a:stretch>
        </p:blipFill>
        <p:spPr>
          <a:xfrm>
            <a:off x="8507896" y="328713"/>
            <a:ext cx="2973207" cy="1147671"/>
          </a:xfrm>
          <a:prstGeom prst="rect">
            <a:avLst/>
          </a:prstGeom>
        </p:spPr>
      </p:pic>
    </p:spTree>
    <p:extLst>
      <p:ext uri="{BB962C8B-B14F-4D97-AF65-F5344CB8AC3E}">
        <p14:creationId xmlns:p14="http://schemas.microsoft.com/office/powerpoint/2010/main" val="22099290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Slide">
    <p:bg>
      <p:bgPr>
        <a:gradFill>
          <a:gsLst>
            <a:gs pos="0">
              <a:srgbClr val="005DB9"/>
            </a:gs>
            <a:gs pos="100000">
              <a:srgbClr val="29A9E1"/>
            </a:gs>
          </a:gsLst>
          <a:lin ang="5400000" scaled="1"/>
        </a:gradFill>
        <a:effectLst/>
      </p:bgPr>
    </p:bg>
    <p:spTree>
      <p:nvGrpSpPr>
        <p:cNvPr id="1" name=""/>
        <p:cNvGrpSpPr/>
        <p:nvPr/>
      </p:nvGrpSpPr>
      <p:grpSpPr>
        <a:xfrm>
          <a:off x="0" y="0"/>
          <a:ext cx="0" cy="0"/>
          <a:chOff x="0" y="0"/>
          <a:chExt cx="0" cy="0"/>
        </a:xfrm>
      </p:grpSpPr>
      <p:pic>
        <p:nvPicPr>
          <p:cNvPr id="20" name="Picture 19" descr="A picture containing sky, outdoor, grass, track&#10;&#10;Description automatically generated">
            <a:extLst>
              <a:ext uri="{FF2B5EF4-FFF2-40B4-BE49-F238E27FC236}">
                <a16:creationId xmlns:a16="http://schemas.microsoft.com/office/drawing/2014/main" id="{F4390BCD-161B-751E-F156-4497228E0CC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5222116"/>
          </a:xfrm>
          <a:prstGeom prst="rect">
            <a:avLst/>
          </a:prstGeom>
        </p:spPr>
      </p:pic>
      <p:sp>
        <p:nvSpPr>
          <p:cNvPr id="2" name="Title 1">
            <a:extLst>
              <a:ext uri="{FF2B5EF4-FFF2-40B4-BE49-F238E27FC236}">
                <a16:creationId xmlns:a16="http://schemas.microsoft.com/office/drawing/2014/main" id="{C5F71224-932C-80C6-8F73-E52924DA4380}"/>
              </a:ext>
            </a:extLst>
          </p:cNvPr>
          <p:cNvSpPr>
            <a:spLocks noGrp="1"/>
          </p:cNvSpPr>
          <p:nvPr>
            <p:ph type="ctrTitle" hasCustomPrompt="1"/>
          </p:nvPr>
        </p:nvSpPr>
        <p:spPr>
          <a:xfrm>
            <a:off x="843280" y="2982039"/>
            <a:ext cx="10510520" cy="920392"/>
          </a:xfrm>
        </p:spPr>
        <p:txBody>
          <a:bodyPr anchor="t">
            <a:normAutofit/>
          </a:bodyPr>
          <a:lstStyle>
            <a:lvl1pPr algn="l">
              <a:defRPr sz="3000" b="0" i="0" spc="200" baseline="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a:t>
            </a:r>
          </a:p>
        </p:txBody>
      </p:sp>
      <p:pic>
        <p:nvPicPr>
          <p:cNvPr id="9" name="Picture 8">
            <a:extLst>
              <a:ext uri="{FF2B5EF4-FFF2-40B4-BE49-F238E27FC236}">
                <a16:creationId xmlns:a16="http://schemas.microsoft.com/office/drawing/2014/main" id="{5A0FA528-0B5A-102E-A7A7-068DD3C8D570}"/>
              </a:ext>
            </a:extLst>
          </p:cNvPr>
          <p:cNvPicPr>
            <a:picLocks noChangeAspect="1"/>
          </p:cNvPicPr>
          <p:nvPr userDrawn="1"/>
        </p:nvPicPr>
        <p:blipFill>
          <a:blip r:embed="rId3"/>
          <a:stretch>
            <a:fillRect/>
          </a:stretch>
        </p:blipFill>
        <p:spPr>
          <a:xfrm>
            <a:off x="838200" y="1140403"/>
            <a:ext cx="4109581" cy="1586317"/>
          </a:xfrm>
          <a:prstGeom prst="rect">
            <a:avLst/>
          </a:prstGeom>
        </p:spPr>
      </p:pic>
      <p:sp>
        <p:nvSpPr>
          <p:cNvPr id="15" name="Trapezoid 14">
            <a:extLst>
              <a:ext uri="{FF2B5EF4-FFF2-40B4-BE49-F238E27FC236}">
                <a16:creationId xmlns:a16="http://schemas.microsoft.com/office/drawing/2014/main" id="{20A9476F-C3A5-6A6D-3B08-60159514A3F9}"/>
              </a:ext>
            </a:extLst>
          </p:cNvPr>
          <p:cNvSpPr/>
          <p:nvPr userDrawn="1"/>
        </p:nvSpPr>
        <p:spPr>
          <a:xfrm rot="16200000" flipH="1">
            <a:off x="5195651" y="-921226"/>
            <a:ext cx="1803748" cy="12188951"/>
          </a:xfrm>
          <a:prstGeom prst="trapezoid">
            <a:avLst>
              <a:gd name="adj" fmla="val 40392"/>
            </a:avLst>
          </a:prstGeom>
          <a:gradFill>
            <a:gsLst>
              <a:gs pos="87000">
                <a:srgbClr val="005DB9"/>
              </a:gs>
              <a:gs pos="0">
                <a:srgbClr val="29A9E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picture containing text, clipart&#10;&#10;Description automatically generated">
            <a:extLst>
              <a:ext uri="{FF2B5EF4-FFF2-40B4-BE49-F238E27FC236}">
                <a16:creationId xmlns:a16="http://schemas.microsoft.com/office/drawing/2014/main" id="{71334217-06DC-1B36-0340-C9866190B12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090758" y="6204954"/>
            <a:ext cx="1138743" cy="433355"/>
          </a:xfrm>
          <a:prstGeom prst="rect">
            <a:avLst/>
          </a:prstGeom>
        </p:spPr>
      </p:pic>
      <p:sp>
        <p:nvSpPr>
          <p:cNvPr id="18" name="TextBox 17">
            <a:extLst>
              <a:ext uri="{FF2B5EF4-FFF2-40B4-BE49-F238E27FC236}">
                <a16:creationId xmlns:a16="http://schemas.microsoft.com/office/drawing/2014/main" id="{FF3D9489-D04E-5A49-EEB9-DC06C6BBA49C}"/>
              </a:ext>
            </a:extLst>
          </p:cNvPr>
          <p:cNvSpPr txBox="1"/>
          <p:nvPr userDrawn="1"/>
        </p:nvSpPr>
        <p:spPr>
          <a:xfrm>
            <a:off x="2101241" y="6209924"/>
            <a:ext cx="7989518" cy="512961"/>
          </a:xfrm>
          <a:prstGeom prst="rect">
            <a:avLst/>
          </a:prstGeom>
          <a:noFill/>
        </p:spPr>
        <p:txBody>
          <a:bodyPr wrap="square" rtlCol="0">
            <a:spAutoFit/>
          </a:bodyPr>
          <a:lstStyle/>
          <a:p>
            <a:pPr algn="ctr">
              <a:spcBef>
                <a:spcPts val="400"/>
              </a:spcBef>
            </a:pPr>
            <a:r>
              <a:rPr lang="en-US" sz="1200" b="1" spc="200" baseline="0" dirty="0">
                <a:solidFill>
                  <a:schemeClr val="bg1"/>
                </a:solidFill>
                <a:latin typeface="Arial" panose="020B0604020202020204" pitchFamily="34" charset="0"/>
                <a:cs typeface="Arial" panose="020B0604020202020204" pitchFamily="34" charset="0"/>
              </a:rPr>
              <a:t>INVESTING IN LOCAL COMMUNITIES. GROWING AMERICA’S ECONOMY. </a:t>
            </a:r>
          </a:p>
          <a:p>
            <a:pPr algn="ctr">
              <a:spcBef>
                <a:spcPts val="400"/>
              </a:spcBef>
            </a:pPr>
            <a:r>
              <a:rPr lang="en-US" sz="1200" b="1" spc="200" baseline="0" dirty="0">
                <a:solidFill>
                  <a:schemeClr val="bg1"/>
                </a:solidFill>
                <a:latin typeface="Arial" panose="020B0604020202020204" pitchFamily="34" charset="0"/>
                <a:cs typeface="Arial" panose="020B0604020202020204" pitchFamily="34" charset="0"/>
              </a:rPr>
              <a:t>brentspencebridgecorridor.com</a:t>
            </a:r>
          </a:p>
        </p:txBody>
      </p:sp>
      <p:pic>
        <p:nvPicPr>
          <p:cNvPr id="4" name="Picture 3" descr="Logo&#10;&#10;Description automatically generated with low confidence">
            <a:extLst>
              <a:ext uri="{FF2B5EF4-FFF2-40B4-BE49-F238E27FC236}">
                <a16:creationId xmlns:a16="http://schemas.microsoft.com/office/drawing/2014/main" id="{929DD07D-4336-2D09-A544-745722DE89B8}"/>
              </a:ext>
            </a:extLst>
          </p:cNvPr>
          <p:cNvPicPr>
            <a:picLocks noChangeAspect="1"/>
          </p:cNvPicPr>
          <p:nvPr userDrawn="1"/>
        </p:nvPicPr>
        <p:blipFill>
          <a:blip r:embed="rId5"/>
          <a:stretch>
            <a:fillRect/>
          </a:stretch>
        </p:blipFill>
        <p:spPr>
          <a:xfrm>
            <a:off x="727011" y="5943600"/>
            <a:ext cx="1609859" cy="914400"/>
          </a:xfrm>
          <a:prstGeom prst="rect">
            <a:avLst/>
          </a:prstGeom>
        </p:spPr>
      </p:pic>
    </p:spTree>
    <p:extLst>
      <p:ext uri="{BB962C8B-B14F-4D97-AF65-F5344CB8AC3E}">
        <p14:creationId xmlns:p14="http://schemas.microsoft.com/office/powerpoint/2010/main" val="1189070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B93070-9601-B6A5-73E0-A761BD1B82AE}"/>
              </a:ext>
            </a:extLst>
          </p:cNvPr>
          <p:cNvSpPr/>
          <p:nvPr userDrawn="1"/>
        </p:nvSpPr>
        <p:spPr>
          <a:xfrm>
            <a:off x="0" y="0"/>
            <a:ext cx="12192000" cy="6858000"/>
          </a:xfrm>
          <a:prstGeom prst="rect">
            <a:avLst/>
          </a:prstGeom>
          <a:solidFill>
            <a:srgbClr val="29A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apezoid 14">
            <a:extLst>
              <a:ext uri="{FF2B5EF4-FFF2-40B4-BE49-F238E27FC236}">
                <a16:creationId xmlns:a16="http://schemas.microsoft.com/office/drawing/2014/main" id="{20A9476F-C3A5-6A6D-3B08-60159514A3F9}"/>
              </a:ext>
            </a:extLst>
          </p:cNvPr>
          <p:cNvSpPr/>
          <p:nvPr userDrawn="1"/>
        </p:nvSpPr>
        <p:spPr>
          <a:xfrm rot="5400000">
            <a:off x="2668526" y="-2665475"/>
            <a:ext cx="6858000" cy="12188951"/>
          </a:xfrm>
          <a:prstGeom prst="trapezoid">
            <a:avLst>
              <a:gd name="adj" fmla="val 30001"/>
            </a:avLst>
          </a:prstGeom>
          <a:gradFill>
            <a:gsLst>
              <a:gs pos="87000">
                <a:srgbClr val="005DB9"/>
              </a:gs>
              <a:gs pos="0">
                <a:srgbClr val="29A9E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F71224-932C-80C6-8F73-E52924DA4380}"/>
              </a:ext>
            </a:extLst>
          </p:cNvPr>
          <p:cNvSpPr>
            <a:spLocks noGrp="1"/>
          </p:cNvSpPr>
          <p:nvPr>
            <p:ph type="ctrTitle" hasCustomPrompt="1"/>
          </p:nvPr>
        </p:nvSpPr>
        <p:spPr>
          <a:xfrm>
            <a:off x="4267200" y="2982039"/>
            <a:ext cx="7213903" cy="920392"/>
          </a:xfrm>
        </p:spPr>
        <p:txBody>
          <a:bodyPr anchor="ctr">
            <a:normAutofit/>
          </a:bodyPr>
          <a:lstStyle>
            <a:lvl1pPr algn="l">
              <a:defRPr sz="3000" b="0" i="0" spc="200" baseline="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a:t>
            </a:r>
          </a:p>
        </p:txBody>
      </p:sp>
      <p:pic>
        <p:nvPicPr>
          <p:cNvPr id="9" name="Picture 8">
            <a:extLst>
              <a:ext uri="{FF2B5EF4-FFF2-40B4-BE49-F238E27FC236}">
                <a16:creationId xmlns:a16="http://schemas.microsoft.com/office/drawing/2014/main" id="{5A0FA528-0B5A-102E-A7A7-068DD3C8D570}"/>
              </a:ext>
            </a:extLst>
          </p:cNvPr>
          <p:cNvPicPr>
            <a:picLocks noChangeAspect="1"/>
          </p:cNvPicPr>
          <p:nvPr userDrawn="1"/>
        </p:nvPicPr>
        <p:blipFill>
          <a:blip r:embed="rId2"/>
          <a:stretch>
            <a:fillRect/>
          </a:stretch>
        </p:blipFill>
        <p:spPr>
          <a:xfrm>
            <a:off x="8507896" y="328713"/>
            <a:ext cx="2973207" cy="1147671"/>
          </a:xfrm>
          <a:prstGeom prst="rect">
            <a:avLst/>
          </a:prstGeom>
        </p:spPr>
      </p:pic>
    </p:spTree>
    <p:extLst>
      <p:ext uri="{BB962C8B-B14F-4D97-AF65-F5344CB8AC3E}">
        <p14:creationId xmlns:p14="http://schemas.microsoft.com/office/powerpoint/2010/main" val="1676825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6EDC155-DA18-BB43-AB30-91294512F2B5}"/>
              </a:ext>
            </a:extLst>
          </p:cNvPr>
          <p:cNvSpPr/>
          <p:nvPr userDrawn="1"/>
        </p:nvSpPr>
        <p:spPr>
          <a:xfrm>
            <a:off x="0" y="0"/>
            <a:ext cx="12192000" cy="751562"/>
          </a:xfrm>
          <a:prstGeom prst="rect">
            <a:avLst/>
          </a:prstGeom>
          <a:solidFill>
            <a:srgbClr val="29A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apezoid 9">
            <a:extLst>
              <a:ext uri="{FF2B5EF4-FFF2-40B4-BE49-F238E27FC236}">
                <a16:creationId xmlns:a16="http://schemas.microsoft.com/office/drawing/2014/main" id="{022F75E9-7ECF-63F0-04F1-29F1748970B8}"/>
              </a:ext>
            </a:extLst>
          </p:cNvPr>
          <p:cNvSpPr/>
          <p:nvPr userDrawn="1"/>
        </p:nvSpPr>
        <p:spPr>
          <a:xfrm rot="5400000">
            <a:off x="5313928" y="-5292083"/>
            <a:ext cx="1567194" cy="12188953"/>
          </a:xfrm>
          <a:prstGeom prst="trapezoid">
            <a:avLst>
              <a:gd name="adj" fmla="val 33998"/>
            </a:avLst>
          </a:prstGeom>
          <a:gradFill>
            <a:gsLst>
              <a:gs pos="87000">
                <a:srgbClr val="005DB9"/>
              </a:gs>
              <a:gs pos="0">
                <a:srgbClr val="29A9E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F7A769E-AE0D-A781-852F-B4B729F7CB92}"/>
              </a:ext>
            </a:extLst>
          </p:cNvPr>
          <p:cNvSpPr>
            <a:spLocks noGrp="1"/>
          </p:cNvSpPr>
          <p:nvPr>
            <p:ph type="title" hasCustomPrompt="1"/>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0A445E8-83EF-A8D0-1CC3-E2C4D4AE3C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856D1AE-8CDA-B747-095D-74FD9CBCA70B}"/>
              </a:ext>
            </a:extLst>
          </p:cNvPr>
          <p:cNvSpPr>
            <a:spLocks noGrp="1"/>
          </p:cNvSpPr>
          <p:nvPr>
            <p:ph type="sldNum" sz="quarter" idx="12"/>
          </p:nvPr>
        </p:nvSpPr>
        <p:spPr/>
        <p:txBody>
          <a:bodyPr/>
          <a:lstStyle/>
          <a:p>
            <a:fld id="{62EB98DD-AED7-CB4E-A308-5E99D971A9B7}" type="slidenum">
              <a:rPr lang="en-US" smtClean="0"/>
              <a:t>‹#›</a:t>
            </a:fld>
            <a:endParaRPr lang="en-US" dirty="0"/>
          </a:p>
        </p:txBody>
      </p:sp>
      <p:pic>
        <p:nvPicPr>
          <p:cNvPr id="8" name="Picture 7" descr="Logo&#10;&#10;Description automatically generated">
            <a:extLst>
              <a:ext uri="{FF2B5EF4-FFF2-40B4-BE49-F238E27FC236}">
                <a16:creationId xmlns:a16="http://schemas.microsoft.com/office/drawing/2014/main" id="{BB516085-B1AD-28FA-38EB-0DE0BBBE82C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8200" y="6111877"/>
            <a:ext cx="1707715" cy="640393"/>
          </a:xfrm>
          <a:prstGeom prst="rect">
            <a:avLst/>
          </a:prstGeom>
        </p:spPr>
      </p:pic>
    </p:spTree>
    <p:extLst>
      <p:ext uri="{BB962C8B-B14F-4D97-AF65-F5344CB8AC3E}">
        <p14:creationId xmlns:p14="http://schemas.microsoft.com/office/powerpoint/2010/main" val="35565612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188488-533D-09F9-A040-B39C01662E12}"/>
              </a:ext>
            </a:extLst>
          </p:cNvPr>
          <p:cNvPicPr>
            <a:picLocks noChangeAspect="1"/>
          </p:cNvPicPr>
          <p:nvPr userDrawn="1"/>
        </p:nvPicPr>
        <p:blipFill rotWithShape="1">
          <a:blip r:embed="rId2"/>
          <a:srcRect l="1418" r="5107"/>
          <a:stretch/>
        </p:blipFill>
        <p:spPr>
          <a:xfrm>
            <a:off x="0" y="987915"/>
            <a:ext cx="12192000" cy="7336803"/>
          </a:xfrm>
          <a:prstGeom prst="rect">
            <a:avLst/>
          </a:prstGeom>
        </p:spPr>
      </p:pic>
      <p:sp>
        <p:nvSpPr>
          <p:cNvPr id="9" name="Rectangle 8">
            <a:extLst>
              <a:ext uri="{FF2B5EF4-FFF2-40B4-BE49-F238E27FC236}">
                <a16:creationId xmlns:a16="http://schemas.microsoft.com/office/drawing/2014/main" id="{2C5045C3-A8CF-7488-78A3-57C62271F0CF}"/>
              </a:ext>
            </a:extLst>
          </p:cNvPr>
          <p:cNvSpPr/>
          <p:nvPr userDrawn="1"/>
        </p:nvSpPr>
        <p:spPr>
          <a:xfrm>
            <a:off x="0" y="0"/>
            <a:ext cx="12192000" cy="751562"/>
          </a:xfrm>
          <a:prstGeom prst="rect">
            <a:avLst/>
          </a:prstGeom>
          <a:solidFill>
            <a:srgbClr val="29A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apezoid 9">
            <a:extLst>
              <a:ext uri="{FF2B5EF4-FFF2-40B4-BE49-F238E27FC236}">
                <a16:creationId xmlns:a16="http://schemas.microsoft.com/office/drawing/2014/main" id="{6D0AD124-8A93-D8E5-4F93-6F0430AD56EC}"/>
              </a:ext>
            </a:extLst>
          </p:cNvPr>
          <p:cNvSpPr/>
          <p:nvPr userDrawn="1"/>
        </p:nvSpPr>
        <p:spPr>
          <a:xfrm rot="5400000">
            <a:off x="5313928" y="-5292083"/>
            <a:ext cx="1567194" cy="12188953"/>
          </a:xfrm>
          <a:prstGeom prst="trapezoid">
            <a:avLst>
              <a:gd name="adj" fmla="val 33998"/>
            </a:avLst>
          </a:prstGeom>
          <a:gradFill>
            <a:gsLst>
              <a:gs pos="87000">
                <a:srgbClr val="005DB9"/>
              </a:gs>
              <a:gs pos="0">
                <a:srgbClr val="29A9E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F7A769E-AE0D-A781-852F-B4B729F7CB92}"/>
              </a:ext>
            </a:extLst>
          </p:cNvPr>
          <p:cNvSpPr>
            <a:spLocks noGrp="1"/>
          </p:cNvSpPr>
          <p:nvPr>
            <p:ph type="title" hasCustomPrompt="1"/>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0A445E8-83EF-A8D0-1CC3-E2C4D4AE3C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856D1AE-8CDA-B747-095D-74FD9CBCA70B}"/>
              </a:ext>
            </a:extLst>
          </p:cNvPr>
          <p:cNvSpPr>
            <a:spLocks noGrp="1"/>
          </p:cNvSpPr>
          <p:nvPr>
            <p:ph type="sldNum" sz="quarter" idx="12"/>
          </p:nvPr>
        </p:nvSpPr>
        <p:spPr/>
        <p:txBody>
          <a:bodyPr/>
          <a:lstStyle/>
          <a:p>
            <a:fld id="{62EB98DD-AED7-CB4E-A308-5E99D971A9B7}" type="slidenum">
              <a:rPr lang="en-US" smtClean="0"/>
              <a:t>‹#›</a:t>
            </a:fld>
            <a:endParaRPr lang="en-US" dirty="0"/>
          </a:p>
        </p:txBody>
      </p:sp>
    </p:spTree>
    <p:extLst>
      <p:ext uri="{BB962C8B-B14F-4D97-AF65-F5344CB8AC3E}">
        <p14:creationId xmlns:p14="http://schemas.microsoft.com/office/powerpoint/2010/main" val="4526590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C67975-84FC-F287-B25C-DBEF75A0ACC8}"/>
              </a:ext>
            </a:extLst>
          </p:cNvPr>
          <p:cNvSpPr/>
          <p:nvPr userDrawn="1"/>
        </p:nvSpPr>
        <p:spPr>
          <a:xfrm>
            <a:off x="0" y="0"/>
            <a:ext cx="12192000" cy="751562"/>
          </a:xfrm>
          <a:prstGeom prst="rect">
            <a:avLst/>
          </a:prstGeom>
          <a:solidFill>
            <a:srgbClr val="29A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apezoid 10">
            <a:extLst>
              <a:ext uri="{FF2B5EF4-FFF2-40B4-BE49-F238E27FC236}">
                <a16:creationId xmlns:a16="http://schemas.microsoft.com/office/drawing/2014/main" id="{C29C8D08-C3D0-241C-20C7-E8E1CBD5DF12}"/>
              </a:ext>
            </a:extLst>
          </p:cNvPr>
          <p:cNvSpPr/>
          <p:nvPr userDrawn="1"/>
        </p:nvSpPr>
        <p:spPr>
          <a:xfrm rot="5400000">
            <a:off x="5313928" y="-5292083"/>
            <a:ext cx="1567194" cy="12188953"/>
          </a:xfrm>
          <a:prstGeom prst="trapezoid">
            <a:avLst>
              <a:gd name="adj" fmla="val 33998"/>
            </a:avLst>
          </a:prstGeom>
          <a:gradFill>
            <a:gsLst>
              <a:gs pos="87000">
                <a:srgbClr val="005DB9"/>
              </a:gs>
              <a:gs pos="0">
                <a:srgbClr val="29A9E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F7A769E-AE0D-A781-852F-B4B729F7CB92}"/>
              </a:ext>
            </a:extLst>
          </p:cNvPr>
          <p:cNvSpPr>
            <a:spLocks noGrp="1"/>
          </p:cNvSpPr>
          <p:nvPr>
            <p:ph type="title" hasCustomPrompt="1"/>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0A445E8-83EF-A8D0-1CC3-E2C4D4AE3C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856D1AE-8CDA-B747-095D-74FD9CBCA70B}"/>
              </a:ext>
            </a:extLst>
          </p:cNvPr>
          <p:cNvSpPr>
            <a:spLocks noGrp="1"/>
          </p:cNvSpPr>
          <p:nvPr>
            <p:ph type="sldNum" sz="quarter" idx="12"/>
          </p:nvPr>
        </p:nvSpPr>
        <p:spPr/>
        <p:txBody>
          <a:bodyPr/>
          <a:lstStyle/>
          <a:p>
            <a:fld id="{62EB98DD-AED7-CB4E-A308-5E99D971A9B7}" type="slidenum">
              <a:rPr lang="en-US" smtClean="0"/>
              <a:t>‹#›</a:t>
            </a:fld>
            <a:endParaRPr lang="en-US" dirty="0"/>
          </a:p>
        </p:txBody>
      </p:sp>
    </p:spTree>
    <p:extLst>
      <p:ext uri="{BB962C8B-B14F-4D97-AF65-F5344CB8AC3E}">
        <p14:creationId xmlns:p14="http://schemas.microsoft.com/office/powerpoint/2010/main" val="1025093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A769E-AE0D-A781-852F-B4B729F7CB92}"/>
              </a:ext>
            </a:extLst>
          </p:cNvPr>
          <p:cNvSpPr>
            <a:spLocks noGrp="1"/>
          </p:cNvSpPr>
          <p:nvPr>
            <p:ph type="title" hasCustomPrompt="1"/>
          </p:nvPr>
        </p:nvSpPr>
        <p:spPr/>
        <p:txBody>
          <a:bodyPr/>
          <a:lstStyle>
            <a:lvl1pPr>
              <a:defRPr>
                <a:solidFill>
                  <a:srgbClr val="29A9E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0A445E8-83EF-A8D0-1CC3-E2C4D4AE3C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856D1AE-8CDA-B747-095D-74FD9CBCA70B}"/>
              </a:ext>
            </a:extLst>
          </p:cNvPr>
          <p:cNvSpPr>
            <a:spLocks noGrp="1"/>
          </p:cNvSpPr>
          <p:nvPr>
            <p:ph type="sldNum" sz="quarter" idx="12"/>
          </p:nvPr>
        </p:nvSpPr>
        <p:spPr/>
        <p:txBody>
          <a:bodyPr/>
          <a:lstStyle/>
          <a:p>
            <a:fld id="{62EB98DD-AED7-CB4E-A308-5E99D971A9B7}" type="slidenum">
              <a:rPr lang="en-US" smtClean="0"/>
              <a:t>‹#›</a:t>
            </a:fld>
            <a:endParaRPr lang="en-US" dirty="0"/>
          </a:p>
        </p:txBody>
      </p:sp>
      <p:pic>
        <p:nvPicPr>
          <p:cNvPr id="8" name="Picture 7" descr="Logo&#10;&#10;Description automatically generated">
            <a:extLst>
              <a:ext uri="{FF2B5EF4-FFF2-40B4-BE49-F238E27FC236}">
                <a16:creationId xmlns:a16="http://schemas.microsoft.com/office/drawing/2014/main" id="{BB516085-B1AD-28FA-38EB-0DE0BBBE82C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8200" y="6111877"/>
            <a:ext cx="1707715" cy="640393"/>
          </a:xfrm>
          <a:prstGeom prst="rect">
            <a:avLst/>
          </a:prstGeom>
        </p:spPr>
      </p:pic>
    </p:spTree>
    <p:extLst>
      <p:ext uri="{BB962C8B-B14F-4D97-AF65-F5344CB8AC3E}">
        <p14:creationId xmlns:p14="http://schemas.microsoft.com/office/powerpoint/2010/main" val="24407083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A769E-AE0D-A781-852F-B4B729F7CB92}"/>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0A445E8-83EF-A8D0-1CC3-E2C4D4AE3C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856D1AE-8CDA-B747-095D-74FD9CBCA70B}"/>
              </a:ext>
            </a:extLst>
          </p:cNvPr>
          <p:cNvSpPr>
            <a:spLocks noGrp="1"/>
          </p:cNvSpPr>
          <p:nvPr>
            <p:ph type="sldNum" sz="quarter" idx="12"/>
          </p:nvPr>
        </p:nvSpPr>
        <p:spPr/>
        <p:txBody>
          <a:bodyPr/>
          <a:lstStyle/>
          <a:p>
            <a:fld id="{62EB98DD-AED7-CB4E-A308-5E99D971A9B7}" type="slidenum">
              <a:rPr lang="en-US" smtClean="0"/>
              <a:t>‹#›</a:t>
            </a:fld>
            <a:endParaRPr lang="en-US" dirty="0"/>
          </a:p>
        </p:txBody>
      </p:sp>
    </p:spTree>
    <p:extLst>
      <p:ext uri="{BB962C8B-B14F-4D97-AF65-F5344CB8AC3E}">
        <p14:creationId xmlns:p14="http://schemas.microsoft.com/office/powerpoint/2010/main" val="38285841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A769E-AE0D-A781-852F-B4B729F7CB92}"/>
              </a:ext>
            </a:extLst>
          </p:cNvPr>
          <p:cNvSpPr>
            <a:spLocks noGrp="1"/>
          </p:cNvSpPr>
          <p:nvPr>
            <p:ph type="title" hasCustomPrompt="1"/>
          </p:nvPr>
        </p:nvSpPr>
        <p:spPr>
          <a:xfrm>
            <a:off x="5257798" y="425926"/>
            <a:ext cx="5257801" cy="711835"/>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0A445E8-83EF-A8D0-1CC3-E2C4D4AE3C4F}"/>
              </a:ext>
            </a:extLst>
          </p:cNvPr>
          <p:cNvSpPr>
            <a:spLocks noGrp="1"/>
          </p:cNvSpPr>
          <p:nvPr>
            <p:ph idx="1"/>
          </p:nvPr>
        </p:nvSpPr>
        <p:spPr>
          <a:xfrm>
            <a:off x="5257800" y="1585991"/>
            <a:ext cx="52578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A856D1AE-8CDA-B747-095D-74FD9CBCA70B}"/>
              </a:ext>
            </a:extLst>
          </p:cNvPr>
          <p:cNvSpPr>
            <a:spLocks noGrp="1"/>
          </p:cNvSpPr>
          <p:nvPr>
            <p:ph type="sldNum" sz="quarter" idx="12"/>
          </p:nvPr>
        </p:nvSpPr>
        <p:spPr/>
        <p:txBody>
          <a:bodyPr/>
          <a:lstStyle/>
          <a:p>
            <a:fld id="{62EB98DD-AED7-CB4E-A308-5E99D971A9B7}" type="slidenum">
              <a:rPr lang="en-US" smtClean="0"/>
              <a:t>‹#›</a:t>
            </a:fld>
            <a:endParaRPr lang="en-US" dirty="0"/>
          </a:p>
        </p:txBody>
      </p:sp>
    </p:spTree>
    <p:extLst>
      <p:ext uri="{BB962C8B-B14F-4D97-AF65-F5344CB8AC3E}">
        <p14:creationId xmlns:p14="http://schemas.microsoft.com/office/powerpoint/2010/main" val="36791169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29EA5-B3FD-4D6D-BE00-E4AC65413A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F6A4FF-5F41-4F60-9069-694EC8B432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43F6D6-59C5-438A-B241-8C2A110000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C1D676-D614-4D72-8A6F-FC0CCAE3A8F9}"/>
              </a:ext>
            </a:extLst>
          </p:cNvPr>
          <p:cNvSpPr>
            <a:spLocks noGrp="1"/>
          </p:cNvSpPr>
          <p:nvPr>
            <p:ph type="dt" sz="half" idx="10"/>
          </p:nvPr>
        </p:nvSpPr>
        <p:spPr/>
        <p:txBody>
          <a:bodyPr/>
          <a:lstStyle/>
          <a:p>
            <a:fld id="{D3958EB1-B0FD-4C42-89A5-B76A33150C09}" type="datetimeFigureOut">
              <a:rPr lang="en-US" smtClean="0"/>
              <a:t>11/8/2023</a:t>
            </a:fld>
            <a:endParaRPr lang="en-US" dirty="0"/>
          </a:p>
        </p:txBody>
      </p:sp>
      <p:sp>
        <p:nvSpPr>
          <p:cNvPr id="6" name="Footer Placeholder 5">
            <a:extLst>
              <a:ext uri="{FF2B5EF4-FFF2-40B4-BE49-F238E27FC236}">
                <a16:creationId xmlns:a16="http://schemas.microsoft.com/office/drawing/2014/main" id="{EA6C2E27-3EF3-4ADA-9737-3623A9A041E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D468E79-A9EF-42C5-9B02-E5969C93E172}"/>
              </a:ext>
            </a:extLst>
          </p:cNvPr>
          <p:cNvSpPr>
            <a:spLocks noGrp="1"/>
          </p:cNvSpPr>
          <p:nvPr>
            <p:ph type="sldNum" sz="quarter" idx="12"/>
          </p:nvPr>
        </p:nvSpPr>
        <p:spPr/>
        <p:txBody>
          <a:bodyPr/>
          <a:lstStyle/>
          <a:p>
            <a:fld id="{7FA1F697-CBF3-4633-A392-B3D77DB57610}" type="slidenum">
              <a:rPr lang="en-US" smtClean="0"/>
              <a:t>‹#›</a:t>
            </a:fld>
            <a:endParaRPr lang="en-US" dirty="0"/>
          </a:p>
        </p:txBody>
      </p:sp>
    </p:spTree>
    <p:extLst>
      <p:ext uri="{BB962C8B-B14F-4D97-AF65-F5344CB8AC3E}">
        <p14:creationId xmlns:p14="http://schemas.microsoft.com/office/powerpoint/2010/main" val="11570236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1D5CF1-7C06-9685-FCD6-AA3DEEF70B15}"/>
              </a:ext>
            </a:extLst>
          </p:cNvPr>
          <p:cNvSpPr>
            <a:spLocks noGrp="1"/>
          </p:cNvSpPr>
          <p:nvPr>
            <p:ph type="dt" sz="half" idx="10"/>
          </p:nvPr>
        </p:nvSpPr>
        <p:spPr/>
        <p:txBody>
          <a:bodyPr/>
          <a:lstStyle/>
          <a:p>
            <a:fld id="{09147F97-49BC-4E9F-9F6A-2AC78F16CDD0}" type="datetimeFigureOut">
              <a:rPr lang="en-US" smtClean="0"/>
              <a:t>11/8/2023</a:t>
            </a:fld>
            <a:endParaRPr lang="en-US"/>
          </a:p>
        </p:txBody>
      </p:sp>
      <p:sp>
        <p:nvSpPr>
          <p:cNvPr id="3" name="Footer Placeholder 2">
            <a:extLst>
              <a:ext uri="{FF2B5EF4-FFF2-40B4-BE49-F238E27FC236}">
                <a16:creationId xmlns:a16="http://schemas.microsoft.com/office/drawing/2014/main" id="{957A0DD5-FAFE-C74B-19C2-6D39DB9249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9C42D0-C318-B5C9-B2B3-CBBD34E3064D}"/>
              </a:ext>
            </a:extLst>
          </p:cNvPr>
          <p:cNvSpPr>
            <a:spLocks noGrp="1"/>
          </p:cNvSpPr>
          <p:nvPr>
            <p:ph type="sldNum" sz="quarter" idx="12"/>
          </p:nvPr>
        </p:nvSpPr>
        <p:spPr/>
        <p:txBody>
          <a:bodyPr/>
          <a:lstStyle/>
          <a:p>
            <a:fld id="{39625867-4131-4389-ACA5-B282B307C3A9}" type="slidenum">
              <a:rPr lang="en-US" smtClean="0"/>
              <a:t>‹#›</a:t>
            </a:fld>
            <a:endParaRPr lang="en-US"/>
          </a:p>
        </p:txBody>
      </p:sp>
    </p:spTree>
    <p:extLst>
      <p:ext uri="{BB962C8B-B14F-4D97-AF65-F5344CB8AC3E}">
        <p14:creationId xmlns:p14="http://schemas.microsoft.com/office/powerpoint/2010/main" val="4048308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6EDC155-DA18-BB43-AB30-91294512F2B5}"/>
              </a:ext>
            </a:extLst>
          </p:cNvPr>
          <p:cNvSpPr/>
          <p:nvPr userDrawn="1"/>
        </p:nvSpPr>
        <p:spPr>
          <a:xfrm>
            <a:off x="0" y="0"/>
            <a:ext cx="12192000" cy="751562"/>
          </a:xfrm>
          <a:prstGeom prst="rect">
            <a:avLst/>
          </a:prstGeom>
          <a:solidFill>
            <a:srgbClr val="29A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apezoid 9">
            <a:extLst>
              <a:ext uri="{FF2B5EF4-FFF2-40B4-BE49-F238E27FC236}">
                <a16:creationId xmlns:a16="http://schemas.microsoft.com/office/drawing/2014/main" id="{022F75E9-7ECF-63F0-04F1-29F1748970B8}"/>
              </a:ext>
            </a:extLst>
          </p:cNvPr>
          <p:cNvSpPr/>
          <p:nvPr userDrawn="1"/>
        </p:nvSpPr>
        <p:spPr>
          <a:xfrm rot="5400000">
            <a:off x="5313928" y="-5292083"/>
            <a:ext cx="1567194" cy="12188953"/>
          </a:xfrm>
          <a:prstGeom prst="trapezoid">
            <a:avLst>
              <a:gd name="adj" fmla="val 33998"/>
            </a:avLst>
          </a:prstGeom>
          <a:gradFill>
            <a:gsLst>
              <a:gs pos="87000">
                <a:srgbClr val="005DB9"/>
              </a:gs>
              <a:gs pos="0">
                <a:srgbClr val="29A9E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F7A769E-AE0D-A781-852F-B4B729F7CB92}"/>
              </a:ext>
            </a:extLst>
          </p:cNvPr>
          <p:cNvSpPr>
            <a:spLocks noGrp="1"/>
          </p:cNvSpPr>
          <p:nvPr>
            <p:ph type="title" hasCustomPrompt="1"/>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0A445E8-83EF-A8D0-1CC3-E2C4D4AE3C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856D1AE-8CDA-B747-095D-74FD9CBCA70B}"/>
              </a:ext>
            </a:extLst>
          </p:cNvPr>
          <p:cNvSpPr>
            <a:spLocks noGrp="1"/>
          </p:cNvSpPr>
          <p:nvPr>
            <p:ph type="sldNum" sz="quarter" idx="12"/>
          </p:nvPr>
        </p:nvSpPr>
        <p:spPr/>
        <p:txBody>
          <a:bodyPr/>
          <a:lstStyle/>
          <a:p>
            <a:fld id="{62EB98DD-AED7-CB4E-A308-5E99D971A9B7}" type="slidenum">
              <a:rPr lang="en-US" smtClean="0"/>
              <a:t>‹#›</a:t>
            </a:fld>
            <a:endParaRPr lang="en-US" dirty="0"/>
          </a:p>
        </p:txBody>
      </p:sp>
      <p:pic>
        <p:nvPicPr>
          <p:cNvPr id="8" name="Picture 7" descr="Logo&#10;&#10;Description automatically generated">
            <a:extLst>
              <a:ext uri="{FF2B5EF4-FFF2-40B4-BE49-F238E27FC236}">
                <a16:creationId xmlns:a16="http://schemas.microsoft.com/office/drawing/2014/main" id="{BB516085-B1AD-28FA-38EB-0DE0BBBE82C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111877"/>
            <a:ext cx="1707715" cy="640393"/>
          </a:xfrm>
          <a:prstGeom prst="rect">
            <a:avLst/>
          </a:prstGeom>
        </p:spPr>
      </p:pic>
    </p:spTree>
    <p:extLst>
      <p:ext uri="{BB962C8B-B14F-4D97-AF65-F5344CB8AC3E}">
        <p14:creationId xmlns:p14="http://schemas.microsoft.com/office/powerpoint/2010/main" val="16230298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lide">
    <p:bg>
      <p:bgPr>
        <a:gradFill>
          <a:gsLst>
            <a:gs pos="0">
              <a:srgbClr val="005DB9"/>
            </a:gs>
            <a:gs pos="100000">
              <a:srgbClr val="29A9E1"/>
            </a:gs>
          </a:gsLst>
          <a:lin ang="5400000" scaled="1"/>
        </a:gradFill>
        <a:effectLst/>
      </p:bgPr>
    </p:bg>
    <p:spTree>
      <p:nvGrpSpPr>
        <p:cNvPr id="1" name=""/>
        <p:cNvGrpSpPr/>
        <p:nvPr/>
      </p:nvGrpSpPr>
      <p:grpSpPr>
        <a:xfrm>
          <a:off x="0" y="0"/>
          <a:ext cx="0" cy="0"/>
          <a:chOff x="0" y="0"/>
          <a:chExt cx="0" cy="0"/>
        </a:xfrm>
      </p:grpSpPr>
      <p:pic>
        <p:nvPicPr>
          <p:cNvPr id="20" name="Picture 19" descr="A picture containing sky, outdoor, grass, track&#10;&#10;Description automatically generated">
            <a:extLst>
              <a:ext uri="{FF2B5EF4-FFF2-40B4-BE49-F238E27FC236}">
                <a16:creationId xmlns:a16="http://schemas.microsoft.com/office/drawing/2014/main" id="{F4390BCD-161B-751E-F156-4497228E0CC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5222116"/>
          </a:xfrm>
          <a:prstGeom prst="rect">
            <a:avLst/>
          </a:prstGeom>
        </p:spPr>
      </p:pic>
      <p:sp>
        <p:nvSpPr>
          <p:cNvPr id="2" name="Title 1">
            <a:extLst>
              <a:ext uri="{FF2B5EF4-FFF2-40B4-BE49-F238E27FC236}">
                <a16:creationId xmlns:a16="http://schemas.microsoft.com/office/drawing/2014/main" id="{C5F71224-932C-80C6-8F73-E52924DA4380}"/>
              </a:ext>
            </a:extLst>
          </p:cNvPr>
          <p:cNvSpPr>
            <a:spLocks noGrp="1"/>
          </p:cNvSpPr>
          <p:nvPr>
            <p:ph type="ctrTitle" hasCustomPrompt="1"/>
          </p:nvPr>
        </p:nvSpPr>
        <p:spPr>
          <a:xfrm>
            <a:off x="843280" y="2982039"/>
            <a:ext cx="10510520" cy="920392"/>
          </a:xfrm>
        </p:spPr>
        <p:txBody>
          <a:bodyPr anchor="t">
            <a:normAutofit/>
          </a:bodyPr>
          <a:lstStyle>
            <a:lvl1pPr algn="l">
              <a:defRPr sz="3000" b="0" i="0" spc="200" baseline="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a:t>
            </a:r>
          </a:p>
        </p:txBody>
      </p:sp>
      <p:pic>
        <p:nvPicPr>
          <p:cNvPr id="9" name="Picture 8">
            <a:extLst>
              <a:ext uri="{FF2B5EF4-FFF2-40B4-BE49-F238E27FC236}">
                <a16:creationId xmlns:a16="http://schemas.microsoft.com/office/drawing/2014/main" id="{5A0FA528-0B5A-102E-A7A7-068DD3C8D570}"/>
              </a:ext>
            </a:extLst>
          </p:cNvPr>
          <p:cNvPicPr>
            <a:picLocks noChangeAspect="1"/>
          </p:cNvPicPr>
          <p:nvPr userDrawn="1"/>
        </p:nvPicPr>
        <p:blipFill>
          <a:blip r:embed="rId3"/>
          <a:stretch>
            <a:fillRect/>
          </a:stretch>
        </p:blipFill>
        <p:spPr>
          <a:xfrm>
            <a:off x="838200" y="1140403"/>
            <a:ext cx="4109581" cy="1586317"/>
          </a:xfrm>
          <a:prstGeom prst="rect">
            <a:avLst/>
          </a:prstGeom>
        </p:spPr>
      </p:pic>
      <p:sp>
        <p:nvSpPr>
          <p:cNvPr id="15" name="Trapezoid 14">
            <a:extLst>
              <a:ext uri="{FF2B5EF4-FFF2-40B4-BE49-F238E27FC236}">
                <a16:creationId xmlns:a16="http://schemas.microsoft.com/office/drawing/2014/main" id="{20A9476F-C3A5-6A6D-3B08-60159514A3F9}"/>
              </a:ext>
            </a:extLst>
          </p:cNvPr>
          <p:cNvSpPr/>
          <p:nvPr userDrawn="1"/>
        </p:nvSpPr>
        <p:spPr>
          <a:xfrm rot="16200000" flipH="1">
            <a:off x="5195651" y="-921226"/>
            <a:ext cx="1803748" cy="12188951"/>
          </a:xfrm>
          <a:prstGeom prst="trapezoid">
            <a:avLst>
              <a:gd name="adj" fmla="val 40392"/>
            </a:avLst>
          </a:prstGeom>
          <a:gradFill>
            <a:gsLst>
              <a:gs pos="87000">
                <a:srgbClr val="005DB9"/>
              </a:gs>
              <a:gs pos="0">
                <a:srgbClr val="29A9E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picture containing text, clipart&#10;&#10;Description automatically generated">
            <a:extLst>
              <a:ext uri="{FF2B5EF4-FFF2-40B4-BE49-F238E27FC236}">
                <a16:creationId xmlns:a16="http://schemas.microsoft.com/office/drawing/2014/main" id="{71334217-06DC-1B36-0340-C9866190B12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090758" y="6204954"/>
            <a:ext cx="1138743" cy="433355"/>
          </a:xfrm>
          <a:prstGeom prst="rect">
            <a:avLst/>
          </a:prstGeom>
        </p:spPr>
      </p:pic>
      <p:pic>
        <p:nvPicPr>
          <p:cNvPr id="17" name="Picture 16">
            <a:extLst>
              <a:ext uri="{FF2B5EF4-FFF2-40B4-BE49-F238E27FC236}">
                <a16:creationId xmlns:a16="http://schemas.microsoft.com/office/drawing/2014/main" id="{89BBF1D5-CAA6-0943-6B5A-390324E328FE}"/>
              </a:ext>
            </a:extLst>
          </p:cNvPr>
          <p:cNvPicPr>
            <a:picLocks noChangeAspect="1"/>
          </p:cNvPicPr>
          <p:nvPr userDrawn="1"/>
        </p:nvPicPr>
        <p:blipFill>
          <a:blip r:embed="rId5"/>
          <a:srcRect/>
          <a:stretch/>
        </p:blipFill>
        <p:spPr>
          <a:xfrm>
            <a:off x="1014270" y="6122393"/>
            <a:ext cx="1143000" cy="648651"/>
          </a:xfrm>
          <a:prstGeom prst="rect">
            <a:avLst/>
          </a:prstGeom>
        </p:spPr>
      </p:pic>
      <p:sp>
        <p:nvSpPr>
          <p:cNvPr id="18" name="TextBox 17">
            <a:extLst>
              <a:ext uri="{FF2B5EF4-FFF2-40B4-BE49-F238E27FC236}">
                <a16:creationId xmlns:a16="http://schemas.microsoft.com/office/drawing/2014/main" id="{FF3D9489-D04E-5A49-EEB9-DC06C6BBA49C}"/>
              </a:ext>
            </a:extLst>
          </p:cNvPr>
          <p:cNvSpPr txBox="1"/>
          <p:nvPr userDrawn="1"/>
        </p:nvSpPr>
        <p:spPr>
          <a:xfrm>
            <a:off x="2101241" y="6209924"/>
            <a:ext cx="7989518" cy="512961"/>
          </a:xfrm>
          <a:prstGeom prst="rect">
            <a:avLst/>
          </a:prstGeom>
          <a:noFill/>
        </p:spPr>
        <p:txBody>
          <a:bodyPr wrap="square" rtlCol="0">
            <a:spAutoFit/>
          </a:bodyPr>
          <a:lstStyle/>
          <a:p>
            <a:pPr algn="ctr">
              <a:spcBef>
                <a:spcPts val="400"/>
              </a:spcBef>
            </a:pPr>
            <a:r>
              <a:rPr lang="en-US" sz="1200" b="1" spc="200" baseline="0" dirty="0">
                <a:solidFill>
                  <a:schemeClr val="bg1"/>
                </a:solidFill>
                <a:latin typeface="Arial" panose="020B0604020202020204" pitchFamily="34" charset="0"/>
                <a:cs typeface="Arial" panose="020B0604020202020204" pitchFamily="34" charset="0"/>
              </a:rPr>
              <a:t>INVESTING IN LOCAL COMMUNITIES. GROWING AMERICA’S ECONOMY. </a:t>
            </a:r>
          </a:p>
          <a:p>
            <a:pPr algn="ctr">
              <a:spcBef>
                <a:spcPts val="400"/>
              </a:spcBef>
            </a:pPr>
            <a:r>
              <a:rPr lang="en-US" sz="1200" b="1" spc="200" baseline="0" dirty="0">
                <a:solidFill>
                  <a:schemeClr val="bg1"/>
                </a:solidFill>
                <a:latin typeface="Arial" panose="020B0604020202020204" pitchFamily="34" charset="0"/>
                <a:cs typeface="Arial" panose="020B0604020202020204" pitchFamily="34" charset="0"/>
              </a:rPr>
              <a:t>brentspencebridgecorridor.com</a:t>
            </a:r>
          </a:p>
        </p:txBody>
      </p:sp>
    </p:spTree>
    <p:extLst>
      <p:ext uri="{BB962C8B-B14F-4D97-AF65-F5344CB8AC3E}">
        <p14:creationId xmlns:p14="http://schemas.microsoft.com/office/powerpoint/2010/main" val="27768554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B93070-9601-B6A5-73E0-A761BD1B82AE}"/>
              </a:ext>
            </a:extLst>
          </p:cNvPr>
          <p:cNvSpPr/>
          <p:nvPr userDrawn="1"/>
        </p:nvSpPr>
        <p:spPr>
          <a:xfrm>
            <a:off x="0" y="0"/>
            <a:ext cx="12192000" cy="6858000"/>
          </a:xfrm>
          <a:prstGeom prst="rect">
            <a:avLst/>
          </a:prstGeom>
          <a:solidFill>
            <a:srgbClr val="29A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apezoid 14">
            <a:extLst>
              <a:ext uri="{FF2B5EF4-FFF2-40B4-BE49-F238E27FC236}">
                <a16:creationId xmlns:a16="http://schemas.microsoft.com/office/drawing/2014/main" id="{20A9476F-C3A5-6A6D-3B08-60159514A3F9}"/>
              </a:ext>
            </a:extLst>
          </p:cNvPr>
          <p:cNvSpPr/>
          <p:nvPr userDrawn="1"/>
        </p:nvSpPr>
        <p:spPr>
          <a:xfrm rot="5400000">
            <a:off x="2668526" y="-2665475"/>
            <a:ext cx="6858000" cy="12188951"/>
          </a:xfrm>
          <a:prstGeom prst="trapezoid">
            <a:avLst>
              <a:gd name="adj" fmla="val 30001"/>
            </a:avLst>
          </a:prstGeom>
          <a:gradFill>
            <a:gsLst>
              <a:gs pos="87000">
                <a:srgbClr val="005DB9"/>
              </a:gs>
              <a:gs pos="0">
                <a:srgbClr val="29A9E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F71224-932C-80C6-8F73-E52924DA4380}"/>
              </a:ext>
            </a:extLst>
          </p:cNvPr>
          <p:cNvSpPr>
            <a:spLocks noGrp="1"/>
          </p:cNvSpPr>
          <p:nvPr>
            <p:ph type="ctrTitle" hasCustomPrompt="1"/>
          </p:nvPr>
        </p:nvSpPr>
        <p:spPr>
          <a:xfrm>
            <a:off x="4267200" y="2982039"/>
            <a:ext cx="7213903" cy="920392"/>
          </a:xfrm>
        </p:spPr>
        <p:txBody>
          <a:bodyPr anchor="ctr">
            <a:normAutofit/>
          </a:bodyPr>
          <a:lstStyle>
            <a:lvl1pPr algn="l">
              <a:defRPr sz="3000" b="0" i="0" spc="200" baseline="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a:t>
            </a:r>
          </a:p>
        </p:txBody>
      </p:sp>
      <p:pic>
        <p:nvPicPr>
          <p:cNvPr id="9" name="Picture 8">
            <a:extLst>
              <a:ext uri="{FF2B5EF4-FFF2-40B4-BE49-F238E27FC236}">
                <a16:creationId xmlns:a16="http://schemas.microsoft.com/office/drawing/2014/main" id="{5A0FA528-0B5A-102E-A7A7-068DD3C8D570}"/>
              </a:ext>
            </a:extLst>
          </p:cNvPr>
          <p:cNvPicPr>
            <a:picLocks noChangeAspect="1"/>
          </p:cNvPicPr>
          <p:nvPr userDrawn="1"/>
        </p:nvPicPr>
        <p:blipFill>
          <a:blip r:embed="rId2"/>
          <a:stretch>
            <a:fillRect/>
          </a:stretch>
        </p:blipFill>
        <p:spPr>
          <a:xfrm>
            <a:off x="8507896" y="328713"/>
            <a:ext cx="2973207" cy="1147671"/>
          </a:xfrm>
          <a:prstGeom prst="rect">
            <a:avLst/>
          </a:prstGeom>
        </p:spPr>
      </p:pic>
    </p:spTree>
    <p:extLst>
      <p:ext uri="{BB962C8B-B14F-4D97-AF65-F5344CB8AC3E}">
        <p14:creationId xmlns:p14="http://schemas.microsoft.com/office/powerpoint/2010/main" val="25344851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6EDC155-DA18-BB43-AB30-91294512F2B5}"/>
              </a:ext>
            </a:extLst>
          </p:cNvPr>
          <p:cNvSpPr/>
          <p:nvPr userDrawn="1"/>
        </p:nvSpPr>
        <p:spPr>
          <a:xfrm>
            <a:off x="0" y="0"/>
            <a:ext cx="12192000" cy="751562"/>
          </a:xfrm>
          <a:prstGeom prst="rect">
            <a:avLst/>
          </a:prstGeom>
          <a:solidFill>
            <a:srgbClr val="29A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apezoid 9">
            <a:extLst>
              <a:ext uri="{FF2B5EF4-FFF2-40B4-BE49-F238E27FC236}">
                <a16:creationId xmlns:a16="http://schemas.microsoft.com/office/drawing/2014/main" id="{022F75E9-7ECF-63F0-04F1-29F1748970B8}"/>
              </a:ext>
            </a:extLst>
          </p:cNvPr>
          <p:cNvSpPr/>
          <p:nvPr userDrawn="1"/>
        </p:nvSpPr>
        <p:spPr>
          <a:xfrm rot="5400000">
            <a:off x="5313928" y="-5292083"/>
            <a:ext cx="1567194" cy="12188953"/>
          </a:xfrm>
          <a:prstGeom prst="trapezoid">
            <a:avLst>
              <a:gd name="adj" fmla="val 33998"/>
            </a:avLst>
          </a:prstGeom>
          <a:gradFill>
            <a:gsLst>
              <a:gs pos="87000">
                <a:srgbClr val="005DB9"/>
              </a:gs>
              <a:gs pos="0">
                <a:srgbClr val="29A9E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F7A769E-AE0D-A781-852F-B4B729F7CB92}"/>
              </a:ext>
            </a:extLst>
          </p:cNvPr>
          <p:cNvSpPr>
            <a:spLocks noGrp="1"/>
          </p:cNvSpPr>
          <p:nvPr>
            <p:ph type="title" hasCustomPrompt="1"/>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0A445E8-83EF-A8D0-1CC3-E2C4D4AE3C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856D1AE-8CDA-B747-095D-74FD9CBCA70B}"/>
              </a:ext>
            </a:extLst>
          </p:cNvPr>
          <p:cNvSpPr>
            <a:spLocks noGrp="1"/>
          </p:cNvSpPr>
          <p:nvPr>
            <p:ph type="sldNum" sz="quarter" idx="12"/>
          </p:nvPr>
        </p:nvSpPr>
        <p:spPr/>
        <p:txBody>
          <a:bodyPr/>
          <a:lstStyle/>
          <a:p>
            <a:fld id="{62EB98DD-AED7-CB4E-A308-5E99D971A9B7}" type="slidenum">
              <a:rPr lang="en-US" smtClean="0"/>
              <a:t>‹#›</a:t>
            </a:fld>
            <a:endParaRPr lang="en-US" dirty="0"/>
          </a:p>
        </p:txBody>
      </p:sp>
      <p:pic>
        <p:nvPicPr>
          <p:cNvPr id="8" name="Picture 7" descr="Logo&#10;&#10;Description automatically generated">
            <a:extLst>
              <a:ext uri="{FF2B5EF4-FFF2-40B4-BE49-F238E27FC236}">
                <a16:creationId xmlns:a16="http://schemas.microsoft.com/office/drawing/2014/main" id="{BB516085-B1AD-28FA-38EB-0DE0BBBE82C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8200" y="6111877"/>
            <a:ext cx="1707715" cy="640393"/>
          </a:xfrm>
          <a:prstGeom prst="rect">
            <a:avLst/>
          </a:prstGeom>
        </p:spPr>
      </p:pic>
    </p:spTree>
    <p:extLst>
      <p:ext uri="{BB962C8B-B14F-4D97-AF65-F5344CB8AC3E}">
        <p14:creationId xmlns:p14="http://schemas.microsoft.com/office/powerpoint/2010/main" val="26427980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5045C3-A8CF-7488-78A3-57C62271F0CF}"/>
              </a:ext>
            </a:extLst>
          </p:cNvPr>
          <p:cNvSpPr/>
          <p:nvPr userDrawn="1"/>
        </p:nvSpPr>
        <p:spPr>
          <a:xfrm>
            <a:off x="0" y="0"/>
            <a:ext cx="12192000" cy="751562"/>
          </a:xfrm>
          <a:prstGeom prst="rect">
            <a:avLst/>
          </a:prstGeom>
          <a:solidFill>
            <a:srgbClr val="29A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apezoid 9">
            <a:extLst>
              <a:ext uri="{FF2B5EF4-FFF2-40B4-BE49-F238E27FC236}">
                <a16:creationId xmlns:a16="http://schemas.microsoft.com/office/drawing/2014/main" id="{6D0AD124-8A93-D8E5-4F93-6F0430AD56EC}"/>
              </a:ext>
            </a:extLst>
          </p:cNvPr>
          <p:cNvSpPr/>
          <p:nvPr userDrawn="1"/>
        </p:nvSpPr>
        <p:spPr>
          <a:xfrm rot="5400000">
            <a:off x="5313928" y="-5292083"/>
            <a:ext cx="1567194" cy="12188953"/>
          </a:xfrm>
          <a:prstGeom prst="trapezoid">
            <a:avLst>
              <a:gd name="adj" fmla="val 33998"/>
            </a:avLst>
          </a:prstGeom>
          <a:gradFill>
            <a:gsLst>
              <a:gs pos="87000">
                <a:srgbClr val="005DB9"/>
              </a:gs>
              <a:gs pos="0">
                <a:srgbClr val="29A9E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F7A769E-AE0D-A781-852F-B4B729F7CB92}"/>
              </a:ext>
            </a:extLst>
          </p:cNvPr>
          <p:cNvSpPr>
            <a:spLocks noGrp="1"/>
          </p:cNvSpPr>
          <p:nvPr>
            <p:ph type="title" hasCustomPrompt="1"/>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0A445E8-83EF-A8D0-1CC3-E2C4D4AE3C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856D1AE-8CDA-B747-095D-74FD9CBCA70B}"/>
              </a:ext>
            </a:extLst>
          </p:cNvPr>
          <p:cNvSpPr>
            <a:spLocks noGrp="1"/>
          </p:cNvSpPr>
          <p:nvPr>
            <p:ph type="sldNum" sz="quarter" idx="12"/>
          </p:nvPr>
        </p:nvSpPr>
        <p:spPr/>
        <p:txBody>
          <a:bodyPr/>
          <a:lstStyle/>
          <a:p>
            <a:fld id="{62EB98DD-AED7-CB4E-A308-5E99D971A9B7}" type="slidenum">
              <a:rPr lang="en-US" smtClean="0"/>
              <a:t>‹#›</a:t>
            </a:fld>
            <a:endParaRPr lang="en-US" dirty="0"/>
          </a:p>
        </p:txBody>
      </p:sp>
    </p:spTree>
    <p:extLst>
      <p:ext uri="{BB962C8B-B14F-4D97-AF65-F5344CB8AC3E}">
        <p14:creationId xmlns:p14="http://schemas.microsoft.com/office/powerpoint/2010/main" val="15889064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C67975-84FC-F287-B25C-DBEF75A0ACC8}"/>
              </a:ext>
            </a:extLst>
          </p:cNvPr>
          <p:cNvSpPr/>
          <p:nvPr userDrawn="1"/>
        </p:nvSpPr>
        <p:spPr>
          <a:xfrm>
            <a:off x="0" y="0"/>
            <a:ext cx="12192000" cy="751562"/>
          </a:xfrm>
          <a:prstGeom prst="rect">
            <a:avLst/>
          </a:prstGeom>
          <a:solidFill>
            <a:srgbClr val="29A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apezoid 10">
            <a:extLst>
              <a:ext uri="{FF2B5EF4-FFF2-40B4-BE49-F238E27FC236}">
                <a16:creationId xmlns:a16="http://schemas.microsoft.com/office/drawing/2014/main" id="{C29C8D08-C3D0-241C-20C7-E8E1CBD5DF12}"/>
              </a:ext>
            </a:extLst>
          </p:cNvPr>
          <p:cNvSpPr/>
          <p:nvPr userDrawn="1"/>
        </p:nvSpPr>
        <p:spPr>
          <a:xfrm rot="5400000">
            <a:off x="5313928" y="-5292083"/>
            <a:ext cx="1567194" cy="12188953"/>
          </a:xfrm>
          <a:prstGeom prst="trapezoid">
            <a:avLst>
              <a:gd name="adj" fmla="val 33998"/>
            </a:avLst>
          </a:prstGeom>
          <a:gradFill>
            <a:gsLst>
              <a:gs pos="87000">
                <a:srgbClr val="005DB9"/>
              </a:gs>
              <a:gs pos="0">
                <a:srgbClr val="29A9E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F7A769E-AE0D-A781-852F-B4B729F7CB92}"/>
              </a:ext>
            </a:extLst>
          </p:cNvPr>
          <p:cNvSpPr>
            <a:spLocks noGrp="1"/>
          </p:cNvSpPr>
          <p:nvPr>
            <p:ph type="title" hasCustomPrompt="1"/>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0A445E8-83EF-A8D0-1CC3-E2C4D4AE3C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856D1AE-8CDA-B747-095D-74FD9CBCA70B}"/>
              </a:ext>
            </a:extLst>
          </p:cNvPr>
          <p:cNvSpPr>
            <a:spLocks noGrp="1"/>
          </p:cNvSpPr>
          <p:nvPr>
            <p:ph type="sldNum" sz="quarter" idx="12"/>
          </p:nvPr>
        </p:nvSpPr>
        <p:spPr/>
        <p:txBody>
          <a:bodyPr/>
          <a:lstStyle/>
          <a:p>
            <a:fld id="{62EB98DD-AED7-CB4E-A308-5E99D971A9B7}" type="slidenum">
              <a:rPr lang="en-US" smtClean="0"/>
              <a:t>‹#›</a:t>
            </a:fld>
            <a:endParaRPr lang="en-US" dirty="0"/>
          </a:p>
        </p:txBody>
      </p:sp>
    </p:spTree>
    <p:extLst>
      <p:ext uri="{BB962C8B-B14F-4D97-AF65-F5344CB8AC3E}">
        <p14:creationId xmlns:p14="http://schemas.microsoft.com/office/powerpoint/2010/main" val="31351753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A769E-AE0D-A781-852F-B4B729F7CB92}"/>
              </a:ext>
            </a:extLst>
          </p:cNvPr>
          <p:cNvSpPr>
            <a:spLocks noGrp="1"/>
          </p:cNvSpPr>
          <p:nvPr>
            <p:ph type="title" hasCustomPrompt="1"/>
          </p:nvPr>
        </p:nvSpPr>
        <p:spPr/>
        <p:txBody>
          <a:bodyPr/>
          <a:lstStyle>
            <a:lvl1pPr>
              <a:defRPr>
                <a:solidFill>
                  <a:srgbClr val="29A9E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0A445E8-83EF-A8D0-1CC3-E2C4D4AE3C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856D1AE-8CDA-B747-095D-74FD9CBCA70B}"/>
              </a:ext>
            </a:extLst>
          </p:cNvPr>
          <p:cNvSpPr>
            <a:spLocks noGrp="1"/>
          </p:cNvSpPr>
          <p:nvPr>
            <p:ph type="sldNum" sz="quarter" idx="12"/>
          </p:nvPr>
        </p:nvSpPr>
        <p:spPr/>
        <p:txBody>
          <a:bodyPr/>
          <a:lstStyle/>
          <a:p>
            <a:fld id="{62EB98DD-AED7-CB4E-A308-5E99D971A9B7}" type="slidenum">
              <a:rPr lang="en-US" smtClean="0"/>
              <a:t>‹#›</a:t>
            </a:fld>
            <a:endParaRPr lang="en-US" dirty="0"/>
          </a:p>
        </p:txBody>
      </p:sp>
      <p:pic>
        <p:nvPicPr>
          <p:cNvPr id="8" name="Picture 7" descr="Logo&#10;&#10;Description automatically generated">
            <a:extLst>
              <a:ext uri="{FF2B5EF4-FFF2-40B4-BE49-F238E27FC236}">
                <a16:creationId xmlns:a16="http://schemas.microsoft.com/office/drawing/2014/main" id="{BB516085-B1AD-28FA-38EB-0DE0BBBE82C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8200" y="6111877"/>
            <a:ext cx="1707715" cy="640393"/>
          </a:xfrm>
          <a:prstGeom prst="rect">
            <a:avLst/>
          </a:prstGeom>
        </p:spPr>
      </p:pic>
    </p:spTree>
    <p:extLst>
      <p:ext uri="{BB962C8B-B14F-4D97-AF65-F5344CB8AC3E}">
        <p14:creationId xmlns:p14="http://schemas.microsoft.com/office/powerpoint/2010/main" val="21569692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A769E-AE0D-A781-852F-B4B729F7CB92}"/>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0A445E8-83EF-A8D0-1CC3-E2C4D4AE3C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856D1AE-8CDA-B747-095D-74FD9CBCA70B}"/>
              </a:ext>
            </a:extLst>
          </p:cNvPr>
          <p:cNvSpPr>
            <a:spLocks noGrp="1"/>
          </p:cNvSpPr>
          <p:nvPr>
            <p:ph type="sldNum" sz="quarter" idx="12"/>
          </p:nvPr>
        </p:nvSpPr>
        <p:spPr/>
        <p:txBody>
          <a:bodyPr/>
          <a:lstStyle/>
          <a:p>
            <a:fld id="{62EB98DD-AED7-CB4E-A308-5E99D971A9B7}" type="slidenum">
              <a:rPr lang="en-US" smtClean="0"/>
              <a:t>‹#›</a:t>
            </a:fld>
            <a:endParaRPr lang="en-US" dirty="0"/>
          </a:p>
        </p:txBody>
      </p:sp>
    </p:spTree>
    <p:extLst>
      <p:ext uri="{BB962C8B-B14F-4D97-AF65-F5344CB8AC3E}">
        <p14:creationId xmlns:p14="http://schemas.microsoft.com/office/powerpoint/2010/main" val="35748775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A769E-AE0D-A781-852F-B4B729F7CB92}"/>
              </a:ext>
            </a:extLst>
          </p:cNvPr>
          <p:cNvSpPr>
            <a:spLocks noGrp="1"/>
          </p:cNvSpPr>
          <p:nvPr>
            <p:ph type="title" hasCustomPrompt="1"/>
          </p:nvPr>
        </p:nvSpPr>
        <p:spPr>
          <a:xfrm>
            <a:off x="5257798" y="425926"/>
            <a:ext cx="5257801" cy="711835"/>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0A445E8-83EF-A8D0-1CC3-E2C4D4AE3C4F}"/>
              </a:ext>
            </a:extLst>
          </p:cNvPr>
          <p:cNvSpPr>
            <a:spLocks noGrp="1"/>
          </p:cNvSpPr>
          <p:nvPr>
            <p:ph idx="1"/>
          </p:nvPr>
        </p:nvSpPr>
        <p:spPr>
          <a:xfrm>
            <a:off x="5257800" y="1585991"/>
            <a:ext cx="52578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A856D1AE-8CDA-B747-095D-74FD9CBCA70B}"/>
              </a:ext>
            </a:extLst>
          </p:cNvPr>
          <p:cNvSpPr>
            <a:spLocks noGrp="1"/>
          </p:cNvSpPr>
          <p:nvPr>
            <p:ph type="sldNum" sz="quarter" idx="12"/>
          </p:nvPr>
        </p:nvSpPr>
        <p:spPr/>
        <p:txBody>
          <a:bodyPr/>
          <a:lstStyle/>
          <a:p>
            <a:fld id="{62EB98DD-AED7-CB4E-A308-5E99D971A9B7}" type="slidenum">
              <a:rPr lang="en-US" smtClean="0"/>
              <a:t>‹#›</a:t>
            </a:fld>
            <a:endParaRPr lang="en-US" dirty="0"/>
          </a:p>
        </p:txBody>
      </p:sp>
    </p:spTree>
    <p:extLst>
      <p:ext uri="{BB962C8B-B14F-4D97-AF65-F5344CB8AC3E}">
        <p14:creationId xmlns:p14="http://schemas.microsoft.com/office/powerpoint/2010/main" val="2089426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5045C3-A8CF-7488-78A3-57C62271F0CF}"/>
              </a:ext>
            </a:extLst>
          </p:cNvPr>
          <p:cNvSpPr/>
          <p:nvPr userDrawn="1"/>
        </p:nvSpPr>
        <p:spPr>
          <a:xfrm>
            <a:off x="0" y="0"/>
            <a:ext cx="12192000" cy="751562"/>
          </a:xfrm>
          <a:prstGeom prst="rect">
            <a:avLst/>
          </a:prstGeom>
          <a:solidFill>
            <a:srgbClr val="29A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apezoid 9">
            <a:extLst>
              <a:ext uri="{FF2B5EF4-FFF2-40B4-BE49-F238E27FC236}">
                <a16:creationId xmlns:a16="http://schemas.microsoft.com/office/drawing/2014/main" id="{6D0AD124-8A93-D8E5-4F93-6F0430AD56EC}"/>
              </a:ext>
            </a:extLst>
          </p:cNvPr>
          <p:cNvSpPr/>
          <p:nvPr userDrawn="1"/>
        </p:nvSpPr>
        <p:spPr>
          <a:xfrm rot="5400000">
            <a:off x="5313928" y="-5292083"/>
            <a:ext cx="1567194" cy="12188953"/>
          </a:xfrm>
          <a:prstGeom prst="trapezoid">
            <a:avLst>
              <a:gd name="adj" fmla="val 33998"/>
            </a:avLst>
          </a:prstGeom>
          <a:gradFill>
            <a:gsLst>
              <a:gs pos="87000">
                <a:srgbClr val="005DB9"/>
              </a:gs>
              <a:gs pos="0">
                <a:srgbClr val="29A9E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F7A769E-AE0D-A781-852F-B4B729F7CB92}"/>
              </a:ext>
            </a:extLst>
          </p:cNvPr>
          <p:cNvSpPr>
            <a:spLocks noGrp="1"/>
          </p:cNvSpPr>
          <p:nvPr>
            <p:ph type="title" hasCustomPrompt="1"/>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0A445E8-83EF-A8D0-1CC3-E2C4D4AE3C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856D1AE-8CDA-B747-095D-74FD9CBCA70B}"/>
              </a:ext>
            </a:extLst>
          </p:cNvPr>
          <p:cNvSpPr>
            <a:spLocks noGrp="1"/>
          </p:cNvSpPr>
          <p:nvPr>
            <p:ph type="sldNum" sz="quarter" idx="12"/>
          </p:nvPr>
        </p:nvSpPr>
        <p:spPr/>
        <p:txBody>
          <a:bodyPr/>
          <a:lstStyle/>
          <a:p>
            <a:fld id="{62EB98DD-AED7-CB4E-A308-5E99D971A9B7}" type="slidenum">
              <a:rPr lang="en-US" smtClean="0"/>
              <a:t>‹#›</a:t>
            </a:fld>
            <a:endParaRPr lang="en-US" dirty="0"/>
          </a:p>
        </p:txBody>
      </p:sp>
    </p:spTree>
    <p:extLst>
      <p:ext uri="{BB962C8B-B14F-4D97-AF65-F5344CB8AC3E}">
        <p14:creationId xmlns:p14="http://schemas.microsoft.com/office/powerpoint/2010/main" val="297833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C67975-84FC-F287-B25C-DBEF75A0ACC8}"/>
              </a:ext>
            </a:extLst>
          </p:cNvPr>
          <p:cNvSpPr/>
          <p:nvPr userDrawn="1"/>
        </p:nvSpPr>
        <p:spPr>
          <a:xfrm>
            <a:off x="0" y="0"/>
            <a:ext cx="12192000" cy="751562"/>
          </a:xfrm>
          <a:prstGeom prst="rect">
            <a:avLst/>
          </a:prstGeom>
          <a:solidFill>
            <a:srgbClr val="29A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apezoid 10">
            <a:extLst>
              <a:ext uri="{FF2B5EF4-FFF2-40B4-BE49-F238E27FC236}">
                <a16:creationId xmlns:a16="http://schemas.microsoft.com/office/drawing/2014/main" id="{C29C8D08-C3D0-241C-20C7-E8E1CBD5DF12}"/>
              </a:ext>
            </a:extLst>
          </p:cNvPr>
          <p:cNvSpPr/>
          <p:nvPr userDrawn="1"/>
        </p:nvSpPr>
        <p:spPr>
          <a:xfrm rot="5400000">
            <a:off x="5313928" y="-5292083"/>
            <a:ext cx="1567194" cy="12188953"/>
          </a:xfrm>
          <a:prstGeom prst="trapezoid">
            <a:avLst>
              <a:gd name="adj" fmla="val 33998"/>
            </a:avLst>
          </a:prstGeom>
          <a:gradFill>
            <a:gsLst>
              <a:gs pos="87000">
                <a:srgbClr val="005DB9"/>
              </a:gs>
              <a:gs pos="0">
                <a:srgbClr val="29A9E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F7A769E-AE0D-A781-852F-B4B729F7CB92}"/>
              </a:ext>
            </a:extLst>
          </p:cNvPr>
          <p:cNvSpPr>
            <a:spLocks noGrp="1"/>
          </p:cNvSpPr>
          <p:nvPr>
            <p:ph type="title" hasCustomPrompt="1"/>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0A445E8-83EF-A8D0-1CC3-E2C4D4AE3C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856D1AE-8CDA-B747-095D-74FD9CBCA70B}"/>
              </a:ext>
            </a:extLst>
          </p:cNvPr>
          <p:cNvSpPr>
            <a:spLocks noGrp="1"/>
          </p:cNvSpPr>
          <p:nvPr>
            <p:ph type="sldNum" sz="quarter" idx="12"/>
          </p:nvPr>
        </p:nvSpPr>
        <p:spPr/>
        <p:txBody>
          <a:bodyPr/>
          <a:lstStyle/>
          <a:p>
            <a:fld id="{62EB98DD-AED7-CB4E-A308-5E99D971A9B7}" type="slidenum">
              <a:rPr lang="en-US" smtClean="0"/>
              <a:t>‹#›</a:t>
            </a:fld>
            <a:endParaRPr lang="en-US" dirty="0"/>
          </a:p>
        </p:txBody>
      </p:sp>
    </p:spTree>
    <p:extLst>
      <p:ext uri="{BB962C8B-B14F-4D97-AF65-F5344CB8AC3E}">
        <p14:creationId xmlns:p14="http://schemas.microsoft.com/office/powerpoint/2010/main" val="2731337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A769E-AE0D-A781-852F-B4B729F7CB92}"/>
              </a:ext>
            </a:extLst>
          </p:cNvPr>
          <p:cNvSpPr>
            <a:spLocks noGrp="1"/>
          </p:cNvSpPr>
          <p:nvPr>
            <p:ph type="title" hasCustomPrompt="1"/>
          </p:nvPr>
        </p:nvSpPr>
        <p:spPr/>
        <p:txBody>
          <a:bodyPr/>
          <a:lstStyle>
            <a:lvl1pPr>
              <a:defRPr>
                <a:solidFill>
                  <a:srgbClr val="29A9E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0A445E8-83EF-A8D0-1CC3-E2C4D4AE3C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856D1AE-8CDA-B747-095D-74FD9CBCA70B}"/>
              </a:ext>
            </a:extLst>
          </p:cNvPr>
          <p:cNvSpPr>
            <a:spLocks noGrp="1"/>
          </p:cNvSpPr>
          <p:nvPr>
            <p:ph type="sldNum" sz="quarter" idx="12"/>
          </p:nvPr>
        </p:nvSpPr>
        <p:spPr/>
        <p:txBody>
          <a:bodyPr/>
          <a:lstStyle/>
          <a:p>
            <a:fld id="{62EB98DD-AED7-CB4E-A308-5E99D971A9B7}" type="slidenum">
              <a:rPr lang="en-US" smtClean="0"/>
              <a:t>‹#›</a:t>
            </a:fld>
            <a:endParaRPr lang="en-US" dirty="0"/>
          </a:p>
        </p:txBody>
      </p:sp>
      <p:pic>
        <p:nvPicPr>
          <p:cNvPr id="8" name="Picture 7" descr="Logo&#10;&#10;Description automatically generated">
            <a:extLst>
              <a:ext uri="{FF2B5EF4-FFF2-40B4-BE49-F238E27FC236}">
                <a16:creationId xmlns:a16="http://schemas.microsoft.com/office/drawing/2014/main" id="{BB516085-B1AD-28FA-38EB-0DE0BBBE82C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0999" y="6111877"/>
            <a:ext cx="1707715" cy="640393"/>
          </a:xfrm>
          <a:prstGeom prst="rect">
            <a:avLst/>
          </a:prstGeom>
        </p:spPr>
      </p:pic>
    </p:spTree>
    <p:extLst>
      <p:ext uri="{BB962C8B-B14F-4D97-AF65-F5344CB8AC3E}">
        <p14:creationId xmlns:p14="http://schemas.microsoft.com/office/powerpoint/2010/main" val="619611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A769E-AE0D-A781-852F-B4B729F7CB92}"/>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0A445E8-83EF-A8D0-1CC3-E2C4D4AE3C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856D1AE-8CDA-B747-095D-74FD9CBCA70B}"/>
              </a:ext>
            </a:extLst>
          </p:cNvPr>
          <p:cNvSpPr>
            <a:spLocks noGrp="1"/>
          </p:cNvSpPr>
          <p:nvPr>
            <p:ph type="sldNum" sz="quarter" idx="12"/>
          </p:nvPr>
        </p:nvSpPr>
        <p:spPr/>
        <p:txBody>
          <a:bodyPr/>
          <a:lstStyle/>
          <a:p>
            <a:fld id="{62EB98DD-AED7-CB4E-A308-5E99D971A9B7}" type="slidenum">
              <a:rPr lang="en-US" smtClean="0"/>
              <a:t>‹#›</a:t>
            </a:fld>
            <a:endParaRPr lang="en-US" dirty="0"/>
          </a:p>
        </p:txBody>
      </p:sp>
    </p:spTree>
    <p:extLst>
      <p:ext uri="{BB962C8B-B14F-4D97-AF65-F5344CB8AC3E}">
        <p14:creationId xmlns:p14="http://schemas.microsoft.com/office/powerpoint/2010/main" val="141270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A769E-AE0D-A781-852F-B4B729F7CB92}"/>
              </a:ext>
            </a:extLst>
          </p:cNvPr>
          <p:cNvSpPr>
            <a:spLocks noGrp="1"/>
          </p:cNvSpPr>
          <p:nvPr>
            <p:ph type="title" hasCustomPrompt="1"/>
          </p:nvPr>
        </p:nvSpPr>
        <p:spPr>
          <a:xfrm>
            <a:off x="5257798" y="425926"/>
            <a:ext cx="5257801" cy="711835"/>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0A445E8-83EF-A8D0-1CC3-E2C4D4AE3C4F}"/>
              </a:ext>
            </a:extLst>
          </p:cNvPr>
          <p:cNvSpPr>
            <a:spLocks noGrp="1"/>
          </p:cNvSpPr>
          <p:nvPr>
            <p:ph idx="1"/>
          </p:nvPr>
        </p:nvSpPr>
        <p:spPr>
          <a:xfrm>
            <a:off x="5257800" y="1585991"/>
            <a:ext cx="52578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A856D1AE-8CDA-B747-095D-74FD9CBCA70B}"/>
              </a:ext>
            </a:extLst>
          </p:cNvPr>
          <p:cNvSpPr>
            <a:spLocks noGrp="1"/>
          </p:cNvSpPr>
          <p:nvPr>
            <p:ph type="sldNum" sz="quarter" idx="12"/>
          </p:nvPr>
        </p:nvSpPr>
        <p:spPr/>
        <p:txBody>
          <a:bodyPr/>
          <a:lstStyle/>
          <a:p>
            <a:fld id="{62EB98DD-AED7-CB4E-A308-5E99D971A9B7}" type="slidenum">
              <a:rPr lang="en-US" smtClean="0"/>
              <a:t>‹#›</a:t>
            </a:fld>
            <a:endParaRPr lang="en-US" dirty="0"/>
          </a:p>
        </p:txBody>
      </p:sp>
    </p:spTree>
    <p:extLst>
      <p:ext uri="{BB962C8B-B14F-4D97-AF65-F5344CB8AC3E}">
        <p14:creationId xmlns:p14="http://schemas.microsoft.com/office/powerpoint/2010/main" val="2510563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bg>
      <p:bgPr>
        <a:gradFill>
          <a:gsLst>
            <a:gs pos="0">
              <a:srgbClr val="005DB9"/>
            </a:gs>
            <a:gs pos="100000">
              <a:srgbClr val="29A9E1"/>
            </a:gs>
          </a:gsLst>
          <a:lin ang="5400000" scaled="1"/>
        </a:gradFill>
        <a:effectLst/>
      </p:bgPr>
    </p:bg>
    <p:spTree>
      <p:nvGrpSpPr>
        <p:cNvPr id="1" name=""/>
        <p:cNvGrpSpPr/>
        <p:nvPr/>
      </p:nvGrpSpPr>
      <p:grpSpPr>
        <a:xfrm>
          <a:off x="0" y="0"/>
          <a:ext cx="0" cy="0"/>
          <a:chOff x="0" y="0"/>
          <a:chExt cx="0" cy="0"/>
        </a:xfrm>
      </p:grpSpPr>
      <p:pic>
        <p:nvPicPr>
          <p:cNvPr id="20" name="Picture 19" descr="A picture containing sky, outdoor, grass, track&#10;&#10;Description automatically generated">
            <a:extLst>
              <a:ext uri="{FF2B5EF4-FFF2-40B4-BE49-F238E27FC236}">
                <a16:creationId xmlns:a16="http://schemas.microsoft.com/office/drawing/2014/main" id="{F4390BCD-161B-751E-F156-4497228E0CC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5222116"/>
          </a:xfrm>
          <a:prstGeom prst="rect">
            <a:avLst/>
          </a:prstGeom>
        </p:spPr>
      </p:pic>
      <p:sp>
        <p:nvSpPr>
          <p:cNvPr id="2" name="Title 1">
            <a:extLst>
              <a:ext uri="{FF2B5EF4-FFF2-40B4-BE49-F238E27FC236}">
                <a16:creationId xmlns:a16="http://schemas.microsoft.com/office/drawing/2014/main" id="{C5F71224-932C-80C6-8F73-E52924DA4380}"/>
              </a:ext>
            </a:extLst>
          </p:cNvPr>
          <p:cNvSpPr>
            <a:spLocks noGrp="1"/>
          </p:cNvSpPr>
          <p:nvPr>
            <p:ph type="ctrTitle" hasCustomPrompt="1"/>
          </p:nvPr>
        </p:nvSpPr>
        <p:spPr>
          <a:xfrm>
            <a:off x="843280" y="2982039"/>
            <a:ext cx="10510520" cy="920392"/>
          </a:xfrm>
        </p:spPr>
        <p:txBody>
          <a:bodyPr anchor="t">
            <a:normAutofit/>
          </a:bodyPr>
          <a:lstStyle>
            <a:lvl1pPr algn="l">
              <a:defRPr sz="3000" b="0" i="0" spc="200" baseline="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a:t>
            </a:r>
          </a:p>
        </p:txBody>
      </p:sp>
      <p:pic>
        <p:nvPicPr>
          <p:cNvPr id="9" name="Picture 8">
            <a:extLst>
              <a:ext uri="{FF2B5EF4-FFF2-40B4-BE49-F238E27FC236}">
                <a16:creationId xmlns:a16="http://schemas.microsoft.com/office/drawing/2014/main" id="{5A0FA528-0B5A-102E-A7A7-068DD3C8D570}"/>
              </a:ext>
            </a:extLst>
          </p:cNvPr>
          <p:cNvPicPr>
            <a:picLocks noChangeAspect="1"/>
          </p:cNvPicPr>
          <p:nvPr userDrawn="1"/>
        </p:nvPicPr>
        <p:blipFill>
          <a:blip r:embed="rId3"/>
          <a:stretch>
            <a:fillRect/>
          </a:stretch>
        </p:blipFill>
        <p:spPr>
          <a:xfrm>
            <a:off x="838200" y="1140403"/>
            <a:ext cx="4109581" cy="1586317"/>
          </a:xfrm>
          <a:prstGeom prst="rect">
            <a:avLst/>
          </a:prstGeom>
        </p:spPr>
      </p:pic>
      <p:sp>
        <p:nvSpPr>
          <p:cNvPr id="15" name="Trapezoid 14">
            <a:extLst>
              <a:ext uri="{FF2B5EF4-FFF2-40B4-BE49-F238E27FC236}">
                <a16:creationId xmlns:a16="http://schemas.microsoft.com/office/drawing/2014/main" id="{20A9476F-C3A5-6A6D-3B08-60159514A3F9}"/>
              </a:ext>
            </a:extLst>
          </p:cNvPr>
          <p:cNvSpPr/>
          <p:nvPr userDrawn="1"/>
        </p:nvSpPr>
        <p:spPr>
          <a:xfrm rot="16200000" flipH="1">
            <a:off x="5195651" y="-921226"/>
            <a:ext cx="1803748" cy="12188951"/>
          </a:xfrm>
          <a:prstGeom prst="trapezoid">
            <a:avLst>
              <a:gd name="adj" fmla="val 40392"/>
            </a:avLst>
          </a:prstGeom>
          <a:gradFill>
            <a:gsLst>
              <a:gs pos="87000">
                <a:srgbClr val="005DB9"/>
              </a:gs>
              <a:gs pos="0">
                <a:srgbClr val="29A9E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picture containing text, clipart&#10;&#10;Description automatically generated">
            <a:extLst>
              <a:ext uri="{FF2B5EF4-FFF2-40B4-BE49-F238E27FC236}">
                <a16:creationId xmlns:a16="http://schemas.microsoft.com/office/drawing/2014/main" id="{71334217-06DC-1B36-0340-C9866190B12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090758" y="6204954"/>
            <a:ext cx="1138743" cy="433355"/>
          </a:xfrm>
          <a:prstGeom prst="rect">
            <a:avLst/>
          </a:prstGeom>
        </p:spPr>
      </p:pic>
      <p:pic>
        <p:nvPicPr>
          <p:cNvPr id="17" name="Picture 16">
            <a:extLst>
              <a:ext uri="{FF2B5EF4-FFF2-40B4-BE49-F238E27FC236}">
                <a16:creationId xmlns:a16="http://schemas.microsoft.com/office/drawing/2014/main" id="{89BBF1D5-CAA6-0943-6B5A-390324E328FE}"/>
              </a:ext>
            </a:extLst>
          </p:cNvPr>
          <p:cNvPicPr>
            <a:picLocks noChangeAspect="1"/>
          </p:cNvPicPr>
          <p:nvPr userDrawn="1"/>
        </p:nvPicPr>
        <p:blipFill>
          <a:blip r:embed="rId5"/>
          <a:srcRect/>
          <a:stretch/>
        </p:blipFill>
        <p:spPr>
          <a:xfrm>
            <a:off x="1014270" y="6122393"/>
            <a:ext cx="1143000" cy="648651"/>
          </a:xfrm>
          <a:prstGeom prst="rect">
            <a:avLst/>
          </a:prstGeom>
        </p:spPr>
      </p:pic>
      <p:sp>
        <p:nvSpPr>
          <p:cNvPr id="18" name="TextBox 17">
            <a:extLst>
              <a:ext uri="{FF2B5EF4-FFF2-40B4-BE49-F238E27FC236}">
                <a16:creationId xmlns:a16="http://schemas.microsoft.com/office/drawing/2014/main" id="{FF3D9489-D04E-5A49-EEB9-DC06C6BBA49C}"/>
              </a:ext>
            </a:extLst>
          </p:cNvPr>
          <p:cNvSpPr txBox="1"/>
          <p:nvPr userDrawn="1"/>
        </p:nvSpPr>
        <p:spPr>
          <a:xfrm>
            <a:off x="2101241" y="6209924"/>
            <a:ext cx="7989518" cy="512961"/>
          </a:xfrm>
          <a:prstGeom prst="rect">
            <a:avLst/>
          </a:prstGeom>
          <a:noFill/>
        </p:spPr>
        <p:txBody>
          <a:bodyPr wrap="square" rtlCol="0">
            <a:spAutoFit/>
          </a:bodyPr>
          <a:lstStyle/>
          <a:p>
            <a:pPr algn="ctr">
              <a:spcBef>
                <a:spcPts val="400"/>
              </a:spcBef>
            </a:pPr>
            <a:r>
              <a:rPr lang="en-US" sz="1200" b="1" spc="200" baseline="0" dirty="0">
                <a:solidFill>
                  <a:schemeClr val="bg1"/>
                </a:solidFill>
                <a:latin typeface="Arial" panose="020B0604020202020204" pitchFamily="34" charset="0"/>
                <a:cs typeface="Arial" panose="020B0604020202020204" pitchFamily="34" charset="0"/>
              </a:rPr>
              <a:t>INVESTING IN LOCAL COMMUNITIES. GROWING AMERICA’S ECONOMY. </a:t>
            </a:r>
          </a:p>
          <a:p>
            <a:pPr algn="ctr">
              <a:spcBef>
                <a:spcPts val="400"/>
              </a:spcBef>
            </a:pPr>
            <a:r>
              <a:rPr lang="en-US" sz="1200" b="1" spc="200" baseline="0" dirty="0">
                <a:solidFill>
                  <a:schemeClr val="bg1"/>
                </a:solidFill>
                <a:latin typeface="Arial" panose="020B0604020202020204" pitchFamily="34" charset="0"/>
                <a:cs typeface="Arial" panose="020B0604020202020204" pitchFamily="34" charset="0"/>
              </a:rPr>
              <a:t>brentspencebridgecorridor.com</a:t>
            </a:r>
          </a:p>
        </p:txBody>
      </p:sp>
    </p:spTree>
    <p:extLst>
      <p:ext uri="{BB962C8B-B14F-4D97-AF65-F5344CB8AC3E}">
        <p14:creationId xmlns:p14="http://schemas.microsoft.com/office/powerpoint/2010/main" val="2878814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2.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2999ED-D8D5-BCD3-BBB1-8762B26B8E90}"/>
              </a:ext>
            </a:extLst>
          </p:cNvPr>
          <p:cNvSpPr>
            <a:spLocks noGrp="1"/>
          </p:cNvSpPr>
          <p:nvPr>
            <p:ph type="title"/>
          </p:nvPr>
        </p:nvSpPr>
        <p:spPr>
          <a:xfrm>
            <a:off x="381000" y="425926"/>
            <a:ext cx="11430000" cy="71183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7AAD9D46-2F5F-2DF1-97DB-60254C56D25B}"/>
              </a:ext>
            </a:extLst>
          </p:cNvPr>
          <p:cNvSpPr>
            <a:spLocks noGrp="1"/>
          </p:cNvSpPr>
          <p:nvPr>
            <p:ph type="body" idx="1"/>
          </p:nvPr>
        </p:nvSpPr>
        <p:spPr>
          <a:xfrm>
            <a:off x="380999" y="1585990"/>
            <a:ext cx="11429999" cy="52720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1F85F23-01F3-01E2-C7D9-EBDDC9F7DD49}"/>
              </a:ext>
            </a:extLst>
          </p:cNvPr>
          <p:cNvSpPr>
            <a:spLocks noGrp="1"/>
          </p:cNvSpPr>
          <p:nvPr>
            <p:ph type="sldNum" sz="quarter" idx="4"/>
          </p:nvPr>
        </p:nvSpPr>
        <p:spPr>
          <a:xfrm>
            <a:off x="11236958" y="6356350"/>
            <a:ext cx="57404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62EB98DD-AED7-CB4E-A308-5E99D971A9B7}" type="slidenum">
              <a:rPr lang="en-US" smtClean="0"/>
              <a:pPr/>
              <a:t>‹#›</a:t>
            </a:fld>
            <a:endParaRPr lang="en-US" dirty="0"/>
          </a:p>
        </p:txBody>
      </p:sp>
    </p:spTree>
    <p:extLst>
      <p:ext uri="{BB962C8B-B14F-4D97-AF65-F5344CB8AC3E}">
        <p14:creationId xmlns:p14="http://schemas.microsoft.com/office/powerpoint/2010/main" val="3670030203"/>
      </p:ext>
    </p:extLst>
  </p:cSld>
  <p:clrMap bg1="lt1" tx1="dk1" bg2="lt2" tx2="dk2" accent1="accent1" accent2="accent2" accent3="accent3" accent4="accent4" accent5="accent5" accent6="accent6" hlink="hlink" folHlink="folHlink"/>
  <p:sldLayoutIdLst>
    <p:sldLayoutId id="2147483652" r:id="rId1"/>
    <p:sldLayoutId id="2147483657" r:id="rId2"/>
    <p:sldLayoutId id="2147483653" r:id="rId3"/>
    <p:sldLayoutId id="2147483655" r:id="rId4"/>
    <p:sldLayoutId id="2147483656" r:id="rId5"/>
    <p:sldLayoutId id="2147483654" r:id="rId6"/>
    <p:sldLayoutId id="2147483650" r:id="rId7"/>
    <p:sldLayoutId id="2147483658" r:id="rId8"/>
    <p:sldLayoutId id="2147483660" r:id="rId9"/>
    <p:sldLayoutId id="2147483661" r:id="rId10"/>
    <p:sldLayoutId id="2147483669" r:id="rId11"/>
    <p:sldLayoutId id="2147483670" r:id="rId12"/>
    <p:sldLayoutId id="2147483672" r:id="rId13"/>
    <p:sldLayoutId id="2147483673" r:id="rId14"/>
    <p:sldLayoutId id="2147483681" r:id="rId15"/>
    <p:sldLayoutId id="2147483682" r:id="rId16"/>
    <p:sldLayoutId id="2147483690" r:id="rId17"/>
    <p:sldLayoutId id="2147483691" r:id="rId18"/>
    <p:sldLayoutId id="2147483712" r:id="rId19"/>
  </p:sldLayoutIdLst>
  <p:hf hdr="0" ftr="0" dt="0"/>
  <p:txStyles>
    <p:titleStyle>
      <a:lvl1pPr algn="l" defTabSz="914400" rtl="0" eaLnBrk="1" latinLnBrk="0" hangingPunct="1">
        <a:lnSpc>
          <a:spcPct val="90000"/>
        </a:lnSpc>
        <a:spcBef>
          <a:spcPct val="0"/>
        </a:spcBef>
        <a:buNone/>
        <a:defRPr sz="3200" b="1" i="0" kern="1200" spc="300">
          <a:solidFill>
            <a:srgbClr val="29A9E1"/>
          </a:solidFill>
          <a:latin typeface="Arial Black" panose="020B0604020202020204" pitchFamily="34" charset="0"/>
          <a:ea typeface="+mj-ea"/>
          <a:cs typeface="Arial Black" panose="020B0604020202020204" pitchFamily="34" charset="0"/>
        </a:defRPr>
      </a:lvl1pPr>
    </p:titleStyle>
    <p:bodyStyle>
      <a:lvl1pPr marL="233363" indent="-233363" algn="l" defTabSz="914400" rtl="0" eaLnBrk="1" latinLnBrk="0" hangingPunct="1">
        <a:lnSpc>
          <a:spcPct val="90000"/>
        </a:lnSpc>
        <a:spcBef>
          <a:spcPts val="1000"/>
        </a:spcBef>
        <a:buFont typeface="Arial" panose="020B0604020202020204" pitchFamily="34" charset="0"/>
        <a:buChar char="•"/>
        <a:tabLst/>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223838" algn="l" defTabSz="914400" rtl="0" eaLnBrk="1" latinLnBrk="0" hangingPunct="1">
        <a:lnSpc>
          <a:spcPct val="90000"/>
        </a:lnSpc>
        <a:spcBef>
          <a:spcPts val="500"/>
        </a:spcBef>
        <a:buFont typeface="System Font Regular"/>
        <a:buChar char="–"/>
        <a:tabLst/>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690563" indent="-233363" algn="l" defTabSz="914400" rtl="0" eaLnBrk="1" latinLnBrk="0" hangingPunct="1">
        <a:lnSpc>
          <a:spcPct val="90000"/>
        </a:lnSpc>
        <a:spcBef>
          <a:spcPts val="500"/>
        </a:spcBef>
        <a:buFont typeface="Arial" panose="020B0604020202020204" pitchFamily="34" charset="0"/>
        <a:buChar char="•"/>
        <a:tabLst/>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577850" indent="-111125" algn="l" defTabSz="914400" rtl="0" eaLnBrk="1" latinLnBrk="0" hangingPunct="1">
        <a:lnSpc>
          <a:spcPct val="90000"/>
        </a:lnSpc>
        <a:spcBef>
          <a:spcPts val="500"/>
        </a:spcBef>
        <a:buFont typeface="Arial" panose="020B0604020202020204" pitchFamily="34" charset="0"/>
        <a:buChar char="•"/>
        <a:tabLst/>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577850" indent="-111125" algn="l" defTabSz="914400" rtl="0" eaLnBrk="1" latinLnBrk="0" hangingPunct="1">
        <a:lnSpc>
          <a:spcPct val="90000"/>
        </a:lnSpc>
        <a:spcBef>
          <a:spcPts val="500"/>
        </a:spcBef>
        <a:buFont typeface="Arial" panose="020B0604020202020204" pitchFamily="34" charset="0"/>
        <a:buChar char="•"/>
        <a:tabLst/>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2999ED-D8D5-BCD3-BBB1-8762B26B8E90}"/>
              </a:ext>
            </a:extLst>
          </p:cNvPr>
          <p:cNvSpPr>
            <a:spLocks noGrp="1"/>
          </p:cNvSpPr>
          <p:nvPr>
            <p:ph type="title"/>
          </p:nvPr>
        </p:nvSpPr>
        <p:spPr>
          <a:xfrm>
            <a:off x="838200" y="425926"/>
            <a:ext cx="10515600" cy="71183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AAD9D46-2F5F-2DF1-97DB-60254C56D25B}"/>
              </a:ext>
            </a:extLst>
          </p:cNvPr>
          <p:cNvSpPr>
            <a:spLocks noGrp="1"/>
          </p:cNvSpPr>
          <p:nvPr>
            <p:ph type="body" idx="1"/>
          </p:nvPr>
        </p:nvSpPr>
        <p:spPr>
          <a:xfrm>
            <a:off x="838200" y="1585991"/>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71F85F23-01F3-01E2-C7D9-EBDDC9F7DD49}"/>
              </a:ext>
            </a:extLst>
          </p:cNvPr>
          <p:cNvSpPr>
            <a:spLocks noGrp="1"/>
          </p:cNvSpPr>
          <p:nvPr>
            <p:ph type="sldNum" sz="quarter" idx="4"/>
          </p:nvPr>
        </p:nvSpPr>
        <p:spPr>
          <a:xfrm>
            <a:off x="10779760" y="6356350"/>
            <a:ext cx="57404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62EB98DD-AED7-CB4E-A308-5E99D971A9B7}" type="slidenum">
              <a:rPr lang="en-US" smtClean="0"/>
              <a:pPr/>
              <a:t>‹#›</a:t>
            </a:fld>
            <a:endParaRPr lang="en-US" dirty="0"/>
          </a:p>
        </p:txBody>
      </p:sp>
    </p:spTree>
    <p:extLst>
      <p:ext uri="{BB962C8B-B14F-4D97-AF65-F5344CB8AC3E}">
        <p14:creationId xmlns:p14="http://schemas.microsoft.com/office/powerpoint/2010/main" val="407467312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13" r:id="rId10"/>
  </p:sldLayoutIdLst>
  <p:hf hdr="0" ftr="0" dt="0"/>
  <p:txStyles>
    <p:titleStyle>
      <a:lvl1pPr algn="l" defTabSz="914400" rtl="0" eaLnBrk="1" latinLnBrk="0" hangingPunct="1">
        <a:lnSpc>
          <a:spcPct val="90000"/>
        </a:lnSpc>
        <a:spcBef>
          <a:spcPct val="0"/>
        </a:spcBef>
        <a:buNone/>
        <a:defRPr sz="2800" b="1" i="0" kern="1200" spc="300">
          <a:solidFill>
            <a:srgbClr val="29A9E1"/>
          </a:solidFill>
          <a:latin typeface="Arial Black" panose="020B0604020202020204" pitchFamily="34" charset="0"/>
          <a:ea typeface="+mj-ea"/>
          <a:cs typeface="Arial Black" panose="020B0604020202020204" pitchFamily="34" charset="0"/>
        </a:defRPr>
      </a:lvl1pPr>
    </p:titleStyle>
    <p:bodyStyle>
      <a:lvl1pPr marL="171450" indent="-171450" algn="l" defTabSz="914400" rtl="0" eaLnBrk="1" latinLnBrk="0" hangingPunct="1">
        <a:lnSpc>
          <a:spcPct val="90000"/>
        </a:lnSpc>
        <a:spcBef>
          <a:spcPts val="1000"/>
        </a:spcBef>
        <a:buFont typeface="Arial" panose="020B0604020202020204" pitchFamily="34" charset="0"/>
        <a:buChar char="•"/>
        <a:tabLst/>
        <a:defRPr sz="1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344488" indent="-173038" algn="l" defTabSz="914400" rtl="0" eaLnBrk="1" latinLnBrk="0" hangingPunct="1">
        <a:lnSpc>
          <a:spcPct val="90000"/>
        </a:lnSpc>
        <a:spcBef>
          <a:spcPts val="500"/>
        </a:spcBef>
        <a:buFont typeface="System Font Regular"/>
        <a:buChar char="–"/>
        <a:tabLst/>
        <a:defRPr sz="16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466725" indent="-122238" algn="l" defTabSz="914400" rtl="0" eaLnBrk="1" latinLnBrk="0" hangingPunct="1">
        <a:lnSpc>
          <a:spcPct val="90000"/>
        </a:lnSpc>
        <a:spcBef>
          <a:spcPts val="500"/>
        </a:spcBef>
        <a:buFont typeface="Arial" panose="020B0604020202020204" pitchFamily="34" charset="0"/>
        <a:buChar char="•"/>
        <a:tabLst/>
        <a:defRPr sz="14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577850" indent="-111125" algn="l" defTabSz="914400" rtl="0" eaLnBrk="1" latinLnBrk="0" hangingPunct="1">
        <a:lnSpc>
          <a:spcPct val="90000"/>
        </a:lnSpc>
        <a:spcBef>
          <a:spcPts val="500"/>
        </a:spcBef>
        <a:buFont typeface="Arial" panose="020B0604020202020204" pitchFamily="34" charset="0"/>
        <a:buChar char="•"/>
        <a:tabLst/>
        <a:defRPr sz="12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577850" indent="-111125" algn="l" defTabSz="914400" rtl="0" eaLnBrk="1" latinLnBrk="0" hangingPunct="1">
        <a:lnSpc>
          <a:spcPct val="90000"/>
        </a:lnSpc>
        <a:spcBef>
          <a:spcPts val="500"/>
        </a:spcBef>
        <a:buFont typeface="Arial" panose="020B0604020202020204" pitchFamily="34" charset="0"/>
        <a:buChar char="•"/>
        <a:tabLst/>
        <a:defRPr sz="12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2999ED-D8D5-BCD3-BBB1-8762B26B8E90}"/>
              </a:ext>
            </a:extLst>
          </p:cNvPr>
          <p:cNvSpPr>
            <a:spLocks noGrp="1"/>
          </p:cNvSpPr>
          <p:nvPr>
            <p:ph type="title"/>
          </p:nvPr>
        </p:nvSpPr>
        <p:spPr>
          <a:xfrm>
            <a:off x="838200" y="425926"/>
            <a:ext cx="10515600" cy="71183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AAD9D46-2F5F-2DF1-97DB-60254C56D25B}"/>
              </a:ext>
            </a:extLst>
          </p:cNvPr>
          <p:cNvSpPr>
            <a:spLocks noGrp="1"/>
          </p:cNvSpPr>
          <p:nvPr>
            <p:ph type="body" idx="1"/>
          </p:nvPr>
        </p:nvSpPr>
        <p:spPr>
          <a:xfrm>
            <a:off x="838200" y="1585991"/>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71F85F23-01F3-01E2-C7D9-EBDDC9F7DD49}"/>
              </a:ext>
            </a:extLst>
          </p:cNvPr>
          <p:cNvSpPr>
            <a:spLocks noGrp="1"/>
          </p:cNvSpPr>
          <p:nvPr>
            <p:ph type="sldNum" sz="quarter" idx="4"/>
          </p:nvPr>
        </p:nvSpPr>
        <p:spPr>
          <a:xfrm>
            <a:off x="10779760" y="6356350"/>
            <a:ext cx="57404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62EB98DD-AED7-CB4E-A308-5E99D971A9B7}" type="slidenum">
              <a:rPr lang="en-US" smtClean="0"/>
              <a:pPr/>
              <a:t>‹#›</a:t>
            </a:fld>
            <a:endParaRPr lang="en-US" dirty="0"/>
          </a:p>
        </p:txBody>
      </p:sp>
    </p:spTree>
    <p:extLst>
      <p:ext uri="{BB962C8B-B14F-4D97-AF65-F5344CB8AC3E}">
        <p14:creationId xmlns:p14="http://schemas.microsoft.com/office/powerpoint/2010/main" val="209150298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Lst>
  <p:hf hdr="0" ftr="0" dt="0"/>
  <p:txStyles>
    <p:titleStyle>
      <a:lvl1pPr algn="l" defTabSz="914400" rtl="0" eaLnBrk="1" latinLnBrk="0" hangingPunct="1">
        <a:lnSpc>
          <a:spcPct val="90000"/>
        </a:lnSpc>
        <a:spcBef>
          <a:spcPct val="0"/>
        </a:spcBef>
        <a:buNone/>
        <a:defRPr sz="2800" b="1" i="0" kern="1200" spc="300">
          <a:solidFill>
            <a:srgbClr val="29A9E1"/>
          </a:solidFill>
          <a:latin typeface="Arial Black" panose="020B0604020202020204" pitchFamily="34" charset="0"/>
          <a:ea typeface="+mj-ea"/>
          <a:cs typeface="Arial Black" panose="020B0604020202020204" pitchFamily="34" charset="0"/>
        </a:defRPr>
      </a:lvl1pPr>
    </p:titleStyle>
    <p:bodyStyle>
      <a:lvl1pPr marL="171450" indent="-171450" algn="l" defTabSz="914400" rtl="0" eaLnBrk="1" latinLnBrk="0" hangingPunct="1">
        <a:lnSpc>
          <a:spcPct val="90000"/>
        </a:lnSpc>
        <a:spcBef>
          <a:spcPts val="1000"/>
        </a:spcBef>
        <a:buFont typeface="Arial" panose="020B0604020202020204" pitchFamily="34" charset="0"/>
        <a:buChar char="•"/>
        <a:tabLst/>
        <a:defRPr sz="1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344488" indent="-173038" algn="l" defTabSz="914400" rtl="0" eaLnBrk="1" latinLnBrk="0" hangingPunct="1">
        <a:lnSpc>
          <a:spcPct val="90000"/>
        </a:lnSpc>
        <a:spcBef>
          <a:spcPts val="500"/>
        </a:spcBef>
        <a:buFont typeface="System Font Regular"/>
        <a:buChar char="–"/>
        <a:tabLst/>
        <a:defRPr sz="16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466725" indent="-122238" algn="l" defTabSz="914400" rtl="0" eaLnBrk="1" latinLnBrk="0" hangingPunct="1">
        <a:lnSpc>
          <a:spcPct val="90000"/>
        </a:lnSpc>
        <a:spcBef>
          <a:spcPts val="500"/>
        </a:spcBef>
        <a:buFont typeface="Arial" panose="020B0604020202020204" pitchFamily="34" charset="0"/>
        <a:buChar char="•"/>
        <a:tabLst/>
        <a:defRPr sz="14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577850" indent="-111125" algn="l" defTabSz="914400" rtl="0" eaLnBrk="1" latinLnBrk="0" hangingPunct="1">
        <a:lnSpc>
          <a:spcPct val="90000"/>
        </a:lnSpc>
        <a:spcBef>
          <a:spcPts val="500"/>
        </a:spcBef>
        <a:buFont typeface="Arial" panose="020B0604020202020204" pitchFamily="34" charset="0"/>
        <a:buChar char="•"/>
        <a:tabLst/>
        <a:defRPr sz="12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577850" indent="-111125" algn="l" defTabSz="914400" rtl="0" eaLnBrk="1" latinLnBrk="0" hangingPunct="1">
        <a:lnSpc>
          <a:spcPct val="90000"/>
        </a:lnSpc>
        <a:spcBef>
          <a:spcPts val="500"/>
        </a:spcBef>
        <a:buFont typeface="Arial" panose="020B0604020202020204" pitchFamily="34" charset="0"/>
        <a:buChar char="•"/>
        <a:tabLst/>
        <a:defRPr sz="12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19.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hyperlink" Target="http://www.dot.state.oh.us/pages/home.aspx" TargetMode="External"/><Relationship Id="rId7" Type="http://schemas.openxmlformats.org/officeDocument/2006/relationships/hyperlink" Target="https://brentspencebridgecorridor.com/" TargetMode="External"/><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B4622-030F-159B-FD20-168769BB9F47}"/>
              </a:ext>
            </a:extLst>
          </p:cNvPr>
          <p:cNvSpPr>
            <a:spLocks noGrp="1"/>
          </p:cNvSpPr>
          <p:nvPr>
            <p:ph type="ctrTitle"/>
          </p:nvPr>
        </p:nvSpPr>
        <p:spPr>
          <a:xfrm>
            <a:off x="843279" y="2982039"/>
            <a:ext cx="11173130" cy="1065854"/>
          </a:xfrm>
        </p:spPr>
        <p:txBody>
          <a:bodyPr>
            <a:normAutofit fontScale="90000"/>
          </a:bodyPr>
          <a:lstStyle/>
          <a:p>
            <a:r>
              <a:rPr lang="en-US" sz="3100" cap="all" dirty="0"/>
              <a:t>City of Cincinnati</a:t>
            </a:r>
            <a:br>
              <a:rPr lang="en-US" sz="3100" cap="all" dirty="0"/>
            </a:br>
            <a:r>
              <a:rPr lang="en-US" sz="3100" cap="all" dirty="0"/>
              <a:t>climate, environment &amp; infrastructure committee</a:t>
            </a:r>
            <a:br>
              <a:rPr lang="en-US" sz="3100" cap="all" dirty="0"/>
            </a:br>
            <a:br>
              <a:rPr lang="en-US" dirty="0"/>
            </a:br>
            <a:br>
              <a:rPr lang="en-US" sz="2200" dirty="0"/>
            </a:br>
            <a:r>
              <a:rPr lang="en-US" sz="2200" dirty="0"/>
              <a:t>November 13, 2023</a:t>
            </a:r>
            <a:endParaRPr lang="en-US" dirty="0"/>
          </a:p>
        </p:txBody>
      </p:sp>
    </p:spTree>
    <p:extLst>
      <p:ext uri="{BB962C8B-B14F-4D97-AF65-F5344CB8AC3E}">
        <p14:creationId xmlns:p14="http://schemas.microsoft.com/office/powerpoint/2010/main" val="3861882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on a podium&#10;&#10;Description automatically generated with low confidence">
            <a:extLst>
              <a:ext uri="{FF2B5EF4-FFF2-40B4-BE49-F238E27FC236}">
                <a16:creationId xmlns:a16="http://schemas.microsoft.com/office/drawing/2014/main" id="{5B46BD57-6B06-E6C7-589B-AA7E79D7A336}"/>
              </a:ext>
            </a:extLst>
          </p:cNvPr>
          <p:cNvPicPr>
            <a:picLocks noChangeAspect="1"/>
          </p:cNvPicPr>
          <p:nvPr/>
        </p:nvPicPr>
        <p:blipFill rotWithShape="1">
          <a:blip r:embed="rId3"/>
          <a:srcRect t="7927" r="30025" b="22097"/>
          <a:stretch/>
        </p:blipFill>
        <p:spPr>
          <a:xfrm>
            <a:off x="-2006" y="0"/>
            <a:ext cx="12194006" cy="6858000"/>
          </a:xfrm>
          <a:prstGeom prst="rect">
            <a:avLst/>
          </a:prstGeom>
        </p:spPr>
      </p:pic>
      <p:sp>
        <p:nvSpPr>
          <p:cNvPr id="10" name="Trapezoid 9">
            <a:extLst>
              <a:ext uri="{FF2B5EF4-FFF2-40B4-BE49-F238E27FC236}">
                <a16:creationId xmlns:a16="http://schemas.microsoft.com/office/drawing/2014/main" id="{3F34D903-4879-433C-FEDA-8A313D27AA2B}"/>
              </a:ext>
            </a:extLst>
          </p:cNvPr>
          <p:cNvSpPr/>
          <p:nvPr/>
        </p:nvSpPr>
        <p:spPr>
          <a:xfrm flipV="1">
            <a:off x="-2006" y="-18324"/>
            <a:ext cx="4396206" cy="6876319"/>
          </a:xfrm>
          <a:prstGeom prst="trapezoid">
            <a:avLst>
              <a:gd name="adj" fmla="val 16667"/>
            </a:avLst>
          </a:prstGeom>
          <a:gradFill>
            <a:gsLst>
              <a:gs pos="87000">
                <a:srgbClr val="005DB9">
                  <a:alpha val="85000"/>
                </a:srgbClr>
              </a:gs>
              <a:gs pos="0">
                <a:srgbClr val="29A9E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1F181D65-8528-E216-DC0D-145A26C7937E}"/>
              </a:ext>
            </a:extLst>
          </p:cNvPr>
          <p:cNvSpPr>
            <a:spLocks noGrp="1"/>
          </p:cNvSpPr>
          <p:nvPr>
            <p:ph type="title"/>
          </p:nvPr>
        </p:nvSpPr>
        <p:spPr>
          <a:xfrm>
            <a:off x="385343" y="716694"/>
            <a:ext cx="3867679" cy="744506"/>
          </a:xfrm>
        </p:spPr>
        <p:txBody>
          <a:bodyPr>
            <a:normAutofit fontScale="90000"/>
          </a:bodyPr>
          <a:lstStyle/>
          <a:p>
            <a:pPr algn="ctr"/>
            <a:r>
              <a:rPr lang="en-US" dirty="0"/>
              <a:t>FEDERAL GRANT AWARD: </a:t>
            </a:r>
            <a:br>
              <a:rPr lang="en-US" dirty="0"/>
            </a:br>
            <a:r>
              <a:rPr lang="en-US" dirty="0"/>
              <a:t>$1.635 BILLION</a:t>
            </a:r>
            <a:endParaRPr lang="en-US" dirty="0">
              <a:solidFill>
                <a:schemeClr val="bg1"/>
              </a:solidFill>
            </a:endParaRPr>
          </a:p>
        </p:txBody>
      </p:sp>
      <p:sp>
        <p:nvSpPr>
          <p:cNvPr id="5" name="Slide Number Placeholder 4">
            <a:extLst>
              <a:ext uri="{FF2B5EF4-FFF2-40B4-BE49-F238E27FC236}">
                <a16:creationId xmlns:a16="http://schemas.microsoft.com/office/drawing/2014/main" id="{476C5000-22EF-B4B6-4378-2BDBB8E203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B98DD-AED7-CB4E-A308-5E99D971A9B7}" type="slidenum">
              <a:rPr kumimoji="0" lang="en-US" sz="9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Content Placeholder 6">
            <a:extLst>
              <a:ext uri="{FF2B5EF4-FFF2-40B4-BE49-F238E27FC236}">
                <a16:creationId xmlns:a16="http://schemas.microsoft.com/office/drawing/2014/main" id="{7984E70F-6B2A-6308-4043-EC15C62222E8}"/>
              </a:ext>
            </a:extLst>
          </p:cNvPr>
          <p:cNvSpPr>
            <a:spLocks noGrp="1"/>
          </p:cNvSpPr>
          <p:nvPr>
            <p:ph idx="1"/>
          </p:nvPr>
        </p:nvSpPr>
        <p:spPr>
          <a:xfrm>
            <a:off x="702201" y="1754266"/>
            <a:ext cx="2987793" cy="4967209"/>
          </a:xfrm>
        </p:spPr>
        <p:txBody>
          <a:bodyPr>
            <a:normAutofit/>
          </a:bodyPr>
          <a:lstStyle/>
          <a:p>
            <a:pPr marL="0" indent="0" algn="ctr">
              <a:buNone/>
            </a:pPr>
            <a:r>
              <a:rPr lang="en-US" sz="2000" b="1" dirty="0"/>
              <a:t>Multimodal Project Discretionary (MEGA) Grant Program</a:t>
            </a:r>
          </a:p>
          <a:p>
            <a:pPr marL="0" indent="0" algn="ctr">
              <a:buNone/>
            </a:pPr>
            <a:r>
              <a:rPr lang="en-US" sz="1700" dirty="0"/>
              <a:t>Submitted May 2022</a:t>
            </a:r>
          </a:p>
          <a:p>
            <a:pPr marL="0" indent="0" algn="ctr">
              <a:buNone/>
            </a:pPr>
            <a:r>
              <a:rPr lang="en-US" sz="1700" dirty="0"/>
              <a:t>Awarded $250M</a:t>
            </a:r>
          </a:p>
          <a:p>
            <a:pPr marL="0" lvl="1" indent="0">
              <a:buNone/>
            </a:pPr>
            <a:endParaRPr lang="en-US" sz="1700" dirty="0"/>
          </a:p>
          <a:p>
            <a:pPr marL="0" lvl="1" indent="0" algn="ctr">
              <a:buNone/>
            </a:pPr>
            <a:r>
              <a:rPr lang="en-US" sz="2000" b="1" dirty="0"/>
              <a:t>Bridge Investment Program</a:t>
            </a:r>
          </a:p>
          <a:p>
            <a:pPr marL="0" lvl="1" indent="0" algn="ctr">
              <a:buNone/>
            </a:pPr>
            <a:r>
              <a:rPr lang="en-US" sz="1700" dirty="0"/>
              <a:t>Submitted August 9, 2022 </a:t>
            </a:r>
          </a:p>
          <a:p>
            <a:pPr marL="0" lvl="1" indent="0" algn="ctr">
              <a:buNone/>
            </a:pPr>
            <a:r>
              <a:rPr lang="en-US" sz="1700" dirty="0"/>
              <a:t>Awarded $1.385B</a:t>
            </a:r>
          </a:p>
          <a:p>
            <a:pPr marL="0" lvl="1" indent="0" algn="ctr">
              <a:buNone/>
            </a:pPr>
            <a:endParaRPr lang="en-US" sz="1700" dirty="0"/>
          </a:p>
          <a:p>
            <a:pPr marL="0" lvl="1" indent="0" algn="ctr">
              <a:buNone/>
            </a:pPr>
            <a:r>
              <a:rPr lang="en-US" sz="2000" dirty="0"/>
              <a:t>More than </a:t>
            </a:r>
            <a:r>
              <a:rPr lang="en-US" sz="2000" b="1" dirty="0"/>
              <a:t>200 letters of support </a:t>
            </a:r>
            <a:r>
              <a:rPr lang="en-US" sz="2000" dirty="0"/>
              <a:t>included with applications</a:t>
            </a:r>
          </a:p>
        </p:txBody>
      </p:sp>
    </p:spTree>
    <p:extLst>
      <p:ext uri="{BB962C8B-B14F-4D97-AF65-F5344CB8AC3E}">
        <p14:creationId xmlns:p14="http://schemas.microsoft.com/office/powerpoint/2010/main" val="2519984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F2B7C5-DB6E-B531-2B73-F9434262A5D4}"/>
              </a:ext>
            </a:extLst>
          </p:cNvPr>
          <p:cNvSpPr>
            <a:spLocks noGrp="1"/>
          </p:cNvSpPr>
          <p:nvPr>
            <p:ph type="ctrTitle"/>
          </p:nvPr>
        </p:nvSpPr>
        <p:spPr>
          <a:xfrm>
            <a:off x="4267200" y="2982038"/>
            <a:ext cx="7543800" cy="1342311"/>
          </a:xfrm>
        </p:spPr>
        <p:txBody>
          <a:bodyPr anchor="ctr">
            <a:normAutofit/>
          </a:bodyPr>
          <a:lstStyle/>
          <a:p>
            <a:r>
              <a:rPr lang="en-US" dirty="0"/>
              <a:t>PROJECT OVERVIEW</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CC7DB40-2C25-F757-5AFF-6E97A4BC88A3}"/>
              </a:ext>
            </a:extLst>
          </p:cNvPr>
          <p:cNvSpPr>
            <a:spLocks noGrp="1"/>
          </p:cNvSpPr>
          <p:nvPr>
            <p:ph type="sldNum" sz="quarter" idx="4294967295"/>
          </p:nvPr>
        </p:nvSpPr>
        <p:spPr>
          <a:xfrm>
            <a:off x="11617325" y="6356350"/>
            <a:ext cx="574675" cy="365125"/>
          </a:xfrm>
        </p:spPr>
        <p:txBody>
          <a:bodyPr/>
          <a:lstStyle/>
          <a:p>
            <a:fld id="{62EB98DD-AED7-CB4E-A308-5E99D971A9B7}" type="slidenum">
              <a:rPr lang="en-US" smtClean="0"/>
              <a:t>11</a:t>
            </a:fld>
            <a:endParaRPr lang="en-US" dirty="0"/>
          </a:p>
        </p:txBody>
      </p:sp>
      <p:pic>
        <p:nvPicPr>
          <p:cNvPr id="6" name="Picture 5" descr="A bridge over a river&#10;&#10;Description automatically generated with low confidence">
            <a:extLst>
              <a:ext uri="{FF2B5EF4-FFF2-40B4-BE49-F238E27FC236}">
                <a16:creationId xmlns:a16="http://schemas.microsoft.com/office/drawing/2014/main" id="{DF9742C7-F711-20AD-90D7-34AED6987B8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3279" y="2070635"/>
            <a:ext cx="2741858" cy="2743200"/>
          </a:xfrm>
          <a:prstGeom prst="ellipse">
            <a:avLst/>
          </a:prstGeom>
        </p:spPr>
      </p:pic>
    </p:spTree>
    <p:extLst>
      <p:ext uri="{BB962C8B-B14F-4D97-AF65-F5344CB8AC3E}">
        <p14:creationId xmlns:p14="http://schemas.microsoft.com/office/powerpoint/2010/main" val="3350958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E63DB-27AC-4BF1-A700-26156C76424E}"/>
              </a:ext>
            </a:extLst>
          </p:cNvPr>
          <p:cNvSpPr>
            <a:spLocks noGrp="1"/>
          </p:cNvSpPr>
          <p:nvPr>
            <p:ph type="title"/>
          </p:nvPr>
        </p:nvSpPr>
        <p:spPr/>
        <p:txBody>
          <a:bodyPr/>
          <a:lstStyle/>
          <a:p>
            <a:r>
              <a:rPr lang="en-US" dirty="0"/>
              <a:t>Purpose and Need</a:t>
            </a:r>
          </a:p>
        </p:txBody>
      </p:sp>
      <p:sp>
        <p:nvSpPr>
          <p:cNvPr id="3" name="Content Placeholder 2">
            <a:extLst>
              <a:ext uri="{FF2B5EF4-FFF2-40B4-BE49-F238E27FC236}">
                <a16:creationId xmlns:a16="http://schemas.microsoft.com/office/drawing/2014/main" id="{F668F24A-9725-4488-B9AC-F3659F2684F6}"/>
              </a:ext>
            </a:extLst>
          </p:cNvPr>
          <p:cNvSpPr>
            <a:spLocks noGrp="1"/>
          </p:cNvSpPr>
          <p:nvPr>
            <p:ph idx="1"/>
          </p:nvPr>
        </p:nvSpPr>
        <p:spPr>
          <a:xfrm>
            <a:off x="381000" y="1585913"/>
            <a:ext cx="6958262" cy="5272087"/>
          </a:xfrm>
        </p:spPr>
        <p:txBody>
          <a:bodyPr/>
          <a:lstStyle/>
          <a:p>
            <a:pPr>
              <a:lnSpc>
                <a:spcPct val="114000"/>
              </a:lnSpc>
              <a:spcBef>
                <a:spcPts val="1200"/>
              </a:spcBef>
            </a:pPr>
            <a:r>
              <a:rPr lang="en-US" dirty="0"/>
              <a:t>Improve traffic flow and level of service</a:t>
            </a:r>
          </a:p>
          <a:p>
            <a:pPr>
              <a:lnSpc>
                <a:spcPct val="114000"/>
              </a:lnSpc>
              <a:spcBef>
                <a:spcPts val="1200"/>
              </a:spcBef>
            </a:pPr>
            <a:r>
              <a:rPr lang="en-US" dirty="0"/>
              <a:t>Improve safety</a:t>
            </a:r>
          </a:p>
          <a:p>
            <a:pPr>
              <a:lnSpc>
                <a:spcPct val="114000"/>
              </a:lnSpc>
              <a:spcBef>
                <a:spcPts val="1200"/>
              </a:spcBef>
            </a:pPr>
            <a:r>
              <a:rPr lang="en-US" dirty="0"/>
              <a:t>Correct geometric deficiencies</a:t>
            </a:r>
          </a:p>
          <a:p>
            <a:pPr>
              <a:lnSpc>
                <a:spcPct val="114000"/>
              </a:lnSpc>
              <a:spcBef>
                <a:spcPts val="1200"/>
              </a:spcBef>
            </a:pPr>
            <a:r>
              <a:rPr lang="en-US" dirty="0"/>
              <a:t>Maintain connections to key regional and national transportation corridors</a:t>
            </a:r>
          </a:p>
        </p:txBody>
      </p:sp>
      <p:sp>
        <p:nvSpPr>
          <p:cNvPr id="4" name="Slide Number Placeholder 3">
            <a:extLst>
              <a:ext uri="{FF2B5EF4-FFF2-40B4-BE49-F238E27FC236}">
                <a16:creationId xmlns:a16="http://schemas.microsoft.com/office/drawing/2014/main" id="{641BCCF9-7EAD-4885-8828-47DBA5EA93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B98DD-AED7-CB4E-A308-5E99D971A9B7}"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5" name="Picture 4" descr="A picture containing outdoor, sky, city, day&#10;&#10;Description automatically generated">
            <a:extLst>
              <a:ext uri="{FF2B5EF4-FFF2-40B4-BE49-F238E27FC236}">
                <a16:creationId xmlns:a16="http://schemas.microsoft.com/office/drawing/2014/main" id="{3DE12B4D-8356-B0A4-74F8-7CB42FE339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41336" y="1662223"/>
            <a:ext cx="4169664" cy="4169664"/>
          </a:xfrm>
          <a:prstGeom prst="ellipse">
            <a:avLst/>
          </a:prstGeom>
        </p:spPr>
      </p:pic>
    </p:spTree>
    <p:extLst>
      <p:ext uri="{BB962C8B-B14F-4D97-AF65-F5344CB8AC3E}">
        <p14:creationId xmlns:p14="http://schemas.microsoft.com/office/powerpoint/2010/main" val="2326748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BFB5C-2DFB-4350-BD6C-71D8960699AD}"/>
              </a:ext>
            </a:extLst>
          </p:cNvPr>
          <p:cNvSpPr>
            <a:spLocks noGrp="1"/>
          </p:cNvSpPr>
          <p:nvPr>
            <p:ph type="title"/>
          </p:nvPr>
        </p:nvSpPr>
        <p:spPr/>
        <p:txBody>
          <a:bodyPr/>
          <a:lstStyle/>
          <a:p>
            <a:r>
              <a:rPr lang="en-US" dirty="0"/>
              <a:t>Project Description</a:t>
            </a:r>
          </a:p>
        </p:txBody>
      </p:sp>
      <p:sp>
        <p:nvSpPr>
          <p:cNvPr id="4" name="Slide Number Placeholder 3">
            <a:extLst>
              <a:ext uri="{FF2B5EF4-FFF2-40B4-BE49-F238E27FC236}">
                <a16:creationId xmlns:a16="http://schemas.microsoft.com/office/drawing/2014/main" id="{672B0F27-29E4-43E0-A7AE-A9AA91CF6753}"/>
              </a:ext>
            </a:extLst>
          </p:cNvPr>
          <p:cNvSpPr>
            <a:spLocks noGrp="1"/>
          </p:cNvSpPr>
          <p:nvPr>
            <p:ph type="sldNum" sz="quarter" idx="12"/>
          </p:nvPr>
        </p:nvSpPr>
        <p:spPr/>
        <p:txBody>
          <a:bodyPr/>
          <a:lstStyle/>
          <a:p>
            <a:fld id="{62EB98DD-AED7-CB4E-A308-5E99D971A9B7}" type="slidenum">
              <a:rPr lang="en-US" smtClean="0"/>
              <a:t>13</a:t>
            </a:fld>
            <a:endParaRPr lang="en-US" dirty="0"/>
          </a:p>
        </p:txBody>
      </p:sp>
      <p:pic>
        <p:nvPicPr>
          <p:cNvPr id="57" name="Picture 56" descr="A map of a bridge&#10;&#10;Description automatically generated">
            <a:extLst>
              <a:ext uri="{FF2B5EF4-FFF2-40B4-BE49-F238E27FC236}">
                <a16:creationId xmlns:a16="http://schemas.microsoft.com/office/drawing/2014/main" id="{F7BCA021-7EE5-B708-1C62-06A9B2A932B0}"/>
              </a:ext>
            </a:extLst>
          </p:cNvPr>
          <p:cNvPicPr>
            <a:picLocks noChangeAspect="1"/>
          </p:cNvPicPr>
          <p:nvPr/>
        </p:nvPicPr>
        <p:blipFill>
          <a:blip r:embed="rId3"/>
          <a:stretch>
            <a:fillRect/>
          </a:stretch>
        </p:blipFill>
        <p:spPr>
          <a:xfrm>
            <a:off x="-28863" y="0"/>
            <a:ext cx="12220864" cy="6721475"/>
          </a:xfrm>
          <a:prstGeom prst="rect">
            <a:avLst/>
          </a:prstGeom>
        </p:spPr>
      </p:pic>
    </p:spTree>
    <p:extLst>
      <p:ext uri="{BB962C8B-B14F-4D97-AF65-F5344CB8AC3E}">
        <p14:creationId xmlns:p14="http://schemas.microsoft.com/office/powerpoint/2010/main" val="3504570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A0090-5771-9EF5-7BE8-5D75C5F75DA1}"/>
              </a:ext>
            </a:extLst>
          </p:cNvPr>
          <p:cNvSpPr>
            <a:spLocks noGrp="1"/>
          </p:cNvSpPr>
          <p:nvPr>
            <p:ph type="title"/>
          </p:nvPr>
        </p:nvSpPr>
        <p:spPr/>
        <p:txBody>
          <a:bodyPr>
            <a:normAutofit/>
          </a:bodyPr>
          <a:lstStyle/>
          <a:p>
            <a:r>
              <a:rPr lang="en-US" dirty="0"/>
              <a:t>TOTAL PROJECT OVERVIEW</a:t>
            </a:r>
          </a:p>
        </p:txBody>
      </p:sp>
      <p:sp>
        <p:nvSpPr>
          <p:cNvPr id="3" name="Content Placeholder 2">
            <a:extLst>
              <a:ext uri="{FF2B5EF4-FFF2-40B4-BE49-F238E27FC236}">
                <a16:creationId xmlns:a16="http://schemas.microsoft.com/office/drawing/2014/main" id="{A4521A0D-8DF2-8D81-FB4D-5437DA1E7FF4}"/>
              </a:ext>
            </a:extLst>
          </p:cNvPr>
          <p:cNvSpPr>
            <a:spLocks noGrp="1"/>
          </p:cNvSpPr>
          <p:nvPr>
            <p:ph idx="1"/>
          </p:nvPr>
        </p:nvSpPr>
        <p:spPr>
          <a:xfrm>
            <a:off x="838200" y="1687387"/>
            <a:ext cx="5791994" cy="4351338"/>
          </a:xfrm>
        </p:spPr>
        <p:txBody>
          <a:bodyPr>
            <a:normAutofit/>
          </a:bodyPr>
          <a:lstStyle/>
          <a:p>
            <a:pPr>
              <a:lnSpc>
                <a:spcPct val="100000"/>
              </a:lnSpc>
              <a:spcBef>
                <a:spcPts val="600"/>
              </a:spcBef>
              <a:spcAft>
                <a:spcPts val="600"/>
              </a:spcAft>
            </a:pPr>
            <a:r>
              <a:rPr lang="en-US" sz="2000" dirty="0">
                <a:solidFill>
                  <a:schemeClr val="tx1"/>
                </a:solidFill>
              </a:rPr>
              <a:t>Eight-mile corridor from Western Hills Viaduct interchange in OH to Dixie Highway in KY</a:t>
            </a:r>
          </a:p>
          <a:p>
            <a:pPr lvl="1">
              <a:lnSpc>
                <a:spcPct val="100000"/>
              </a:lnSpc>
              <a:spcBef>
                <a:spcPts val="600"/>
              </a:spcBef>
              <a:spcAft>
                <a:spcPts val="600"/>
              </a:spcAft>
            </a:pPr>
            <a:r>
              <a:rPr lang="en-US" sz="1800" dirty="0">
                <a:solidFill>
                  <a:schemeClr val="tx1"/>
                </a:solidFill>
              </a:rPr>
              <a:t>5 miles of I-71/75 in KY</a:t>
            </a:r>
          </a:p>
          <a:p>
            <a:pPr lvl="1">
              <a:lnSpc>
                <a:spcPct val="100000"/>
              </a:lnSpc>
              <a:spcBef>
                <a:spcPts val="600"/>
              </a:spcBef>
              <a:spcAft>
                <a:spcPts val="600"/>
              </a:spcAft>
            </a:pPr>
            <a:r>
              <a:rPr lang="en-US" sz="1800" dirty="0">
                <a:solidFill>
                  <a:schemeClr val="tx1"/>
                </a:solidFill>
              </a:rPr>
              <a:t>3 mile of I-75 in OH</a:t>
            </a:r>
          </a:p>
          <a:p>
            <a:pPr>
              <a:lnSpc>
                <a:spcPct val="100000"/>
              </a:lnSpc>
              <a:spcBef>
                <a:spcPts val="600"/>
              </a:spcBef>
              <a:spcAft>
                <a:spcPts val="600"/>
              </a:spcAft>
            </a:pPr>
            <a:r>
              <a:rPr lang="en-US" sz="2000" dirty="0">
                <a:solidFill>
                  <a:schemeClr val="tx1"/>
                </a:solidFill>
              </a:rPr>
              <a:t>New companion Bridge west of the existing Brent Spence Bridge</a:t>
            </a:r>
          </a:p>
          <a:p>
            <a:pPr>
              <a:lnSpc>
                <a:spcPct val="100000"/>
              </a:lnSpc>
              <a:spcBef>
                <a:spcPts val="600"/>
              </a:spcBef>
              <a:spcAft>
                <a:spcPts val="600"/>
              </a:spcAft>
            </a:pPr>
            <a:r>
              <a:rPr lang="en-US" sz="2000" dirty="0">
                <a:solidFill>
                  <a:schemeClr val="tx1"/>
                </a:solidFill>
              </a:rPr>
              <a:t>Updates to existing BSB </a:t>
            </a:r>
          </a:p>
          <a:p>
            <a:pPr>
              <a:lnSpc>
                <a:spcPct val="100000"/>
              </a:lnSpc>
              <a:spcBef>
                <a:spcPts val="600"/>
              </a:spcBef>
              <a:spcAft>
                <a:spcPts val="600"/>
              </a:spcAft>
            </a:pPr>
            <a:r>
              <a:rPr lang="en-US" sz="2000" dirty="0">
                <a:solidFill>
                  <a:schemeClr val="tx1"/>
                </a:solidFill>
              </a:rPr>
              <a:t>Interstate reconstruction, widening and reconfiguring interchanges</a:t>
            </a:r>
          </a:p>
          <a:p>
            <a:pPr>
              <a:lnSpc>
                <a:spcPct val="100000"/>
              </a:lnSpc>
              <a:spcBef>
                <a:spcPts val="600"/>
              </a:spcBef>
              <a:spcAft>
                <a:spcPts val="600"/>
              </a:spcAft>
            </a:pPr>
            <a:r>
              <a:rPr lang="en-US" sz="2000" dirty="0">
                <a:solidFill>
                  <a:schemeClr val="tx1"/>
                </a:solidFill>
              </a:rPr>
              <a:t>Estimated Total Project Amount is $3.6B (for all three segments – Dixie Highway to WHV)</a:t>
            </a:r>
          </a:p>
        </p:txBody>
      </p:sp>
      <p:sp>
        <p:nvSpPr>
          <p:cNvPr id="4" name="Slide Number Placeholder 3">
            <a:extLst>
              <a:ext uri="{FF2B5EF4-FFF2-40B4-BE49-F238E27FC236}">
                <a16:creationId xmlns:a16="http://schemas.microsoft.com/office/drawing/2014/main" id="{9726B7AB-481D-24D7-EBC4-D11A95AEA63A}"/>
              </a:ext>
            </a:extLst>
          </p:cNvPr>
          <p:cNvSpPr>
            <a:spLocks noGrp="1"/>
          </p:cNvSpPr>
          <p:nvPr>
            <p:ph type="sldNum" sz="quarter" idx="12"/>
          </p:nvPr>
        </p:nvSpPr>
        <p:spPr/>
        <p:txBody>
          <a:bodyPr/>
          <a:lstStyle/>
          <a:p>
            <a:fld id="{62EB98DD-AED7-CB4E-A308-5E99D971A9B7}" type="slidenum">
              <a:rPr lang="en-US" smtClean="0"/>
              <a:pPr/>
              <a:t>14</a:t>
            </a:fld>
            <a:endParaRPr lang="en-US" dirty="0"/>
          </a:p>
        </p:txBody>
      </p:sp>
      <p:grpSp>
        <p:nvGrpSpPr>
          <p:cNvPr id="9" name="Group 8">
            <a:extLst>
              <a:ext uri="{FF2B5EF4-FFF2-40B4-BE49-F238E27FC236}">
                <a16:creationId xmlns:a16="http://schemas.microsoft.com/office/drawing/2014/main" id="{98F50658-869C-8968-DC56-4E8CF12392A0}"/>
              </a:ext>
            </a:extLst>
          </p:cNvPr>
          <p:cNvGrpSpPr/>
          <p:nvPr/>
        </p:nvGrpSpPr>
        <p:grpSpPr>
          <a:xfrm>
            <a:off x="7661547" y="0"/>
            <a:ext cx="4530453" cy="6858000"/>
            <a:chOff x="4779495" y="233637"/>
            <a:chExt cx="4364504" cy="6624363"/>
          </a:xfrm>
        </p:grpSpPr>
        <p:pic>
          <p:nvPicPr>
            <p:cNvPr id="10" name="Picture 9">
              <a:extLst>
                <a:ext uri="{FF2B5EF4-FFF2-40B4-BE49-F238E27FC236}">
                  <a16:creationId xmlns:a16="http://schemas.microsoft.com/office/drawing/2014/main" id="{26888B94-B1A3-FEF0-F828-D152F6B0F1CC}"/>
                </a:ext>
              </a:extLst>
            </p:cNvPr>
            <p:cNvPicPr>
              <a:picLocks noChangeAspect="1"/>
            </p:cNvPicPr>
            <p:nvPr/>
          </p:nvPicPr>
          <p:blipFill rotWithShape="1">
            <a:blip r:embed="rId3"/>
            <a:srcRect l="5503" t="3406"/>
            <a:stretch/>
          </p:blipFill>
          <p:spPr>
            <a:xfrm>
              <a:off x="4779495" y="233637"/>
              <a:ext cx="4364504" cy="6624363"/>
            </a:xfrm>
            <a:prstGeom prst="rect">
              <a:avLst/>
            </a:prstGeom>
            <a:ln w="38100">
              <a:solidFill>
                <a:schemeClr val="bg1"/>
              </a:solidFill>
            </a:ln>
          </p:spPr>
        </p:pic>
        <p:sp>
          <p:nvSpPr>
            <p:cNvPr id="12" name="Freeform: Shape 1">
              <a:extLst>
                <a:ext uri="{FF2B5EF4-FFF2-40B4-BE49-F238E27FC236}">
                  <a16:creationId xmlns:a16="http://schemas.microsoft.com/office/drawing/2014/main" id="{E26AA05C-DF5F-5C39-A744-E474B2FD22E0}"/>
                </a:ext>
              </a:extLst>
            </p:cNvPr>
            <p:cNvSpPr/>
            <p:nvPr/>
          </p:nvSpPr>
          <p:spPr>
            <a:xfrm>
              <a:off x="6880313" y="288925"/>
              <a:ext cx="859261" cy="1952625"/>
            </a:xfrm>
            <a:custGeom>
              <a:avLst/>
              <a:gdLst>
                <a:gd name="connsiteX0" fmla="*/ 88900 w 831850"/>
                <a:gd name="connsiteY0" fmla="*/ 0 h 1955800"/>
                <a:gd name="connsiteX1" fmla="*/ 38100 w 831850"/>
                <a:gd name="connsiteY1" fmla="*/ 247650 h 1955800"/>
                <a:gd name="connsiteX2" fmla="*/ 0 w 831850"/>
                <a:gd name="connsiteY2" fmla="*/ 533400 h 1955800"/>
                <a:gd name="connsiteX3" fmla="*/ 31750 w 831850"/>
                <a:gd name="connsiteY3" fmla="*/ 806450 h 1955800"/>
                <a:gd name="connsiteX4" fmla="*/ 133350 w 831850"/>
                <a:gd name="connsiteY4" fmla="*/ 977900 h 1955800"/>
                <a:gd name="connsiteX5" fmla="*/ 69850 w 831850"/>
                <a:gd name="connsiteY5" fmla="*/ 1403350 h 1955800"/>
                <a:gd name="connsiteX6" fmla="*/ 19050 w 831850"/>
                <a:gd name="connsiteY6" fmla="*/ 1403350 h 1955800"/>
                <a:gd name="connsiteX7" fmla="*/ 0 w 831850"/>
                <a:gd name="connsiteY7" fmla="*/ 1555750 h 1955800"/>
                <a:gd name="connsiteX8" fmla="*/ 69850 w 831850"/>
                <a:gd name="connsiteY8" fmla="*/ 1549400 h 1955800"/>
                <a:gd name="connsiteX9" fmla="*/ 101600 w 831850"/>
                <a:gd name="connsiteY9" fmla="*/ 1955800 h 1955800"/>
                <a:gd name="connsiteX10" fmla="*/ 685800 w 831850"/>
                <a:gd name="connsiteY10" fmla="*/ 1771650 h 1955800"/>
                <a:gd name="connsiteX11" fmla="*/ 654050 w 831850"/>
                <a:gd name="connsiteY11" fmla="*/ 1695450 h 1955800"/>
                <a:gd name="connsiteX12" fmla="*/ 704850 w 831850"/>
                <a:gd name="connsiteY12" fmla="*/ 838200 h 1955800"/>
                <a:gd name="connsiteX13" fmla="*/ 723900 w 831850"/>
                <a:gd name="connsiteY13" fmla="*/ 774700 h 1955800"/>
                <a:gd name="connsiteX14" fmla="*/ 831850 w 831850"/>
                <a:gd name="connsiteY14" fmla="*/ 692150 h 1955800"/>
                <a:gd name="connsiteX15" fmla="*/ 800100 w 831850"/>
                <a:gd name="connsiteY15" fmla="*/ 615950 h 1955800"/>
                <a:gd name="connsiteX16" fmla="*/ 692150 w 831850"/>
                <a:gd name="connsiteY16" fmla="*/ 685800 h 1955800"/>
                <a:gd name="connsiteX17" fmla="*/ 330200 w 831850"/>
                <a:gd name="connsiteY17" fmla="*/ 647700 h 1955800"/>
                <a:gd name="connsiteX18" fmla="*/ 336550 w 831850"/>
                <a:gd name="connsiteY18" fmla="*/ 406400 h 1955800"/>
                <a:gd name="connsiteX19" fmla="*/ 419100 w 831850"/>
                <a:gd name="connsiteY19" fmla="*/ 19050 h 1955800"/>
                <a:gd name="connsiteX20" fmla="*/ 88900 w 831850"/>
                <a:gd name="connsiteY20" fmla="*/ 0 h 1955800"/>
                <a:gd name="connsiteX0" fmla="*/ 76200 w 831850"/>
                <a:gd name="connsiteY0" fmla="*/ 0 h 1952625"/>
                <a:gd name="connsiteX1" fmla="*/ 38100 w 831850"/>
                <a:gd name="connsiteY1" fmla="*/ 244475 h 1952625"/>
                <a:gd name="connsiteX2" fmla="*/ 0 w 831850"/>
                <a:gd name="connsiteY2" fmla="*/ 530225 h 1952625"/>
                <a:gd name="connsiteX3" fmla="*/ 31750 w 831850"/>
                <a:gd name="connsiteY3" fmla="*/ 803275 h 1952625"/>
                <a:gd name="connsiteX4" fmla="*/ 133350 w 831850"/>
                <a:gd name="connsiteY4" fmla="*/ 974725 h 1952625"/>
                <a:gd name="connsiteX5" fmla="*/ 69850 w 831850"/>
                <a:gd name="connsiteY5" fmla="*/ 1400175 h 1952625"/>
                <a:gd name="connsiteX6" fmla="*/ 19050 w 831850"/>
                <a:gd name="connsiteY6" fmla="*/ 1400175 h 1952625"/>
                <a:gd name="connsiteX7" fmla="*/ 0 w 831850"/>
                <a:gd name="connsiteY7" fmla="*/ 1552575 h 1952625"/>
                <a:gd name="connsiteX8" fmla="*/ 69850 w 831850"/>
                <a:gd name="connsiteY8" fmla="*/ 1546225 h 1952625"/>
                <a:gd name="connsiteX9" fmla="*/ 101600 w 831850"/>
                <a:gd name="connsiteY9" fmla="*/ 1952625 h 1952625"/>
                <a:gd name="connsiteX10" fmla="*/ 685800 w 831850"/>
                <a:gd name="connsiteY10" fmla="*/ 1768475 h 1952625"/>
                <a:gd name="connsiteX11" fmla="*/ 654050 w 831850"/>
                <a:gd name="connsiteY11" fmla="*/ 1692275 h 1952625"/>
                <a:gd name="connsiteX12" fmla="*/ 704850 w 831850"/>
                <a:gd name="connsiteY12" fmla="*/ 835025 h 1952625"/>
                <a:gd name="connsiteX13" fmla="*/ 723900 w 831850"/>
                <a:gd name="connsiteY13" fmla="*/ 771525 h 1952625"/>
                <a:gd name="connsiteX14" fmla="*/ 831850 w 831850"/>
                <a:gd name="connsiteY14" fmla="*/ 688975 h 1952625"/>
                <a:gd name="connsiteX15" fmla="*/ 800100 w 831850"/>
                <a:gd name="connsiteY15" fmla="*/ 612775 h 1952625"/>
                <a:gd name="connsiteX16" fmla="*/ 692150 w 831850"/>
                <a:gd name="connsiteY16" fmla="*/ 682625 h 1952625"/>
                <a:gd name="connsiteX17" fmla="*/ 330200 w 831850"/>
                <a:gd name="connsiteY17" fmla="*/ 644525 h 1952625"/>
                <a:gd name="connsiteX18" fmla="*/ 336550 w 831850"/>
                <a:gd name="connsiteY18" fmla="*/ 403225 h 1952625"/>
                <a:gd name="connsiteX19" fmla="*/ 419100 w 831850"/>
                <a:gd name="connsiteY19" fmla="*/ 15875 h 1952625"/>
                <a:gd name="connsiteX20" fmla="*/ 76200 w 831850"/>
                <a:gd name="connsiteY20" fmla="*/ 0 h 1952625"/>
                <a:gd name="connsiteX0" fmla="*/ 76200 w 831850"/>
                <a:gd name="connsiteY0" fmla="*/ 0 h 1952625"/>
                <a:gd name="connsiteX1" fmla="*/ 9525 w 831850"/>
                <a:gd name="connsiteY1" fmla="*/ 234950 h 1952625"/>
                <a:gd name="connsiteX2" fmla="*/ 0 w 831850"/>
                <a:gd name="connsiteY2" fmla="*/ 530225 h 1952625"/>
                <a:gd name="connsiteX3" fmla="*/ 31750 w 831850"/>
                <a:gd name="connsiteY3" fmla="*/ 803275 h 1952625"/>
                <a:gd name="connsiteX4" fmla="*/ 133350 w 831850"/>
                <a:gd name="connsiteY4" fmla="*/ 974725 h 1952625"/>
                <a:gd name="connsiteX5" fmla="*/ 69850 w 831850"/>
                <a:gd name="connsiteY5" fmla="*/ 1400175 h 1952625"/>
                <a:gd name="connsiteX6" fmla="*/ 19050 w 831850"/>
                <a:gd name="connsiteY6" fmla="*/ 1400175 h 1952625"/>
                <a:gd name="connsiteX7" fmla="*/ 0 w 831850"/>
                <a:gd name="connsiteY7" fmla="*/ 1552575 h 1952625"/>
                <a:gd name="connsiteX8" fmla="*/ 69850 w 831850"/>
                <a:gd name="connsiteY8" fmla="*/ 1546225 h 1952625"/>
                <a:gd name="connsiteX9" fmla="*/ 101600 w 831850"/>
                <a:gd name="connsiteY9" fmla="*/ 1952625 h 1952625"/>
                <a:gd name="connsiteX10" fmla="*/ 685800 w 831850"/>
                <a:gd name="connsiteY10" fmla="*/ 1768475 h 1952625"/>
                <a:gd name="connsiteX11" fmla="*/ 654050 w 831850"/>
                <a:gd name="connsiteY11" fmla="*/ 1692275 h 1952625"/>
                <a:gd name="connsiteX12" fmla="*/ 704850 w 831850"/>
                <a:gd name="connsiteY12" fmla="*/ 835025 h 1952625"/>
                <a:gd name="connsiteX13" fmla="*/ 723900 w 831850"/>
                <a:gd name="connsiteY13" fmla="*/ 771525 h 1952625"/>
                <a:gd name="connsiteX14" fmla="*/ 831850 w 831850"/>
                <a:gd name="connsiteY14" fmla="*/ 688975 h 1952625"/>
                <a:gd name="connsiteX15" fmla="*/ 800100 w 831850"/>
                <a:gd name="connsiteY15" fmla="*/ 612775 h 1952625"/>
                <a:gd name="connsiteX16" fmla="*/ 692150 w 831850"/>
                <a:gd name="connsiteY16" fmla="*/ 682625 h 1952625"/>
                <a:gd name="connsiteX17" fmla="*/ 330200 w 831850"/>
                <a:gd name="connsiteY17" fmla="*/ 644525 h 1952625"/>
                <a:gd name="connsiteX18" fmla="*/ 336550 w 831850"/>
                <a:gd name="connsiteY18" fmla="*/ 403225 h 1952625"/>
                <a:gd name="connsiteX19" fmla="*/ 419100 w 831850"/>
                <a:gd name="connsiteY19" fmla="*/ 15875 h 1952625"/>
                <a:gd name="connsiteX20" fmla="*/ 76200 w 831850"/>
                <a:gd name="connsiteY20" fmla="*/ 0 h 1952625"/>
                <a:gd name="connsiteX0" fmla="*/ 78199 w 833849"/>
                <a:gd name="connsiteY0" fmla="*/ 0 h 1952625"/>
                <a:gd name="connsiteX1" fmla="*/ 11524 w 833849"/>
                <a:gd name="connsiteY1" fmla="*/ 234950 h 1952625"/>
                <a:gd name="connsiteX2" fmla="*/ 1999 w 833849"/>
                <a:gd name="connsiteY2" fmla="*/ 530225 h 1952625"/>
                <a:gd name="connsiteX3" fmla="*/ 33749 w 833849"/>
                <a:gd name="connsiteY3" fmla="*/ 803275 h 1952625"/>
                <a:gd name="connsiteX4" fmla="*/ 135349 w 833849"/>
                <a:gd name="connsiteY4" fmla="*/ 974725 h 1952625"/>
                <a:gd name="connsiteX5" fmla="*/ 71849 w 833849"/>
                <a:gd name="connsiteY5" fmla="*/ 1400175 h 1952625"/>
                <a:gd name="connsiteX6" fmla="*/ 21049 w 833849"/>
                <a:gd name="connsiteY6" fmla="*/ 1400175 h 1952625"/>
                <a:gd name="connsiteX7" fmla="*/ 1999 w 833849"/>
                <a:gd name="connsiteY7" fmla="*/ 1552575 h 1952625"/>
                <a:gd name="connsiteX8" fmla="*/ 71849 w 833849"/>
                <a:gd name="connsiteY8" fmla="*/ 1546225 h 1952625"/>
                <a:gd name="connsiteX9" fmla="*/ 103599 w 833849"/>
                <a:gd name="connsiteY9" fmla="*/ 1952625 h 1952625"/>
                <a:gd name="connsiteX10" fmla="*/ 687799 w 833849"/>
                <a:gd name="connsiteY10" fmla="*/ 1768475 h 1952625"/>
                <a:gd name="connsiteX11" fmla="*/ 656049 w 833849"/>
                <a:gd name="connsiteY11" fmla="*/ 1692275 h 1952625"/>
                <a:gd name="connsiteX12" fmla="*/ 706849 w 833849"/>
                <a:gd name="connsiteY12" fmla="*/ 835025 h 1952625"/>
                <a:gd name="connsiteX13" fmla="*/ 725899 w 833849"/>
                <a:gd name="connsiteY13" fmla="*/ 771525 h 1952625"/>
                <a:gd name="connsiteX14" fmla="*/ 833849 w 833849"/>
                <a:gd name="connsiteY14" fmla="*/ 688975 h 1952625"/>
                <a:gd name="connsiteX15" fmla="*/ 802099 w 833849"/>
                <a:gd name="connsiteY15" fmla="*/ 612775 h 1952625"/>
                <a:gd name="connsiteX16" fmla="*/ 694149 w 833849"/>
                <a:gd name="connsiteY16" fmla="*/ 682625 h 1952625"/>
                <a:gd name="connsiteX17" fmla="*/ 332199 w 833849"/>
                <a:gd name="connsiteY17" fmla="*/ 644525 h 1952625"/>
                <a:gd name="connsiteX18" fmla="*/ 338549 w 833849"/>
                <a:gd name="connsiteY18" fmla="*/ 403225 h 1952625"/>
                <a:gd name="connsiteX19" fmla="*/ 421099 w 833849"/>
                <a:gd name="connsiteY19" fmla="*/ 15875 h 1952625"/>
                <a:gd name="connsiteX20" fmla="*/ 78199 w 833849"/>
                <a:gd name="connsiteY20" fmla="*/ 0 h 1952625"/>
                <a:gd name="connsiteX0" fmla="*/ 77615 w 833265"/>
                <a:gd name="connsiteY0" fmla="*/ 0 h 1952625"/>
                <a:gd name="connsiteX1" fmla="*/ 10940 w 833265"/>
                <a:gd name="connsiteY1" fmla="*/ 234950 h 1952625"/>
                <a:gd name="connsiteX2" fmla="*/ 1415 w 833265"/>
                <a:gd name="connsiteY2" fmla="*/ 530225 h 1952625"/>
                <a:gd name="connsiteX3" fmla="*/ 33165 w 833265"/>
                <a:gd name="connsiteY3" fmla="*/ 803275 h 1952625"/>
                <a:gd name="connsiteX4" fmla="*/ 134765 w 833265"/>
                <a:gd name="connsiteY4" fmla="*/ 974725 h 1952625"/>
                <a:gd name="connsiteX5" fmla="*/ 71265 w 833265"/>
                <a:gd name="connsiteY5" fmla="*/ 1400175 h 1952625"/>
                <a:gd name="connsiteX6" fmla="*/ 20465 w 833265"/>
                <a:gd name="connsiteY6" fmla="*/ 1400175 h 1952625"/>
                <a:gd name="connsiteX7" fmla="*/ 1415 w 833265"/>
                <a:gd name="connsiteY7" fmla="*/ 1552575 h 1952625"/>
                <a:gd name="connsiteX8" fmla="*/ 71265 w 833265"/>
                <a:gd name="connsiteY8" fmla="*/ 1546225 h 1952625"/>
                <a:gd name="connsiteX9" fmla="*/ 103015 w 833265"/>
                <a:gd name="connsiteY9" fmla="*/ 1952625 h 1952625"/>
                <a:gd name="connsiteX10" fmla="*/ 687215 w 833265"/>
                <a:gd name="connsiteY10" fmla="*/ 1768475 h 1952625"/>
                <a:gd name="connsiteX11" fmla="*/ 655465 w 833265"/>
                <a:gd name="connsiteY11" fmla="*/ 1692275 h 1952625"/>
                <a:gd name="connsiteX12" fmla="*/ 706265 w 833265"/>
                <a:gd name="connsiteY12" fmla="*/ 835025 h 1952625"/>
                <a:gd name="connsiteX13" fmla="*/ 725315 w 833265"/>
                <a:gd name="connsiteY13" fmla="*/ 771525 h 1952625"/>
                <a:gd name="connsiteX14" fmla="*/ 833265 w 833265"/>
                <a:gd name="connsiteY14" fmla="*/ 688975 h 1952625"/>
                <a:gd name="connsiteX15" fmla="*/ 801515 w 833265"/>
                <a:gd name="connsiteY15" fmla="*/ 612775 h 1952625"/>
                <a:gd name="connsiteX16" fmla="*/ 693565 w 833265"/>
                <a:gd name="connsiteY16" fmla="*/ 682625 h 1952625"/>
                <a:gd name="connsiteX17" fmla="*/ 331615 w 833265"/>
                <a:gd name="connsiteY17" fmla="*/ 644525 h 1952625"/>
                <a:gd name="connsiteX18" fmla="*/ 337965 w 833265"/>
                <a:gd name="connsiteY18" fmla="*/ 403225 h 1952625"/>
                <a:gd name="connsiteX19" fmla="*/ 420515 w 833265"/>
                <a:gd name="connsiteY19" fmla="*/ 15875 h 1952625"/>
                <a:gd name="connsiteX20" fmla="*/ 77615 w 833265"/>
                <a:gd name="connsiteY20" fmla="*/ 0 h 1952625"/>
                <a:gd name="connsiteX0" fmla="*/ 77615 w 833265"/>
                <a:gd name="connsiteY0" fmla="*/ 0 h 1952625"/>
                <a:gd name="connsiteX1" fmla="*/ 10940 w 833265"/>
                <a:gd name="connsiteY1" fmla="*/ 234950 h 1952625"/>
                <a:gd name="connsiteX2" fmla="*/ 1415 w 833265"/>
                <a:gd name="connsiteY2" fmla="*/ 530225 h 1952625"/>
                <a:gd name="connsiteX3" fmla="*/ 33165 w 833265"/>
                <a:gd name="connsiteY3" fmla="*/ 803275 h 1952625"/>
                <a:gd name="connsiteX4" fmla="*/ 134765 w 833265"/>
                <a:gd name="connsiteY4" fmla="*/ 974725 h 1952625"/>
                <a:gd name="connsiteX5" fmla="*/ 71265 w 833265"/>
                <a:gd name="connsiteY5" fmla="*/ 1400175 h 1952625"/>
                <a:gd name="connsiteX6" fmla="*/ 20465 w 833265"/>
                <a:gd name="connsiteY6" fmla="*/ 1400175 h 1952625"/>
                <a:gd name="connsiteX7" fmla="*/ 1415 w 833265"/>
                <a:gd name="connsiteY7" fmla="*/ 1552575 h 1952625"/>
                <a:gd name="connsiteX8" fmla="*/ 71265 w 833265"/>
                <a:gd name="connsiteY8" fmla="*/ 1546225 h 1952625"/>
                <a:gd name="connsiteX9" fmla="*/ 103015 w 833265"/>
                <a:gd name="connsiteY9" fmla="*/ 1952625 h 1952625"/>
                <a:gd name="connsiteX10" fmla="*/ 687215 w 833265"/>
                <a:gd name="connsiteY10" fmla="*/ 1768475 h 1952625"/>
                <a:gd name="connsiteX11" fmla="*/ 655465 w 833265"/>
                <a:gd name="connsiteY11" fmla="*/ 1692275 h 1952625"/>
                <a:gd name="connsiteX12" fmla="*/ 706265 w 833265"/>
                <a:gd name="connsiteY12" fmla="*/ 835025 h 1952625"/>
                <a:gd name="connsiteX13" fmla="*/ 725315 w 833265"/>
                <a:gd name="connsiteY13" fmla="*/ 771525 h 1952625"/>
                <a:gd name="connsiteX14" fmla="*/ 833265 w 833265"/>
                <a:gd name="connsiteY14" fmla="*/ 688975 h 1952625"/>
                <a:gd name="connsiteX15" fmla="*/ 801515 w 833265"/>
                <a:gd name="connsiteY15" fmla="*/ 612775 h 1952625"/>
                <a:gd name="connsiteX16" fmla="*/ 693565 w 833265"/>
                <a:gd name="connsiteY16" fmla="*/ 682625 h 1952625"/>
                <a:gd name="connsiteX17" fmla="*/ 331615 w 833265"/>
                <a:gd name="connsiteY17" fmla="*/ 644525 h 1952625"/>
                <a:gd name="connsiteX18" fmla="*/ 337965 w 833265"/>
                <a:gd name="connsiteY18" fmla="*/ 403225 h 1952625"/>
                <a:gd name="connsiteX19" fmla="*/ 420515 w 833265"/>
                <a:gd name="connsiteY19" fmla="*/ 15875 h 1952625"/>
                <a:gd name="connsiteX20" fmla="*/ 77615 w 833265"/>
                <a:gd name="connsiteY20" fmla="*/ 0 h 1952625"/>
                <a:gd name="connsiteX0" fmla="*/ 89617 w 845267"/>
                <a:gd name="connsiteY0" fmla="*/ 0 h 1952625"/>
                <a:gd name="connsiteX1" fmla="*/ 22942 w 845267"/>
                <a:gd name="connsiteY1" fmla="*/ 234950 h 1952625"/>
                <a:gd name="connsiteX2" fmla="*/ 717 w 845267"/>
                <a:gd name="connsiteY2" fmla="*/ 558800 h 1952625"/>
                <a:gd name="connsiteX3" fmla="*/ 45167 w 845267"/>
                <a:gd name="connsiteY3" fmla="*/ 803275 h 1952625"/>
                <a:gd name="connsiteX4" fmla="*/ 146767 w 845267"/>
                <a:gd name="connsiteY4" fmla="*/ 974725 h 1952625"/>
                <a:gd name="connsiteX5" fmla="*/ 83267 w 845267"/>
                <a:gd name="connsiteY5" fmla="*/ 1400175 h 1952625"/>
                <a:gd name="connsiteX6" fmla="*/ 32467 w 845267"/>
                <a:gd name="connsiteY6" fmla="*/ 1400175 h 1952625"/>
                <a:gd name="connsiteX7" fmla="*/ 13417 w 845267"/>
                <a:gd name="connsiteY7" fmla="*/ 1552575 h 1952625"/>
                <a:gd name="connsiteX8" fmla="*/ 83267 w 845267"/>
                <a:gd name="connsiteY8" fmla="*/ 1546225 h 1952625"/>
                <a:gd name="connsiteX9" fmla="*/ 115017 w 845267"/>
                <a:gd name="connsiteY9" fmla="*/ 1952625 h 1952625"/>
                <a:gd name="connsiteX10" fmla="*/ 699217 w 845267"/>
                <a:gd name="connsiteY10" fmla="*/ 1768475 h 1952625"/>
                <a:gd name="connsiteX11" fmla="*/ 667467 w 845267"/>
                <a:gd name="connsiteY11" fmla="*/ 1692275 h 1952625"/>
                <a:gd name="connsiteX12" fmla="*/ 718267 w 845267"/>
                <a:gd name="connsiteY12" fmla="*/ 835025 h 1952625"/>
                <a:gd name="connsiteX13" fmla="*/ 737317 w 845267"/>
                <a:gd name="connsiteY13" fmla="*/ 771525 h 1952625"/>
                <a:gd name="connsiteX14" fmla="*/ 845267 w 845267"/>
                <a:gd name="connsiteY14" fmla="*/ 688975 h 1952625"/>
                <a:gd name="connsiteX15" fmla="*/ 813517 w 845267"/>
                <a:gd name="connsiteY15" fmla="*/ 612775 h 1952625"/>
                <a:gd name="connsiteX16" fmla="*/ 705567 w 845267"/>
                <a:gd name="connsiteY16" fmla="*/ 682625 h 1952625"/>
                <a:gd name="connsiteX17" fmla="*/ 343617 w 845267"/>
                <a:gd name="connsiteY17" fmla="*/ 644525 h 1952625"/>
                <a:gd name="connsiteX18" fmla="*/ 349967 w 845267"/>
                <a:gd name="connsiteY18" fmla="*/ 403225 h 1952625"/>
                <a:gd name="connsiteX19" fmla="*/ 432517 w 845267"/>
                <a:gd name="connsiteY19" fmla="*/ 15875 h 1952625"/>
                <a:gd name="connsiteX20" fmla="*/ 89617 w 845267"/>
                <a:gd name="connsiteY20" fmla="*/ 0 h 1952625"/>
                <a:gd name="connsiteX0" fmla="*/ 89617 w 845267"/>
                <a:gd name="connsiteY0" fmla="*/ 0 h 1952625"/>
                <a:gd name="connsiteX1" fmla="*/ 22942 w 845267"/>
                <a:gd name="connsiteY1" fmla="*/ 234950 h 1952625"/>
                <a:gd name="connsiteX2" fmla="*/ 717 w 845267"/>
                <a:gd name="connsiteY2" fmla="*/ 558800 h 1952625"/>
                <a:gd name="connsiteX3" fmla="*/ 29292 w 845267"/>
                <a:gd name="connsiteY3" fmla="*/ 796925 h 1952625"/>
                <a:gd name="connsiteX4" fmla="*/ 146767 w 845267"/>
                <a:gd name="connsiteY4" fmla="*/ 974725 h 1952625"/>
                <a:gd name="connsiteX5" fmla="*/ 83267 w 845267"/>
                <a:gd name="connsiteY5" fmla="*/ 1400175 h 1952625"/>
                <a:gd name="connsiteX6" fmla="*/ 32467 w 845267"/>
                <a:gd name="connsiteY6" fmla="*/ 1400175 h 1952625"/>
                <a:gd name="connsiteX7" fmla="*/ 13417 w 845267"/>
                <a:gd name="connsiteY7" fmla="*/ 1552575 h 1952625"/>
                <a:gd name="connsiteX8" fmla="*/ 83267 w 845267"/>
                <a:gd name="connsiteY8" fmla="*/ 1546225 h 1952625"/>
                <a:gd name="connsiteX9" fmla="*/ 115017 w 845267"/>
                <a:gd name="connsiteY9" fmla="*/ 1952625 h 1952625"/>
                <a:gd name="connsiteX10" fmla="*/ 699217 w 845267"/>
                <a:gd name="connsiteY10" fmla="*/ 1768475 h 1952625"/>
                <a:gd name="connsiteX11" fmla="*/ 667467 w 845267"/>
                <a:gd name="connsiteY11" fmla="*/ 1692275 h 1952625"/>
                <a:gd name="connsiteX12" fmla="*/ 718267 w 845267"/>
                <a:gd name="connsiteY12" fmla="*/ 835025 h 1952625"/>
                <a:gd name="connsiteX13" fmla="*/ 737317 w 845267"/>
                <a:gd name="connsiteY13" fmla="*/ 771525 h 1952625"/>
                <a:gd name="connsiteX14" fmla="*/ 845267 w 845267"/>
                <a:gd name="connsiteY14" fmla="*/ 688975 h 1952625"/>
                <a:gd name="connsiteX15" fmla="*/ 813517 w 845267"/>
                <a:gd name="connsiteY15" fmla="*/ 612775 h 1952625"/>
                <a:gd name="connsiteX16" fmla="*/ 705567 w 845267"/>
                <a:gd name="connsiteY16" fmla="*/ 682625 h 1952625"/>
                <a:gd name="connsiteX17" fmla="*/ 343617 w 845267"/>
                <a:gd name="connsiteY17" fmla="*/ 644525 h 1952625"/>
                <a:gd name="connsiteX18" fmla="*/ 349967 w 845267"/>
                <a:gd name="connsiteY18" fmla="*/ 403225 h 1952625"/>
                <a:gd name="connsiteX19" fmla="*/ 432517 w 845267"/>
                <a:gd name="connsiteY19" fmla="*/ 15875 h 1952625"/>
                <a:gd name="connsiteX20" fmla="*/ 89617 w 845267"/>
                <a:gd name="connsiteY20" fmla="*/ 0 h 1952625"/>
                <a:gd name="connsiteX0" fmla="*/ 89617 w 845267"/>
                <a:gd name="connsiteY0" fmla="*/ 0 h 1952625"/>
                <a:gd name="connsiteX1" fmla="*/ 22942 w 845267"/>
                <a:gd name="connsiteY1" fmla="*/ 234950 h 1952625"/>
                <a:gd name="connsiteX2" fmla="*/ 717 w 845267"/>
                <a:gd name="connsiteY2" fmla="*/ 558800 h 1952625"/>
                <a:gd name="connsiteX3" fmla="*/ 29292 w 845267"/>
                <a:gd name="connsiteY3" fmla="*/ 796925 h 1952625"/>
                <a:gd name="connsiteX4" fmla="*/ 130892 w 845267"/>
                <a:gd name="connsiteY4" fmla="*/ 968375 h 1952625"/>
                <a:gd name="connsiteX5" fmla="*/ 83267 w 845267"/>
                <a:gd name="connsiteY5" fmla="*/ 1400175 h 1952625"/>
                <a:gd name="connsiteX6" fmla="*/ 32467 w 845267"/>
                <a:gd name="connsiteY6" fmla="*/ 1400175 h 1952625"/>
                <a:gd name="connsiteX7" fmla="*/ 13417 w 845267"/>
                <a:gd name="connsiteY7" fmla="*/ 1552575 h 1952625"/>
                <a:gd name="connsiteX8" fmla="*/ 83267 w 845267"/>
                <a:gd name="connsiteY8" fmla="*/ 1546225 h 1952625"/>
                <a:gd name="connsiteX9" fmla="*/ 115017 w 845267"/>
                <a:gd name="connsiteY9" fmla="*/ 1952625 h 1952625"/>
                <a:gd name="connsiteX10" fmla="*/ 699217 w 845267"/>
                <a:gd name="connsiteY10" fmla="*/ 1768475 h 1952625"/>
                <a:gd name="connsiteX11" fmla="*/ 667467 w 845267"/>
                <a:gd name="connsiteY11" fmla="*/ 1692275 h 1952625"/>
                <a:gd name="connsiteX12" fmla="*/ 718267 w 845267"/>
                <a:gd name="connsiteY12" fmla="*/ 835025 h 1952625"/>
                <a:gd name="connsiteX13" fmla="*/ 737317 w 845267"/>
                <a:gd name="connsiteY13" fmla="*/ 771525 h 1952625"/>
                <a:gd name="connsiteX14" fmla="*/ 845267 w 845267"/>
                <a:gd name="connsiteY14" fmla="*/ 688975 h 1952625"/>
                <a:gd name="connsiteX15" fmla="*/ 813517 w 845267"/>
                <a:gd name="connsiteY15" fmla="*/ 612775 h 1952625"/>
                <a:gd name="connsiteX16" fmla="*/ 705567 w 845267"/>
                <a:gd name="connsiteY16" fmla="*/ 682625 h 1952625"/>
                <a:gd name="connsiteX17" fmla="*/ 343617 w 845267"/>
                <a:gd name="connsiteY17" fmla="*/ 644525 h 1952625"/>
                <a:gd name="connsiteX18" fmla="*/ 349967 w 845267"/>
                <a:gd name="connsiteY18" fmla="*/ 403225 h 1952625"/>
                <a:gd name="connsiteX19" fmla="*/ 432517 w 845267"/>
                <a:gd name="connsiteY19" fmla="*/ 15875 h 1952625"/>
                <a:gd name="connsiteX20" fmla="*/ 89617 w 845267"/>
                <a:gd name="connsiteY20" fmla="*/ 0 h 1952625"/>
                <a:gd name="connsiteX0" fmla="*/ 89617 w 845267"/>
                <a:gd name="connsiteY0" fmla="*/ 0 h 1952625"/>
                <a:gd name="connsiteX1" fmla="*/ 22942 w 845267"/>
                <a:gd name="connsiteY1" fmla="*/ 234950 h 1952625"/>
                <a:gd name="connsiteX2" fmla="*/ 717 w 845267"/>
                <a:gd name="connsiteY2" fmla="*/ 558800 h 1952625"/>
                <a:gd name="connsiteX3" fmla="*/ 29292 w 845267"/>
                <a:gd name="connsiteY3" fmla="*/ 796925 h 1952625"/>
                <a:gd name="connsiteX4" fmla="*/ 130892 w 845267"/>
                <a:gd name="connsiteY4" fmla="*/ 968375 h 1952625"/>
                <a:gd name="connsiteX5" fmla="*/ 83267 w 845267"/>
                <a:gd name="connsiteY5" fmla="*/ 1400175 h 1952625"/>
                <a:gd name="connsiteX6" fmla="*/ 19767 w 845267"/>
                <a:gd name="connsiteY6" fmla="*/ 1390650 h 1952625"/>
                <a:gd name="connsiteX7" fmla="*/ 13417 w 845267"/>
                <a:gd name="connsiteY7" fmla="*/ 1552575 h 1952625"/>
                <a:gd name="connsiteX8" fmla="*/ 83267 w 845267"/>
                <a:gd name="connsiteY8" fmla="*/ 1546225 h 1952625"/>
                <a:gd name="connsiteX9" fmla="*/ 115017 w 845267"/>
                <a:gd name="connsiteY9" fmla="*/ 1952625 h 1952625"/>
                <a:gd name="connsiteX10" fmla="*/ 699217 w 845267"/>
                <a:gd name="connsiteY10" fmla="*/ 1768475 h 1952625"/>
                <a:gd name="connsiteX11" fmla="*/ 667467 w 845267"/>
                <a:gd name="connsiteY11" fmla="*/ 1692275 h 1952625"/>
                <a:gd name="connsiteX12" fmla="*/ 718267 w 845267"/>
                <a:gd name="connsiteY12" fmla="*/ 835025 h 1952625"/>
                <a:gd name="connsiteX13" fmla="*/ 737317 w 845267"/>
                <a:gd name="connsiteY13" fmla="*/ 771525 h 1952625"/>
                <a:gd name="connsiteX14" fmla="*/ 845267 w 845267"/>
                <a:gd name="connsiteY14" fmla="*/ 688975 h 1952625"/>
                <a:gd name="connsiteX15" fmla="*/ 813517 w 845267"/>
                <a:gd name="connsiteY15" fmla="*/ 612775 h 1952625"/>
                <a:gd name="connsiteX16" fmla="*/ 705567 w 845267"/>
                <a:gd name="connsiteY16" fmla="*/ 682625 h 1952625"/>
                <a:gd name="connsiteX17" fmla="*/ 343617 w 845267"/>
                <a:gd name="connsiteY17" fmla="*/ 644525 h 1952625"/>
                <a:gd name="connsiteX18" fmla="*/ 349967 w 845267"/>
                <a:gd name="connsiteY18" fmla="*/ 403225 h 1952625"/>
                <a:gd name="connsiteX19" fmla="*/ 432517 w 845267"/>
                <a:gd name="connsiteY19" fmla="*/ 15875 h 1952625"/>
                <a:gd name="connsiteX20" fmla="*/ 89617 w 845267"/>
                <a:gd name="connsiteY20" fmla="*/ 0 h 1952625"/>
                <a:gd name="connsiteX0" fmla="*/ 89617 w 845267"/>
                <a:gd name="connsiteY0" fmla="*/ 0 h 1952625"/>
                <a:gd name="connsiteX1" fmla="*/ 22942 w 845267"/>
                <a:gd name="connsiteY1" fmla="*/ 234950 h 1952625"/>
                <a:gd name="connsiteX2" fmla="*/ 717 w 845267"/>
                <a:gd name="connsiteY2" fmla="*/ 558800 h 1952625"/>
                <a:gd name="connsiteX3" fmla="*/ 29292 w 845267"/>
                <a:gd name="connsiteY3" fmla="*/ 796925 h 1952625"/>
                <a:gd name="connsiteX4" fmla="*/ 130892 w 845267"/>
                <a:gd name="connsiteY4" fmla="*/ 968375 h 1952625"/>
                <a:gd name="connsiteX5" fmla="*/ 83267 w 845267"/>
                <a:gd name="connsiteY5" fmla="*/ 1400175 h 1952625"/>
                <a:gd name="connsiteX6" fmla="*/ 19767 w 845267"/>
                <a:gd name="connsiteY6" fmla="*/ 1390650 h 1952625"/>
                <a:gd name="connsiteX7" fmla="*/ 13417 w 845267"/>
                <a:gd name="connsiteY7" fmla="*/ 1552575 h 1952625"/>
                <a:gd name="connsiteX8" fmla="*/ 83267 w 845267"/>
                <a:gd name="connsiteY8" fmla="*/ 1546225 h 1952625"/>
                <a:gd name="connsiteX9" fmla="*/ 99142 w 845267"/>
                <a:gd name="connsiteY9" fmla="*/ 1952625 h 1952625"/>
                <a:gd name="connsiteX10" fmla="*/ 699217 w 845267"/>
                <a:gd name="connsiteY10" fmla="*/ 1768475 h 1952625"/>
                <a:gd name="connsiteX11" fmla="*/ 667467 w 845267"/>
                <a:gd name="connsiteY11" fmla="*/ 1692275 h 1952625"/>
                <a:gd name="connsiteX12" fmla="*/ 718267 w 845267"/>
                <a:gd name="connsiteY12" fmla="*/ 835025 h 1952625"/>
                <a:gd name="connsiteX13" fmla="*/ 737317 w 845267"/>
                <a:gd name="connsiteY13" fmla="*/ 771525 h 1952625"/>
                <a:gd name="connsiteX14" fmla="*/ 845267 w 845267"/>
                <a:gd name="connsiteY14" fmla="*/ 688975 h 1952625"/>
                <a:gd name="connsiteX15" fmla="*/ 813517 w 845267"/>
                <a:gd name="connsiteY15" fmla="*/ 612775 h 1952625"/>
                <a:gd name="connsiteX16" fmla="*/ 705567 w 845267"/>
                <a:gd name="connsiteY16" fmla="*/ 682625 h 1952625"/>
                <a:gd name="connsiteX17" fmla="*/ 343617 w 845267"/>
                <a:gd name="connsiteY17" fmla="*/ 644525 h 1952625"/>
                <a:gd name="connsiteX18" fmla="*/ 349967 w 845267"/>
                <a:gd name="connsiteY18" fmla="*/ 403225 h 1952625"/>
                <a:gd name="connsiteX19" fmla="*/ 432517 w 845267"/>
                <a:gd name="connsiteY19" fmla="*/ 15875 h 1952625"/>
                <a:gd name="connsiteX20" fmla="*/ 89617 w 845267"/>
                <a:gd name="connsiteY20" fmla="*/ 0 h 1952625"/>
                <a:gd name="connsiteX0" fmla="*/ 89617 w 845267"/>
                <a:gd name="connsiteY0" fmla="*/ 0 h 1952625"/>
                <a:gd name="connsiteX1" fmla="*/ 22942 w 845267"/>
                <a:gd name="connsiteY1" fmla="*/ 234950 h 1952625"/>
                <a:gd name="connsiteX2" fmla="*/ 717 w 845267"/>
                <a:gd name="connsiteY2" fmla="*/ 558800 h 1952625"/>
                <a:gd name="connsiteX3" fmla="*/ 29292 w 845267"/>
                <a:gd name="connsiteY3" fmla="*/ 796925 h 1952625"/>
                <a:gd name="connsiteX4" fmla="*/ 130892 w 845267"/>
                <a:gd name="connsiteY4" fmla="*/ 968375 h 1952625"/>
                <a:gd name="connsiteX5" fmla="*/ 83267 w 845267"/>
                <a:gd name="connsiteY5" fmla="*/ 1400175 h 1952625"/>
                <a:gd name="connsiteX6" fmla="*/ 19767 w 845267"/>
                <a:gd name="connsiteY6" fmla="*/ 1390650 h 1952625"/>
                <a:gd name="connsiteX7" fmla="*/ 13417 w 845267"/>
                <a:gd name="connsiteY7" fmla="*/ 1552575 h 1952625"/>
                <a:gd name="connsiteX8" fmla="*/ 83267 w 845267"/>
                <a:gd name="connsiteY8" fmla="*/ 1546225 h 1952625"/>
                <a:gd name="connsiteX9" fmla="*/ 99142 w 845267"/>
                <a:gd name="connsiteY9" fmla="*/ 1952625 h 1952625"/>
                <a:gd name="connsiteX10" fmla="*/ 699217 w 845267"/>
                <a:gd name="connsiteY10" fmla="*/ 1768475 h 1952625"/>
                <a:gd name="connsiteX11" fmla="*/ 667467 w 845267"/>
                <a:gd name="connsiteY11" fmla="*/ 1692275 h 1952625"/>
                <a:gd name="connsiteX12" fmla="*/ 718267 w 845267"/>
                <a:gd name="connsiteY12" fmla="*/ 835025 h 1952625"/>
                <a:gd name="connsiteX13" fmla="*/ 737317 w 845267"/>
                <a:gd name="connsiteY13" fmla="*/ 771525 h 1952625"/>
                <a:gd name="connsiteX14" fmla="*/ 845267 w 845267"/>
                <a:gd name="connsiteY14" fmla="*/ 688975 h 1952625"/>
                <a:gd name="connsiteX15" fmla="*/ 813517 w 845267"/>
                <a:gd name="connsiteY15" fmla="*/ 612775 h 1952625"/>
                <a:gd name="connsiteX16" fmla="*/ 705567 w 845267"/>
                <a:gd name="connsiteY16" fmla="*/ 682625 h 1952625"/>
                <a:gd name="connsiteX17" fmla="*/ 343617 w 845267"/>
                <a:gd name="connsiteY17" fmla="*/ 644525 h 1952625"/>
                <a:gd name="connsiteX18" fmla="*/ 349967 w 845267"/>
                <a:gd name="connsiteY18" fmla="*/ 403225 h 1952625"/>
                <a:gd name="connsiteX19" fmla="*/ 432517 w 845267"/>
                <a:gd name="connsiteY19" fmla="*/ 15875 h 1952625"/>
                <a:gd name="connsiteX20" fmla="*/ 89617 w 845267"/>
                <a:gd name="connsiteY20" fmla="*/ 0 h 1952625"/>
                <a:gd name="connsiteX0" fmla="*/ 89617 w 845267"/>
                <a:gd name="connsiteY0" fmla="*/ 0 h 1952625"/>
                <a:gd name="connsiteX1" fmla="*/ 22942 w 845267"/>
                <a:gd name="connsiteY1" fmla="*/ 234950 h 1952625"/>
                <a:gd name="connsiteX2" fmla="*/ 717 w 845267"/>
                <a:gd name="connsiteY2" fmla="*/ 558800 h 1952625"/>
                <a:gd name="connsiteX3" fmla="*/ 29292 w 845267"/>
                <a:gd name="connsiteY3" fmla="*/ 796925 h 1952625"/>
                <a:gd name="connsiteX4" fmla="*/ 130892 w 845267"/>
                <a:gd name="connsiteY4" fmla="*/ 968375 h 1952625"/>
                <a:gd name="connsiteX5" fmla="*/ 83267 w 845267"/>
                <a:gd name="connsiteY5" fmla="*/ 1400175 h 1952625"/>
                <a:gd name="connsiteX6" fmla="*/ 19767 w 845267"/>
                <a:gd name="connsiteY6" fmla="*/ 1390650 h 1952625"/>
                <a:gd name="connsiteX7" fmla="*/ 13417 w 845267"/>
                <a:gd name="connsiteY7" fmla="*/ 1552575 h 1952625"/>
                <a:gd name="connsiteX8" fmla="*/ 83267 w 845267"/>
                <a:gd name="connsiteY8" fmla="*/ 1546225 h 1952625"/>
                <a:gd name="connsiteX9" fmla="*/ 99142 w 845267"/>
                <a:gd name="connsiteY9" fmla="*/ 1952625 h 1952625"/>
                <a:gd name="connsiteX10" fmla="*/ 699217 w 845267"/>
                <a:gd name="connsiteY10" fmla="*/ 1768475 h 1952625"/>
                <a:gd name="connsiteX11" fmla="*/ 667467 w 845267"/>
                <a:gd name="connsiteY11" fmla="*/ 1692275 h 1952625"/>
                <a:gd name="connsiteX12" fmla="*/ 718267 w 845267"/>
                <a:gd name="connsiteY12" fmla="*/ 835025 h 1952625"/>
                <a:gd name="connsiteX13" fmla="*/ 737317 w 845267"/>
                <a:gd name="connsiteY13" fmla="*/ 771525 h 1952625"/>
                <a:gd name="connsiteX14" fmla="*/ 845267 w 845267"/>
                <a:gd name="connsiteY14" fmla="*/ 688975 h 1952625"/>
                <a:gd name="connsiteX15" fmla="*/ 813517 w 845267"/>
                <a:gd name="connsiteY15" fmla="*/ 612775 h 1952625"/>
                <a:gd name="connsiteX16" fmla="*/ 705567 w 845267"/>
                <a:gd name="connsiteY16" fmla="*/ 682625 h 1952625"/>
                <a:gd name="connsiteX17" fmla="*/ 343617 w 845267"/>
                <a:gd name="connsiteY17" fmla="*/ 644525 h 1952625"/>
                <a:gd name="connsiteX18" fmla="*/ 340442 w 845267"/>
                <a:gd name="connsiteY18" fmla="*/ 396875 h 1952625"/>
                <a:gd name="connsiteX19" fmla="*/ 432517 w 845267"/>
                <a:gd name="connsiteY19" fmla="*/ 15875 h 1952625"/>
                <a:gd name="connsiteX20" fmla="*/ 89617 w 845267"/>
                <a:gd name="connsiteY20" fmla="*/ 0 h 1952625"/>
                <a:gd name="connsiteX0" fmla="*/ 89617 w 845267"/>
                <a:gd name="connsiteY0" fmla="*/ 0 h 1952625"/>
                <a:gd name="connsiteX1" fmla="*/ 22942 w 845267"/>
                <a:gd name="connsiteY1" fmla="*/ 234950 h 1952625"/>
                <a:gd name="connsiteX2" fmla="*/ 717 w 845267"/>
                <a:gd name="connsiteY2" fmla="*/ 558800 h 1952625"/>
                <a:gd name="connsiteX3" fmla="*/ 29292 w 845267"/>
                <a:gd name="connsiteY3" fmla="*/ 796925 h 1952625"/>
                <a:gd name="connsiteX4" fmla="*/ 130892 w 845267"/>
                <a:gd name="connsiteY4" fmla="*/ 968375 h 1952625"/>
                <a:gd name="connsiteX5" fmla="*/ 83267 w 845267"/>
                <a:gd name="connsiteY5" fmla="*/ 1400175 h 1952625"/>
                <a:gd name="connsiteX6" fmla="*/ 19767 w 845267"/>
                <a:gd name="connsiteY6" fmla="*/ 1390650 h 1952625"/>
                <a:gd name="connsiteX7" fmla="*/ 13417 w 845267"/>
                <a:gd name="connsiteY7" fmla="*/ 1552575 h 1952625"/>
                <a:gd name="connsiteX8" fmla="*/ 83267 w 845267"/>
                <a:gd name="connsiteY8" fmla="*/ 1546225 h 1952625"/>
                <a:gd name="connsiteX9" fmla="*/ 99142 w 845267"/>
                <a:gd name="connsiteY9" fmla="*/ 1952625 h 1952625"/>
                <a:gd name="connsiteX10" fmla="*/ 699217 w 845267"/>
                <a:gd name="connsiteY10" fmla="*/ 1768475 h 1952625"/>
                <a:gd name="connsiteX11" fmla="*/ 667467 w 845267"/>
                <a:gd name="connsiteY11" fmla="*/ 1692275 h 1952625"/>
                <a:gd name="connsiteX12" fmla="*/ 718267 w 845267"/>
                <a:gd name="connsiteY12" fmla="*/ 835025 h 1952625"/>
                <a:gd name="connsiteX13" fmla="*/ 737317 w 845267"/>
                <a:gd name="connsiteY13" fmla="*/ 771525 h 1952625"/>
                <a:gd name="connsiteX14" fmla="*/ 845267 w 845267"/>
                <a:gd name="connsiteY14" fmla="*/ 688975 h 1952625"/>
                <a:gd name="connsiteX15" fmla="*/ 813517 w 845267"/>
                <a:gd name="connsiteY15" fmla="*/ 612775 h 1952625"/>
                <a:gd name="connsiteX16" fmla="*/ 705567 w 845267"/>
                <a:gd name="connsiteY16" fmla="*/ 682625 h 1952625"/>
                <a:gd name="connsiteX17" fmla="*/ 343617 w 845267"/>
                <a:gd name="connsiteY17" fmla="*/ 644525 h 1952625"/>
                <a:gd name="connsiteX18" fmla="*/ 340442 w 845267"/>
                <a:gd name="connsiteY18" fmla="*/ 396875 h 1952625"/>
                <a:gd name="connsiteX19" fmla="*/ 432517 w 845267"/>
                <a:gd name="connsiteY19" fmla="*/ 15875 h 1952625"/>
                <a:gd name="connsiteX20" fmla="*/ 89617 w 845267"/>
                <a:gd name="connsiteY20" fmla="*/ 0 h 1952625"/>
                <a:gd name="connsiteX0" fmla="*/ 89617 w 845267"/>
                <a:gd name="connsiteY0" fmla="*/ 0 h 1952625"/>
                <a:gd name="connsiteX1" fmla="*/ 22942 w 845267"/>
                <a:gd name="connsiteY1" fmla="*/ 234950 h 1952625"/>
                <a:gd name="connsiteX2" fmla="*/ 717 w 845267"/>
                <a:gd name="connsiteY2" fmla="*/ 558800 h 1952625"/>
                <a:gd name="connsiteX3" fmla="*/ 29292 w 845267"/>
                <a:gd name="connsiteY3" fmla="*/ 796925 h 1952625"/>
                <a:gd name="connsiteX4" fmla="*/ 130892 w 845267"/>
                <a:gd name="connsiteY4" fmla="*/ 968375 h 1952625"/>
                <a:gd name="connsiteX5" fmla="*/ 83267 w 845267"/>
                <a:gd name="connsiteY5" fmla="*/ 1400175 h 1952625"/>
                <a:gd name="connsiteX6" fmla="*/ 19767 w 845267"/>
                <a:gd name="connsiteY6" fmla="*/ 1390650 h 1952625"/>
                <a:gd name="connsiteX7" fmla="*/ 13417 w 845267"/>
                <a:gd name="connsiteY7" fmla="*/ 1552575 h 1952625"/>
                <a:gd name="connsiteX8" fmla="*/ 83267 w 845267"/>
                <a:gd name="connsiteY8" fmla="*/ 1546225 h 1952625"/>
                <a:gd name="connsiteX9" fmla="*/ 99142 w 845267"/>
                <a:gd name="connsiteY9" fmla="*/ 1952625 h 1952625"/>
                <a:gd name="connsiteX10" fmla="*/ 699217 w 845267"/>
                <a:gd name="connsiteY10" fmla="*/ 1768475 h 1952625"/>
                <a:gd name="connsiteX11" fmla="*/ 667467 w 845267"/>
                <a:gd name="connsiteY11" fmla="*/ 1692275 h 1952625"/>
                <a:gd name="connsiteX12" fmla="*/ 718267 w 845267"/>
                <a:gd name="connsiteY12" fmla="*/ 835025 h 1952625"/>
                <a:gd name="connsiteX13" fmla="*/ 737317 w 845267"/>
                <a:gd name="connsiteY13" fmla="*/ 771525 h 1952625"/>
                <a:gd name="connsiteX14" fmla="*/ 845267 w 845267"/>
                <a:gd name="connsiteY14" fmla="*/ 688975 h 1952625"/>
                <a:gd name="connsiteX15" fmla="*/ 813517 w 845267"/>
                <a:gd name="connsiteY15" fmla="*/ 612775 h 1952625"/>
                <a:gd name="connsiteX16" fmla="*/ 705567 w 845267"/>
                <a:gd name="connsiteY16" fmla="*/ 682625 h 1952625"/>
                <a:gd name="connsiteX17" fmla="*/ 343617 w 845267"/>
                <a:gd name="connsiteY17" fmla="*/ 644525 h 1952625"/>
                <a:gd name="connsiteX18" fmla="*/ 340442 w 845267"/>
                <a:gd name="connsiteY18" fmla="*/ 396875 h 1952625"/>
                <a:gd name="connsiteX19" fmla="*/ 432517 w 845267"/>
                <a:gd name="connsiteY19" fmla="*/ 15875 h 1952625"/>
                <a:gd name="connsiteX20" fmla="*/ 89617 w 845267"/>
                <a:gd name="connsiteY20" fmla="*/ 0 h 1952625"/>
                <a:gd name="connsiteX0" fmla="*/ 89617 w 845267"/>
                <a:gd name="connsiteY0" fmla="*/ 0 h 1952625"/>
                <a:gd name="connsiteX1" fmla="*/ 22942 w 845267"/>
                <a:gd name="connsiteY1" fmla="*/ 234950 h 1952625"/>
                <a:gd name="connsiteX2" fmla="*/ 717 w 845267"/>
                <a:gd name="connsiteY2" fmla="*/ 558800 h 1952625"/>
                <a:gd name="connsiteX3" fmla="*/ 29292 w 845267"/>
                <a:gd name="connsiteY3" fmla="*/ 796925 h 1952625"/>
                <a:gd name="connsiteX4" fmla="*/ 130892 w 845267"/>
                <a:gd name="connsiteY4" fmla="*/ 968375 h 1952625"/>
                <a:gd name="connsiteX5" fmla="*/ 83267 w 845267"/>
                <a:gd name="connsiteY5" fmla="*/ 1400175 h 1952625"/>
                <a:gd name="connsiteX6" fmla="*/ 19767 w 845267"/>
                <a:gd name="connsiteY6" fmla="*/ 1390650 h 1952625"/>
                <a:gd name="connsiteX7" fmla="*/ 13417 w 845267"/>
                <a:gd name="connsiteY7" fmla="*/ 1552575 h 1952625"/>
                <a:gd name="connsiteX8" fmla="*/ 83267 w 845267"/>
                <a:gd name="connsiteY8" fmla="*/ 1546225 h 1952625"/>
                <a:gd name="connsiteX9" fmla="*/ 99142 w 845267"/>
                <a:gd name="connsiteY9" fmla="*/ 1952625 h 1952625"/>
                <a:gd name="connsiteX10" fmla="*/ 699217 w 845267"/>
                <a:gd name="connsiteY10" fmla="*/ 1768475 h 1952625"/>
                <a:gd name="connsiteX11" fmla="*/ 667467 w 845267"/>
                <a:gd name="connsiteY11" fmla="*/ 1692275 h 1952625"/>
                <a:gd name="connsiteX12" fmla="*/ 718267 w 845267"/>
                <a:gd name="connsiteY12" fmla="*/ 835025 h 1952625"/>
                <a:gd name="connsiteX13" fmla="*/ 737317 w 845267"/>
                <a:gd name="connsiteY13" fmla="*/ 771525 h 1952625"/>
                <a:gd name="connsiteX14" fmla="*/ 845267 w 845267"/>
                <a:gd name="connsiteY14" fmla="*/ 688975 h 1952625"/>
                <a:gd name="connsiteX15" fmla="*/ 813517 w 845267"/>
                <a:gd name="connsiteY15" fmla="*/ 612775 h 1952625"/>
                <a:gd name="connsiteX16" fmla="*/ 705567 w 845267"/>
                <a:gd name="connsiteY16" fmla="*/ 682625 h 1952625"/>
                <a:gd name="connsiteX17" fmla="*/ 343617 w 845267"/>
                <a:gd name="connsiteY17" fmla="*/ 644525 h 1952625"/>
                <a:gd name="connsiteX18" fmla="*/ 340442 w 845267"/>
                <a:gd name="connsiteY18" fmla="*/ 396875 h 1952625"/>
                <a:gd name="connsiteX19" fmla="*/ 432517 w 845267"/>
                <a:gd name="connsiteY19" fmla="*/ 15875 h 1952625"/>
                <a:gd name="connsiteX20" fmla="*/ 89617 w 845267"/>
                <a:gd name="connsiteY20" fmla="*/ 0 h 1952625"/>
                <a:gd name="connsiteX0" fmla="*/ 89617 w 845267"/>
                <a:gd name="connsiteY0" fmla="*/ 0 h 1952625"/>
                <a:gd name="connsiteX1" fmla="*/ 22942 w 845267"/>
                <a:gd name="connsiteY1" fmla="*/ 234950 h 1952625"/>
                <a:gd name="connsiteX2" fmla="*/ 717 w 845267"/>
                <a:gd name="connsiteY2" fmla="*/ 558800 h 1952625"/>
                <a:gd name="connsiteX3" fmla="*/ 29292 w 845267"/>
                <a:gd name="connsiteY3" fmla="*/ 796925 h 1952625"/>
                <a:gd name="connsiteX4" fmla="*/ 130892 w 845267"/>
                <a:gd name="connsiteY4" fmla="*/ 968375 h 1952625"/>
                <a:gd name="connsiteX5" fmla="*/ 83267 w 845267"/>
                <a:gd name="connsiteY5" fmla="*/ 1400175 h 1952625"/>
                <a:gd name="connsiteX6" fmla="*/ 19767 w 845267"/>
                <a:gd name="connsiteY6" fmla="*/ 1390650 h 1952625"/>
                <a:gd name="connsiteX7" fmla="*/ 13417 w 845267"/>
                <a:gd name="connsiteY7" fmla="*/ 1552575 h 1952625"/>
                <a:gd name="connsiteX8" fmla="*/ 83267 w 845267"/>
                <a:gd name="connsiteY8" fmla="*/ 1546225 h 1952625"/>
                <a:gd name="connsiteX9" fmla="*/ 99142 w 845267"/>
                <a:gd name="connsiteY9" fmla="*/ 1952625 h 1952625"/>
                <a:gd name="connsiteX10" fmla="*/ 699217 w 845267"/>
                <a:gd name="connsiteY10" fmla="*/ 1768475 h 1952625"/>
                <a:gd name="connsiteX11" fmla="*/ 667467 w 845267"/>
                <a:gd name="connsiteY11" fmla="*/ 1692275 h 1952625"/>
                <a:gd name="connsiteX12" fmla="*/ 718267 w 845267"/>
                <a:gd name="connsiteY12" fmla="*/ 835025 h 1952625"/>
                <a:gd name="connsiteX13" fmla="*/ 737317 w 845267"/>
                <a:gd name="connsiteY13" fmla="*/ 771525 h 1952625"/>
                <a:gd name="connsiteX14" fmla="*/ 845267 w 845267"/>
                <a:gd name="connsiteY14" fmla="*/ 688975 h 1952625"/>
                <a:gd name="connsiteX15" fmla="*/ 813517 w 845267"/>
                <a:gd name="connsiteY15" fmla="*/ 612775 h 1952625"/>
                <a:gd name="connsiteX16" fmla="*/ 705567 w 845267"/>
                <a:gd name="connsiteY16" fmla="*/ 682625 h 1952625"/>
                <a:gd name="connsiteX17" fmla="*/ 343617 w 845267"/>
                <a:gd name="connsiteY17" fmla="*/ 644525 h 1952625"/>
                <a:gd name="connsiteX18" fmla="*/ 343617 w 845267"/>
                <a:gd name="connsiteY18" fmla="*/ 361950 h 1952625"/>
                <a:gd name="connsiteX19" fmla="*/ 432517 w 845267"/>
                <a:gd name="connsiteY19" fmla="*/ 15875 h 1952625"/>
                <a:gd name="connsiteX20" fmla="*/ 89617 w 845267"/>
                <a:gd name="connsiteY20" fmla="*/ 0 h 1952625"/>
                <a:gd name="connsiteX0" fmla="*/ 91668 w 847318"/>
                <a:gd name="connsiteY0" fmla="*/ 0 h 1952625"/>
                <a:gd name="connsiteX1" fmla="*/ 24993 w 847318"/>
                <a:gd name="connsiteY1" fmla="*/ 234950 h 1952625"/>
                <a:gd name="connsiteX2" fmla="*/ 2768 w 847318"/>
                <a:gd name="connsiteY2" fmla="*/ 558800 h 1952625"/>
                <a:gd name="connsiteX3" fmla="*/ 31343 w 847318"/>
                <a:gd name="connsiteY3" fmla="*/ 796925 h 1952625"/>
                <a:gd name="connsiteX4" fmla="*/ 132943 w 847318"/>
                <a:gd name="connsiteY4" fmla="*/ 968375 h 1952625"/>
                <a:gd name="connsiteX5" fmla="*/ 85318 w 847318"/>
                <a:gd name="connsiteY5" fmla="*/ 1400175 h 1952625"/>
                <a:gd name="connsiteX6" fmla="*/ 21818 w 847318"/>
                <a:gd name="connsiteY6" fmla="*/ 1390650 h 1952625"/>
                <a:gd name="connsiteX7" fmla="*/ 15468 w 847318"/>
                <a:gd name="connsiteY7" fmla="*/ 1552575 h 1952625"/>
                <a:gd name="connsiteX8" fmla="*/ 85318 w 847318"/>
                <a:gd name="connsiteY8" fmla="*/ 1546225 h 1952625"/>
                <a:gd name="connsiteX9" fmla="*/ 101193 w 847318"/>
                <a:gd name="connsiteY9" fmla="*/ 1952625 h 1952625"/>
                <a:gd name="connsiteX10" fmla="*/ 701268 w 847318"/>
                <a:gd name="connsiteY10" fmla="*/ 1768475 h 1952625"/>
                <a:gd name="connsiteX11" fmla="*/ 669518 w 847318"/>
                <a:gd name="connsiteY11" fmla="*/ 1692275 h 1952625"/>
                <a:gd name="connsiteX12" fmla="*/ 720318 w 847318"/>
                <a:gd name="connsiteY12" fmla="*/ 835025 h 1952625"/>
                <a:gd name="connsiteX13" fmla="*/ 739368 w 847318"/>
                <a:gd name="connsiteY13" fmla="*/ 771525 h 1952625"/>
                <a:gd name="connsiteX14" fmla="*/ 847318 w 847318"/>
                <a:gd name="connsiteY14" fmla="*/ 688975 h 1952625"/>
                <a:gd name="connsiteX15" fmla="*/ 815568 w 847318"/>
                <a:gd name="connsiteY15" fmla="*/ 612775 h 1952625"/>
                <a:gd name="connsiteX16" fmla="*/ 707618 w 847318"/>
                <a:gd name="connsiteY16" fmla="*/ 682625 h 1952625"/>
                <a:gd name="connsiteX17" fmla="*/ 345668 w 847318"/>
                <a:gd name="connsiteY17" fmla="*/ 644525 h 1952625"/>
                <a:gd name="connsiteX18" fmla="*/ 345668 w 847318"/>
                <a:gd name="connsiteY18" fmla="*/ 361950 h 1952625"/>
                <a:gd name="connsiteX19" fmla="*/ 434568 w 847318"/>
                <a:gd name="connsiteY19" fmla="*/ 15875 h 1952625"/>
                <a:gd name="connsiteX20" fmla="*/ 91668 w 847318"/>
                <a:gd name="connsiteY20" fmla="*/ 0 h 1952625"/>
                <a:gd name="connsiteX0" fmla="*/ 91668 w 847318"/>
                <a:gd name="connsiteY0" fmla="*/ 0 h 1952625"/>
                <a:gd name="connsiteX1" fmla="*/ 24993 w 847318"/>
                <a:gd name="connsiteY1" fmla="*/ 234950 h 1952625"/>
                <a:gd name="connsiteX2" fmla="*/ 2768 w 847318"/>
                <a:gd name="connsiteY2" fmla="*/ 558800 h 1952625"/>
                <a:gd name="connsiteX3" fmla="*/ 31343 w 847318"/>
                <a:gd name="connsiteY3" fmla="*/ 796925 h 1952625"/>
                <a:gd name="connsiteX4" fmla="*/ 132943 w 847318"/>
                <a:gd name="connsiteY4" fmla="*/ 968375 h 1952625"/>
                <a:gd name="connsiteX5" fmla="*/ 85318 w 847318"/>
                <a:gd name="connsiteY5" fmla="*/ 1400175 h 1952625"/>
                <a:gd name="connsiteX6" fmla="*/ 21818 w 847318"/>
                <a:gd name="connsiteY6" fmla="*/ 1390650 h 1952625"/>
                <a:gd name="connsiteX7" fmla="*/ 15468 w 847318"/>
                <a:gd name="connsiteY7" fmla="*/ 1552575 h 1952625"/>
                <a:gd name="connsiteX8" fmla="*/ 85318 w 847318"/>
                <a:gd name="connsiteY8" fmla="*/ 1546225 h 1952625"/>
                <a:gd name="connsiteX9" fmla="*/ 101193 w 847318"/>
                <a:gd name="connsiteY9" fmla="*/ 1952625 h 1952625"/>
                <a:gd name="connsiteX10" fmla="*/ 701268 w 847318"/>
                <a:gd name="connsiteY10" fmla="*/ 1768475 h 1952625"/>
                <a:gd name="connsiteX11" fmla="*/ 669518 w 847318"/>
                <a:gd name="connsiteY11" fmla="*/ 1692275 h 1952625"/>
                <a:gd name="connsiteX12" fmla="*/ 720318 w 847318"/>
                <a:gd name="connsiteY12" fmla="*/ 835025 h 1952625"/>
                <a:gd name="connsiteX13" fmla="*/ 739368 w 847318"/>
                <a:gd name="connsiteY13" fmla="*/ 771525 h 1952625"/>
                <a:gd name="connsiteX14" fmla="*/ 847318 w 847318"/>
                <a:gd name="connsiteY14" fmla="*/ 688975 h 1952625"/>
                <a:gd name="connsiteX15" fmla="*/ 815568 w 847318"/>
                <a:gd name="connsiteY15" fmla="*/ 612775 h 1952625"/>
                <a:gd name="connsiteX16" fmla="*/ 707618 w 847318"/>
                <a:gd name="connsiteY16" fmla="*/ 682625 h 1952625"/>
                <a:gd name="connsiteX17" fmla="*/ 345668 w 847318"/>
                <a:gd name="connsiteY17" fmla="*/ 644525 h 1952625"/>
                <a:gd name="connsiteX18" fmla="*/ 345668 w 847318"/>
                <a:gd name="connsiteY18" fmla="*/ 361950 h 1952625"/>
                <a:gd name="connsiteX19" fmla="*/ 434568 w 847318"/>
                <a:gd name="connsiteY19" fmla="*/ 15875 h 1952625"/>
                <a:gd name="connsiteX20" fmla="*/ 91668 w 847318"/>
                <a:gd name="connsiteY20" fmla="*/ 0 h 1952625"/>
                <a:gd name="connsiteX0" fmla="*/ 91668 w 847318"/>
                <a:gd name="connsiteY0" fmla="*/ 0 h 1952625"/>
                <a:gd name="connsiteX1" fmla="*/ 24993 w 847318"/>
                <a:gd name="connsiteY1" fmla="*/ 234950 h 1952625"/>
                <a:gd name="connsiteX2" fmla="*/ 2768 w 847318"/>
                <a:gd name="connsiteY2" fmla="*/ 558800 h 1952625"/>
                <a:gd name="connsiteX3" fmla="*/ 31343 w 847318"/>
                <a:gd name="connsiteY3" fmla="*/ 796925 h 1952625"/>
                <a:gd name="connsiteX4" fmla="*/ 132943 w 847318"/>
                <a:gd name="connsiteY4" fmla="*/ 968375 h 1952625"/>
                <a:gd name="connsiteX5" fmla="*/ 85318 w 847318"/>
                <a:gd name="connsiteY5" fmla="*/ 1400175 h 1952625"/>
                <a:gd name="connsiteX6" fmla="*/ 21818 w 847318"/>
                <a:gd name="connsiteY6" fmla="*/ 1390650 h 1952625"/>
                <a:gd name="connsiteX7" fmla="*/ 15468 w 847318"/>
                <a:gd name="connsiteY7" fmla="*/ 1552575 h 1952625"/>
                <a:gd name="connsiteX8" fmla="*/ 85318 w 847318"/>
                <a:gd name="connsiteY8" fmla="*/ 1546225 h 1952625"/>
                <a:gd name="connsiteX9" fmla="*/ 101193 w 847318"/>
                <a:gd name="connsiteY9" fmla="*/ 1952625 h 1952625"/>
                <a:gd name="connsiteX10" fmla="*/ 701268 w 847318"/>
                <a:gd name="connsiteY10" fmla="*/ 1768475 h 1952625"/>
                <a:gd name="connsiteX11" fmla="*/ 669518 w 847318"/>
                <a:gd name="connsiteY11" fmla="*/ 1692275 h 1952625"/>
                <a:gd name="connsiteX12" fmla="*/ 720318 w 847318"/>
                <a:gd name="connsiteY12" fmla="*/ 835025 h 1952625"/>
                <a:gd name="connsiteX13" fmla="*/ 739368 w 847318"/>
                <a:gd name="connsiteY13" fmla="*/ 771525 h 1952625"/>
                <a:gd name="connsiteX14" fmla="*/ 847318 w 847318"/>
                <a:gd name="connsiteY14" fmla="*/ 688975 h 1952625"/>
                <a:gd name="connsiteX15" fmla="*/ 815568 w 847318"/>
                <a:gd name="connsiteY15" fmla="*/ 612775 h 1952625"/>
                <a:gd name="connsiteX16" fmla="*/ 707618 w 847318"/>
                <a:gd name="connsiteY16" fmla="*/ 682625 h 1952625"/>
                <a:gd name="connsiteX17" fmla="*/ 345668 w 847318"/>
                <a:gd name="connsiteY17" fmla="*/ 644525 h 1952625"/>
                <a:gd name="connsiteX18" fmla="*/ 345668 w 847318"/>
                <a:gd name="connsiteY18" fmla="*/ 361950 h 1952625"/>
                <a:gd name="connsiteX19" fmla="*/ 434568 w 847318"/>
                <a:gd name="connsiteY19" fmla="*/ 15875 h 1952625"/>
                <a:gd name="connsiteX20" fmla="*/ 91668 w 847318"/>
                <a:gd name="connsiteY20" fmla="*/ 0 h 1952625"/>
                <a:gd name="connsiteX0" fmla="*/ 89323 w 844973"/>
                <a:gd name="connsiteY0" fmla="*/ 0 h 1952625"/>
                <a:gd name="connsiteX1" fmla="*/ 22648 w 844973"/>
                <a:gd name="connsiteY1" fmla="*/ 234950 h 1952625"/>
                <a:gd name="connsiteX2" fmla="*/ 423 w 844973"/>
                <a:gd name="connsiteY2" fmla="*/ 558800 h 1952625"/>
                <a:gd name="connsiteX3" fmla="*/ 38523 w 844973"/>
                <a:gd name="connsiteY3" fmla="*/ 793750 h 1952625"/>
                <a:gd name="connsiteX4" fmla="*/ 130598 w 844973"/>
                <a:gd name="connsiteY4" fmla="*/ 968375 h 1952625"/>
                <a:gd name="connsiteX5" fmla="*/ 82973 w 844973"/>
                <a:gd name="connsiteY5" fmla="*/ 1400175 h 1952625"/>
                <a:gd name="connsiteX6" fmla="*/ 19473 w 844973"/>
                <a:gd name="connsiteY6" fmla="*/ 1390650 h 1952625"/>
                <a:gd name="connsiteX7" fmla="*/ 13123 w 844973"/>
                <a:gd name="connsiteY7" fmla="*/ 1552575 h 1952625"/>
                <a:gd name="connsiteX8" fmla="*/ 82973 w 844973"/>
                <a:gd name="connsiteY8" fmla="*/ 1546225 h 1952625"/>
                <a:gd name="connsiteX9" fmla="*/ 98848 w 844973"/>
                <a:gd name="connsiteY9" fmla="*/ 1952625 h 1952625"/>
                <a:gd name="connsiteX10" fmla="*/ 698923 w 844973"/>
                <a:gd name="connsiteY10" fmla="*/ 1768475 h 1952625"/>
                <a:gd name="connsiteX11" fmla="*/ 667173 w 844973"/>
                <a:gd name="connsiteY11" fmla="*/ 1692275 h 1952625"/>
                <a:gd name="connsiteX12" fmla="*/ 717973 w 844973"/>
                <a:gd name="connsiteY12" fmla="*/ 835025 h 1952625"/>
                <a:gd name="connsiteX13" fmla="*/ 737023 w 844973"/>
                <a:gd name="connsiteY13" fmla="*/ 771525 h 1952625"/>
                <a:gd name="connsiteX14" fmla="*/ 844973 w 844973"/>
                <a:gd name="connsiteY14" fmla="*/ 688975 h 1952625"/>
                <a:gd name="connsiteX15" fmla="*/ 813223 w 844973"/>
                <a:gd name="connsiteY15" fmla="*/ 612775 h 1952625"/>
                <a:gd name="connsiteX16" fmla="*/ 705273 w 844973"/>
                <a:gd name="connsiteY16" fmla="*/ 682625 h 1952625"/>
                <a:gd name="connsiteX17" fmla="*/ 343323 w 844973"/>
                <a:gd name="connsiteY17" fmla="*/ 644525 h 1952625"/>
                <a:gd name="connsiteX18" fmla="*/ 343323 w 844973"/>
                <a:gd name="connsiteY18" fmla="*/ 361950 h 1952625"/>
                <a:gd name="connsiteX19" fmla="*/ 432223 w 844973"/>
                <a:gd name="connsiteY19" fmla="*/ 15875 h 1952625"/>
                <a:gd name="connsiteX20" fmla="*/ 89323 w 844973"/>
                <a:gd name="connsiteY20" fmla="*/ 0 h 1952625"/>
                <a:gd name="connsiteX0" fmla="*/ 89323 w 844973"/>
                <a:gd name="connsiteY0" fmla="*/ 0 h 1952625"/>
                <a:gd name="connsiteX1" fmla="*/ 22648 w 844973"/>
                <a:gd name="connsiteY1" fmla="*/ 234950 h 1952625"/>
                <a:gd name="connsiteX2" fmla="*/ 423 w 844973"/>
                <a:gd name="connsiteY2" fmla="*/ 558800 h 1952625"/>
                <a:gd name="connsiteX3" fmla="*/ 38523 w 844973"/>
                <a:gd name="connsiteY3" fmla="*/ 793750 h 1952625"/>
                <a:gd name="connsiteX4" fmla="*/ 130598 w 844973"/>
                <a:gd name="connsiteY4" fmla="*/ 968375 h 1952625"/>
                <a:gd name="connsiteX5" fmla="*/ 82973 w 844973"/>
                <a:gd name="connsiteY5" fmla="*/ 1400175 h 1952625"/>
                <a:gd name="connsiteX6" fmla="*/ 19473 w 844973"/>
                <a:gd name="connsiteY6" fmla="*/ 1390650 h 1952625"/>
                <a:gd name="connsiteX7" fmla="*/ 13123 w 844973"/>
                <a:gd name="connsiteY7" fmla="*/ 1552575 h 1952625"/>
                <a:gd name="connsiteX8" fmla="*/ 82973 w 844973"/>
                <a:gd name="connsiteY8" fmla="*/ 1546225 h 1952625"/>
                <a:gd name="connsiteX9" fmla="*/ 98848 w 844973"/>
                <a:gd name="connsiteY9" fmla="*/ 1952625 h 1952625"/>
                <a:gd name="connsiteX10" fmla="*/ 698923 w 844973"/>
                <a:gd name="connsiteY10" fmla="*/ 1768475 h 1952625"/>
                <a:gd name="connsiteX11" fmla="*/ 667173 w 844973"/>
                <a:gd name="connsiteY11" fmla="*/ 1692275 h 1952625"/>
                <a:gd name="connsiteX12" fmla="*/ 717973 w 844973"/>
                <a:gd name="connsiteY12" fmla="*/ 835025 h 1952625"/>
                <a:gd name="connsiteX13" fmla="*/ 737023 w 844973"/>
                <a:gd name="connsiteY13" fmla="*/ 771525 h 1952625"/>
                <a:gd name="connsiteX14" fmla="*/ 844973 w 844973"/>
                <a:gd name="connsiteY14" fmla="*/ 688975 h 1952625"/>
                <a:gd name="connsiteX15" fmla="*/ 813223 w 844973"/>
                <a:gd name="connsiteY15" fmla="*/ 612775 h 1952625"/>
                <a:gd name="connsiteX16" fmla="*/ 705273 w 844973"/>
                <a:gd name="connsiteY16" fmla="*/ 682625 h 1952625"/>
                <a:gd name="connsiteX17" fmla="*/ 343323 w 844973"/>
                <a:gd name="connsiteY17" fmla="*/ 644525 h 1952625"/>
                <a:gd name="connsiteX18" fmla="*/ 343323 w 844973"/>
                <a:gd name="connsiteY18" fmla="*/ 361950 h 1952625"/>
                <a:gd name="connsiteX19" fmla="*/ 432223 w 844973"/>
                <a:gd name="connsiteY19" fmla="*/ 15875 h 1952625"/>
                <a:gd name="connsiteX20" fmla="*/ 89323 w 844973"/>
                <a:gd name="connsiteY20" fmla="*/ 0 h 1952625"/>
                <a:gd name="connsiteX0" fmla="*/ 89323 w 859261"/>
                <a:gd name="connsiteY0" fmla="*/ 0 h 1952625"/>
                <a:gd name="connsiteX1" fmla="*/ 22648 w 859261"/>
                <a:gd name="connsiteY1" fmla="*/ 234950 h 1952625"/>
                <a:gd name="connsiteX2" fmla="*/ 423 w 859261"/>
                <a:gd name="connsiteY2" fmla="*/ 558800 h 1952625"/>
                <a:gd name="connsiteX3" fmla="*/ 38523 w 859261"/>
                <a:gd name="connsiteY3" fmla="*/ 793750 h 1952625"/>
                <a:gd name="connsiteX4" fmla="*/ 130598 w 859261"/>
                <a:gd name="connsiteY4" fmla="*/ 968375 h 1952625"/>
                <a:gd name="connsiteX5" fmla="*/ 82973 w 859261"/>
                <a:gd name="connsiteY5" fmla="*/ 1400175 h 1952625"/>
                <a:gd name="connsiteX6" fmla="*/ 19473 w 859261"/>
                <a:gd name="connsiteY6" fmla="*/ 1390650 h 1952625"/>
                <a:gd name="connsiteX7" fmla="*/ 13123 w 859261"/>
                <a:gd name="connsiteY7" fmla="*/ 1552575 h 1952625"/>
                <a:gd name="connsiteX8" fmla="*/ 82973 w 859261"/>
                <a:gd name="connsiteY8" fmla="*/ 1546225 h 1952625"/>
                <a:gd name="connsiteX9" fmla="*/ 98848 w 859261"/>
                <a:gd name="connsiteY9" fmla="*/ 1952625 h 1952625"/>
                <a:gd name="connsiteX10" fmla="*/ 698923 w 859261"/>
                <a:gd name="connsiteY10" fmla="*/ 1768475 h 1952625"/>
                <a:gd name="connsiteX11" fmla="*/ 667173 w 859261"/>
                <a:gd name="connsiteY11" fmla="*/ 1692275 h 1952625"/>
                <a:gd name="connsiteX12" fmla="*/ 717973 w 859261"/>
                <a:gd name="connsiteY12" fmla="*/ 835025 h 1952625"/>
                <a:gd name="connsiteX13" fmla="*/ 737023 w 859261"/>
                <a:gd name="connsiteY13" fmla="*/ 771525 h 1952625"/>
                <a:gd name="connsiteX14" fmla="*/ 859261 w 859261"/>
                <a:gd name="connsiteY14" fmla="*/ 698500 h 1952625"/>
                <a:gd name="connsiteX15" fmla="*/ 813223 w 859261"/>
                <a:gd name="connsiteY15" fmla="*/ 612775 h 1952625"/>
                <a:gd name="connsiteX16" fmla="*/ 705273 w 859261"/>
                <a:gd name="connsiteY16" fmla="*/ 682625 h 1952625"/>
                <a:gd name="connsiteX17" fmla="*/ 343323 w 859261"/>
                <a:gd name="connsiteY17" fmla="*/ 644525 h 1952625"/>
                <a:gd name="connsiteX18" fmla="*/ 343323 w 859261"/>
                <a:gd name="connsiteY18" fmla="*/ 361950 h 1952625"/>
                <a:gd name="connsiteX19" fmla="*/ 432223 w 859261"/>
                <a:gd name="connsiteY19" fmla="*/ 15875 h 1952625"/>
                <a:gd name="connsiteX20" fmla="*/ 89323 w 859261"/>
                <a:gd name="connsiteY20" fmla="*/ 0 h 1952625"/>
                <a:gd name="connsiteX0" fmla="*/ 89323 w 859261"/>
                <a:gd name="connsiteY0" fmla="*/ 0 h 1952625"/>
                <a:gd name="connsiteX1" fmla="*/ 22648 w 859261"/>
                <a:gd name="connsiteY1" fmla="*/ 234950 h 1952625"/>
                <a:gd name="connsiteX2" fmla="*/ 423 w 859261"/>
                <a:gd name="connsiteY2" fmla="*/ 558800 h 1952625"/>
                <a:gd name="connsiteX3" fmla="*/ 38523 w 859261"/>
                <a:gd name="connsiteY3" fmla="*/ 793750 h 1952625"/>
                <a:gd name="connsiteX4" fmla="*/ 130598 w 859261"/>
                <a:gd name="connsiteY4" fmla="*/ 968375 h 1952625"/>
                <a:gd name="connsiteX5" fmla="*/ 82973 w 859261"/>
                <a:gd name="connsiteY5" fmla="*/ 1400175 h 1952625"/>
                <a:gd name="connsiteX6" fmla="*/ 19473 w 859261"/>
                <a:gd name="connsiteY6" fmla="*/ 1390650 h 1952625"/>
                <a:gd name="connsiteX7" fmla="*/ 13123 w 859261"/>
                <a:gd name="connsiteY7" fmla="*/ 1552575 h 1952625"/>
                <a:gd name="connsiteX8" fmla="*/ 82973 w 859261"/>
                <a:gd name="connsiteY8" fmla="*/ 1546225 h 1952625"/>
                <a:gd name="connsiteX9" fmla="*/ 98848 w 859261"/>
                <a:gd name="connsiteY9" fmla="*/ 1952625 h 1952625"/>
                <a:gd name="connsiteX10" fmla="*/ 698923 w 859261"/>
                <a:gd name="connsiteY10" fmla="*/ 1768475 h 1952625"/>
                <a:gd name="connsiteX11" fmla="*/ 667173 w 859261"/>
                <a:gd name="connsiteY11" fmla="*/ 1692275 h 1952625"/>
                <a:gd name="connsiteX12" fmla="*/ 722736 w 859261"/>
                <a:gd name="connsiteY12" fmla="*/ 839787 h 1952625"/>
                <a:gd name="connsiteX13" fmla="*/ 737023 w 859261"/>
                <a:gd name="connsiteY13" fmla="*/ 771525 h 1952625"/>
                <a:gd name="connsiteX14" fmla="*/ 859261 w 859261"/>
                <a:gd name="connsiteY14" fmla="*/ 698500 h 1952625"/>
                <a:gd name="connsiteX15" fmla="*/ 813223 w 859261"/>
                <a:gd name="connsiteY15" fmla="*/ 612775 h 1952625"/>
                <a:gd name="connsiteX16" fmla="*/ 705273 w 859261"/>
                <a:gd name="connsiteY16" fmla="*/ 682625 h 1952625"/>
                <a:gd name="connsiteX17" fmla="*/ 343323 w 859261"/>
                <a:gd name="connsiteY17" fmla="*/ 644525 h 1952625"/>
                <a:gd name="connsiteX18" fmla="*/ 343323 w 859261"/>
                <a:gd name="connsiteY18" fmla="*/ 361950 h 1952625"/>
                <a:gd name="connsiteX19" fmla="*/ 432223 w 859261"/>
                <a:gd name="connsiteY19" fmla="*/ 15875 h 1952625"/>
                <a:gd name="connsiteX20" fmla="*/ 89323 w 859261"/>
                <a:gd name="connsiteY20" fmla="*/ 0 h 1952625"/>
                <a:gd name="connsiteX0" fmla="*/ 89323 w 859261"/>
                <a:gd name="connsiteY0" fmla="*/ 0 h 1952625"/>
                <a:gd name="connsiteX1" fmla="*/ 22648 w 859261"/>
                <a:gd name="connsiteY1" fmla="*/ 234950 h 1952625"/>
                <a:gd name="connsiteX2" fmla="*/ 423 w 859261"/>
                <a:gd name="connsiteY2" fmla="*/ 558800 h 1952625"/>
                <a:gd name="connsiteX3" fmla="*/ 38523 w 859261"/>
                <a:gd name="connsiteY3" fmla="*/ 793750 h 1952625"/>
                <a:gd name="connsiteX4" fmla="*/ 130598 w 859261"/>
                <a:gd name="connsiteY4" fmla="*/ 968375 h 1952625"/>
                <a:gd name="connsiteX5" fmla="*/ 82973 w 859261"/>
                <a:gd name="connsiteY5" fmla="*/ 1400175 h 1952625"/>
                <a:gd name="connsiteX6" fmla="*/ 19473 w 859261"/>
                <a:gd name="connsiteY6" fmla="*/ 1390650 h 1952625"/>
                <a:gd name="connsiteX7" fmla="*/ 13123 w 859261"/>
                <a:gd name="connsiteY7" fmla="*/ 1552575 h 1952625"/>
                <a:gd name="connsiteX8" fmla="*/ 82973 w 859261"/>
                <a:gd name="connsiteY8" fmla="*/ 1546225 h 1952625"/>
                <a:gd name="connsiteX9" fmla="*/ 98848 w 859261"/>
                <a:gd name="connsiteY9" fmla="*/ 1952625 h 1952625"/>
                <a:gd name="connsiteX10" fmla="*/ 667173 w 859261"/>
                <a:gd name="connsiteY10" fmla="*/ 1692275 h 1952625"/>
                <a:gd name="connsiteX11" fmla="*/ 722736 w 859261"/>
                <a:gd name="connsiteY11" fmla="*/ 839787 h 1952625"/>
                <a:gd name="connsiteX12" fmla="*/ 737023 w 859261"/>
                <a:gd name="connsiteY12" fmla="*/ 771525 h 1952625"/>
                <a:gd name="connsiteX13" fmla="*/ 859261 w 859261"/>
                <a:gd name="connsiteY13" fmla="*/ 698500 h 1952625"/>
                <a:gd name="connsiteX14" fmla="*/ 813223 w 859261"/>
                <a:gd name="connsiteY14" fmla="*/ 612775 h 1952625"/>
                <a:gd name="connsiteX15" fmla="*/ 705273 w 859261"/>
                <a:gd name="connsiteY15" fmla="*/ 682625 h 1952625"/>
                <a:gd name="connsiteX16" fmla="*/ 343323 w 859261"/>
                <a:gd name="connsiteY16" fmla="*/ 644525 h 1952625"/>
                <a:gd name="connsiteX17" fmla="*/ 343323 w 859261"/>
                <a:gd name="connsiteY17" fmla="*/ 361950 h 1952625"/>
                <a:gd name="connsiteX18" fmla="*/ 432223 w 859261"/>
                <a:gd name="connsiteY18" fmla="*/ 15875 h 1952625"/>
                <a:gd name="connsiteX19" fmla="*/ 89323 w 859261"/>
                <a:gd name="connsiteY19" fmla="*/ 0 h 195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9261" h="1952625">
                  <a:moveTo>
                    <a:pt x="89323" y="0"/>
                  </a:moveTo>
                  <a:cubicBezTo>
                    <a:pt x="52811" y="84137"/>
                    <a:pt x="37465" y="141817"/>
                    <a:pt x="22648" y="234950"/>
                  </a:cubicBezTo>
                  <a:cubicBezTo>
                    <a:pt x="7831" y="328083"/>
                    <a:pt x="-2223" y="465667"/>
                    <a:pt x="423" y="558800"/>
                  </a:cubicBezTo>
                  <a:cubicBezTo>
                    <a:pt x="3069" y="651933"/>
                    <a:pt x="16298" y="730250"/>
                    <a:pt x="38523" y="793750"/>
                  </a:cubicBezTo>
                  <a:cubicBezTo>
                    <a:pt x="60748" y="857250"/>
                    <a:pt x="102552" y="890058"/>
                    <a:pt x="130598" y="968375"/>
                  </a:cubicBezTo>
                  <a:lnTo>
                    <a:pt x="82973" y="1400175"/>
                  </a:lnTo>
                  <a:lnTo>
                    <a:pt x="19473" y="1390650"/>
                  </a:lnTo>
                  <a:lnTo>
                    <a:pt x="13123" y="1552575"/>
                  </a:lnTo>
                  <a:lnTo>
                    <a:pt x="82973" y="1546225"/>
                  </a:lnTo>
                  <a:lnTo>
                    <a:pt x="98848" y="1952625"/>
                  </a:lnTo>
                  <a:lnTo>
                    <a:pt x="667173" y="1692275"/>
                  </a:lnTo>
                  <a:lnTo>
                    <a:pt x="722736" y="839787"/>
                  </a:lnTo>
                  <a:lnTo>
                    <a:pt x="737023" y="771525"/>
                  </a:lnTo>
                  <a:lnTo>
                    <a:pt x="859261" y="698500"/>
                  </a:lnTo>
                  <a:lnTo>
                    <a:pt x="813223" y="612775"/>
                  </a:lnTo>
                  <a:lnTo>
                    <a:pt x="705273" y="682625"/>
                  </a:lnTo>
                  <a:lnTo>
                    <a:pt x="343323" y="644525"/>
                  </a:lnTo>
                  <a:cubicBezTo>
                    <a:pt x="339619" y="542925"/>
                    <a:pt x="318981" y="508000"/>
                    <a:pt x="343323" y="361950"/>
                  </a:cubicBezTo>
                  <a:cubicBezTo>
                    <a:pt x="367665" y="215900"/>
                    <a:pt x="401531" y="142875"/>
                    <a:pt x="432223" y="15875"/>
                  </a:cubicBezTo>
                  <a:lnTo>
                    <a:pt x="89323" y="0"/>
                  </a:lnTo>
                  <a:close/>
                </a:path>
              </a:pathLst>
            </a:custGeom>
            <a:solidFill>
              <a:srgbClr val="576ABD">
                <a:alpha val="30000"/>
              </a:srgbClr>
            </a:solidFill>
            <a:ln w="12700">
              <a:no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Flowchart: Process 2">
              <a:extLst>
                <a:ext uri="{FF2B5EF4-FFF2-40B4-BE49-F238E27FC236}">
                  <a16:creationId xmlns:a16="http://schemas.microsoft.com/office/drawing/2014/main" id="{DB65F2D9-B09A-3D50-E297-C991EC7D38F6}"/>
                </a:ext>
              </a:extLst>
            </p:cNvPr>
            <p:cNvSpPr/>
            <p:nvPr/>
          </p:nvSpPr>
          <p:spPr>
            <a:xfrm>
              <a:off x="5465014" y="1439604"/>
              <a:ext cx="1156634" cy="239991"/>
            </a:xfrm>
            <a:prstGeom prst="flowChartProcess">
              <a:avLst/>
            </a:prstGeom>
            <a:solidFill>
              <a:srgbClr val="AFB8DF"/>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900" b="1" dirty="0">
                  <a:solidFill>
                    <a:schemeClr val="tx1"/>
                  </a:solidFill>
                  <a:latin typeface="Arial Narrow" panose="020B0606020202030204" pitchFamily="34" charset="0"/>
                </a:rPr>
                <a:t>DBB CONTRACTS</a:t>
              </a:r>
            </a:p>
          </p:txBody>
        </p:sp>
        <p:sp>
          <p:nvSpPr>
            <p:cNvPr id="14" name="Isosceles Triangle 3">
              <a:extLst>
                <a:ext uri="{FF2B5EF4-FFF2-40B4-BE49-F238E27FC236}">
                  <a16:creationId xmlns:a16="http://schemas.microsoft.com/office/drawing/2014/main" id="{8B605F79-8472-DF25-ED31-DED8EE76E836}"/>
                </a:ext>
              </a:extLst>
            </p:cNvPr>
            <p:cNvSpPr/>
            <p:nvPr/>
          </p:nvSpPr>
          <p:spPr>
            <a:xfrm>
              <a:off x="6612447" y="1329331"/>
              <a:ext cx="447391" cy="278607"/>
            </a:xfrm>
            <a:custGeom>
              <a:avLst/>
              <a:gdLst>
                <a:gd name="connsiteX0" fmla="*/ 0 w 159259"/>
                <a:gd name="connsiteY0" fmla="*/ 155093 h 155093"/>
                <a:gd name="connsiteX1" fmla="*/ 79630 w 159259"/>
                <a:gd name="connsiteY1" fmla="*/ 0 h 155093"/>
                <a:gd name="connsiteX2" fmla="*/ 159259 w 159259"/>
                <a:gd name="connsiteY2" fmla="*/ 155093 h 155093"/>
                <a:gd name="connsiteX3" fmla="*/ 0 w 159259"/>
                <a:gd name="connsiteY3" fmla="*/ 155093 h 155093"/>
                <a:gd name="connsiteX0" fmla="*/ 0 w 159259"/>
                <a:gd name="connsiteY0" fmla="*/ 116993 h 116993"/>
                <a:gd name="connsiteX1" fmla="*/ 3430 w 159259"/>
                <a:gd name="connsiteY1" fmla="*/ 0 h 116993"/>
                <a:gd name="connsiteX2" fmla="*/ 159259 w 159259"/>
                <a:gd name="connsiteY2" fmla="*/ 116993 h 116993"/>
                <a:gd name="connsiteX3" fmla="*/ 0 w 159259"/>
                <a:gd name="connsiteY3" fmla="*/ 116993 h 116993"/>
                <a:gd name="connsiteX0" fmla="*/ 0 w 159259"/>
                <a:gd name="connsiteY0" fmla="*/ 83655 h 83655"/>
                <a:gd name="connsiteX1" fmla="*/ 1048 w 159259"/>
                <a:gd name="connsiteY1" fmla="*/ 0 h 83655"/>
                <a:gd name="connsiteX2" fmla="*/ 159259 w 159259"/>
                <a:gd name="connsiteY2" fmla="*/ 83655 h 83655"/>
                <a:gd name="connsiteX3" fmla="*/ 0 w 159259"/>
                <a:gd name="connsiteY3" fmla="*/ 83655 h 83655"/>
                <a:gd name="connsiteX0" fmla="*/ 0 w 447391"/>
                <a:gd name="connsiteY0" fmla="*/ 278607 h 278607"/>
                <a:gd name="connsiteX1" fmla="*/ 1048 w 447391"/>
                <a:gd name="connsiteY1" fmla="*/ 194952 h 278607"/>
                <a:gd name="connsiteX2" fmla="*/ 447391 w 447391"/>
                <a:gd name="connsiteY2" fmla="*/ 0 h 278607"/>
                <a:gd name="connsiteX3" fmla="*/ 0 w 447391"/>
                <a:gd name="connsiteY3" fmla="*/ 278607 h 278607"/>
              </a:gdLst>
              <a:ahLst/>
              <a:cxnLst>
                <a:cxn ang="0">
                  <a:pos x="connsiteX0" y="connsiteY0"/>
                </a:cxn>
                <a:cxn ang="0">
                  <a:pos x="connsiteX1" y="connsiteY1"/>
                </a:cxn>
                <a:cxn ang="0">
                  <a:pos x="connsiteX2" y="connsiteY2"/>
                </a:cxn>
                <a:cxn ang="0">
                  <a:pos x="connsiteX3" y="connsiteY3"/>
                </a:cxn>
              </a:cxnLst>
              <a:rect l="l" t="t" r="r" b="b"/>
              <a:pathLst>
                <a:path w="447391" h="278607">
                  <a:moveTo>
                    <a:pt x="0" y="278607"/>
                  </a:moveTo>
                  <a:cubicBezTo>
                    <a:pt x="1143" y="239609"/>
                    <a:pt x="-95" y="233950"/>
                    <a:pt x="1048" y="194952"/>
                  </a:cubicBezTo>
                  <a:lnTo>
                    <a:pt x="447391" y="0"/>
                  </a:lnTo>
                  <a:lnTo>
                    <a:pt x="0" y="278607"/>
                  </a:lnTo>
                  <a:close/>
                </a:path>
              </a:pathLst>
            </a:custGeom>
            <a:solidFill>
              <a:srgbClr val="AFB8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Flowchart: Process 10">
              <a:extLst>
                <a:ext uri="{FF2B5EF4-FFF2-40B4-BE49-F238E27FC236}">
                  <a16:creationId xmlns:a16="http://schemas.microsoft.com/office/drawing/2014/main" id="{71A138B4-F58F-CB4A-CB7F-579BA5508557}"/>
                </a:ext>
              </a:extLst>
            </p:cNvPr>
            <p:cNvSpPr/>
            <p:nvPr/>
          </p:nvSpPr>
          <p:spPr>
            <a:xfrm>
              <a:off x="6104862" y="4360792"/>
              <a:ext cx="1183429" cy="391053"/>
            </a:xfrm>
            <a:prstGeom prst="flowChartProcess">
              <a:avLst/>
            </a:prstGeom>
            <a:solidFill>
              <a:srgbClr val="EAE5C2"/>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900" b="1" dirty="0">
                  <a:solidFill>
                    <a:schemeClr val="tx1"/>
                  </a:solidFill>
                  <a:latin typeface="Arial Narrow" panose="020B0606020202030204" pitchFamily="34" charset="0"/>
                </a:rPr>
                <a:t>PROGRESSIVE DESIGN BUILD CONTRACT</a:t>
              </a:r>
            </a:p>
          </p:txBody>
        </p:sp>
        <p:sp>
          <p:nvSpPr>
            <p:cNvPr id="16" name="Isosceles Triangle 3">
              <a:extLst>
                <a:ext uri="{FF2B5EF4-FFF2-40B4-BE49-F238E27FC236}">
                  <a16:creationId xmlns:a16="http://schemas.microsoft.com/office/drawing/2014/main" id="{C84AC24B-2B1C-A5E6-89AF-C494B0AE0802}"/>
                </a:ext>
              </a:extLst>
            </p:cNvPr>
            <p:cNvSpPr/>
            <p:nvPr/>
          </p:nvSpPr>
          <p:spPr>
            <a:xfrm>
              <a:off x="7325957" y="3286126"/>
              <a:ext cx="479141" cy="302374"/>
            </a:xfrm>
            <a:custGeom>
              <a:avLst/>
              <a:gdLst>
                <a:gd name="connsiteX0" fmla="*/ 0 w 159259"/>
                <a:gd name="connsiteY0" fmla="*/ 155093 h 155093"/>
                <a:gd name="connsiteX1" fmla="*/ 79630 w 159259"/>
                <a:gd name="connsiteY1" fmla="*/ 0 h 155093"/>
                <a:gd name="connsiteX2" fmla="*/ 159259 w 159259"/>
                <a:gd name="connsiteY2" fmla="*/ 155093 h 155093"/>
                <a:gd name="connsiteX3" fmla="*/ 0 w 159259"/>
                <a:gd name="connsiteY3" fmla="*/ 155093 h 155093"/>
                <a:gd name="connsiteX0" fmla="*/ 0 w 159259"/>
                <a:gd name="connsiteY0" fmla="*/ 116993 h 116993"/>
                <a:gd name="connsiteX1" fmla="*/ 3430 w 159259"/>
                <a:gd name="connsiteY1" fmla="*/ 0 h 116993"/>
                <a:gd name="connsiteX2" fmla="*/ 159259 w 159259"/>
                <a:gd name="connsiteY2" fmla="*/ 116993 h 116993"/>
                <a:gd name="connsiteX3" fmla="*/ 0 w 159259"/>
                <a:gd name="connsiteY3" fmla="*/ 116993 h 116993"/>
                <a:gd name="connsiteX0" fmla="*/ 0 w 159259"/>
                <a:gd name="connsiteY0" fmla="*/ 83655 h 83655"/>
                <a:gd name="connsiteX1" fmla="*/ 1048 w 159259"/>
                <a:gd name="connsiteY1" fmla="*/ 0 h 83655"/>
                <a:gd name="connsiteX2" fmla="*/ 159259 w 159259"/>
                <a:gd name="connsiteY2" fmla="*/ 83655 h 83655"/>
                <a:gd name="connsiteX3" fmla="*/ 0 w 159259"/>
                <a:gd name="connsiteY3" fmla="*/ 83655 h 83655"/>
                <a:gd name="connsiteX0" fmla="*/ 0 w 447391"/>
                <a:gd name="connsiteY0" fmla="*/ 278607 h 278607"/>
                <a:gd name="connsiteX1" fmla="*/ 1048 w 447391"/>
                <a:gd name="connsiteY1" fmla="*/ 194952 h 278607"/>
                <a:gd name="connsiteX2" fmla="*/ 447391 w 447391"/>
                <a:gd name="connsiteY2" fmla="*/ 0 h 278607"/>
                <a:gd name="connsiteX3" fmla="*/ 0 w 447391"/>
                <a:gd name="connsiteY3" fmla="*/ 278607 h 278607"/>
                <a:gd name="connsiteX0" fmla="*/ 0 w 460091"/>
                <a:gd name="connsiteY0" fmla="*/ 278607 h 278607"/>
                <a:gd name="connsiteX1" fmla="*/ 1048 w 460091"/>
                <a:gd name="connsiteY1" fmla="*/ 194952 h 278607"/>
                <a:gd name="connsiteX2" fmla="*/ 460091 w 460091"/>
                <a:gd name="connsiteY2" fmla="*/ 0 h 278607"/>
                <a:gd name="connsiteX3" fmla="*/ 0 w 460091"/>
                <a:gd name="connsiteY3" fmla="*/ 278607 h 278607"/>
                <a:gd name="connsiteX0" fmla="*/ 5419 w 465510"/>
                <a:gd name="connsiteY0" fmla="*/ 278607 h 278607"/>
                <a:gd name="connsiteX1" fmla="*/ 117 w 465510"/>
                <a:gd name="connsiteY1" fmla="*/ 194952 h 278607"/>
                <a:gd name="connsiteX2" fmla="*/ 465510 w 465510"/>
                <a:gd name="connsiteY2" fmla="*/ 0 h 278607"/>
                <a:gd name="connsiteX3" fmla="*/ 5419 w 465510"/>
                <a:gd name="connsiteY3" fmla="*/ 278607 h 278607"/>
                <a:gd name="connsiteX0" fmla="*/ 5419 w 465510"/>
                <a:gd name="connsiteY0" fmla="*/ 278607 h 278607"/>
                <a:gd name="connsiteX1" fmla="*/ 117 w 465510"/>
                <a:gd name="connsiteY1" fmla="*/ 194952 h 278607"/>
                <a:gd name="connsiteX2" fmla="*/ 465510 w 465510"/>
                <a:gd name="connsiteY2" fmla="*/ 0 h 278607"/>
                <a:gd name="connsiteX3" fmla="*/ 5419 w 465510"/>
                <a:gd name="connsiteY3" fmla="*/ 278607 h 278607"/>
                <a:gd name="connsiteX0" fmla="*/ 0 w 472791"/>
                <a:gd name="connsiteY0" fmla="*/ 284458 h 284458"/>
                <a:gd name="connsiteX1" fmla="*/ 7398 w 472791"/>
                <a:gd name="connsiteY1" fmla="*/ 194952 h 284458"/>
                <a:gd name="connsiteX2" fmla="*/ 472791 w 472791"/>
                <a:gd name="connsiteY2" fmla="*/ 0 h 284458"/>
                <a:gd name="connsiteX3" fmla="*/ 0 w 472791"/>
                <a:gd name="connsiteY3" fmla="*/ 284458 h 284458"/>
                <a:gd name="connsiteX0" fmla="*/ 0 w 479141"/>
                <a:gd name="connsiteY0" fmla="*/ 278607 h 278607"/>
                <a:gd name="connsiteX1" fmla="*/ 7398 w 479141"/>
                <a:gd name="connsiteY1" fmla="*/ 189101 h 278607"/>
                <a:gd name="connsiteX2" fmla="*/ 479141 w 479141"/>
                <a:gd name="connsiteY2" fmla="*/ 0 h 278607"/>
                <a:gd name="connsiteX3" fmla="*/ 0 w 479141"/>
                <a:gd name="connsiteY3" fmla="*/ 278607 h 278607"/>
              </a:gdLst>
              <a:ahLst/>
              <a:cxnLst>
                <a:cxn ang="0">
                  <a:pos x="connsiteX0" y="connsiteY0"/>
                </a:cxn>
                <a:cxn ang="0">
                  <a:pos x="connsiteX1" y="connsiteY1"/>
                </a:cxn>
                <a:cxn ang="0">
                  <a:pos x="connsiteX2" y="connsiteY2"/>
                </a:cxn>
                <a:cxn ang="0">
                  <a:pos x="connsiteX3" y="connsiteY3"/>
                </a:cxn>
              </a:cxnLst>
              <a:rect l="l" t="t" r="r" b="b"/>
              <a:pathLst>
                <a:path w="479141" h="278607">
                  <a:moveTo>
                    <a:pt x="0" y="278607"/>
                  </a:moveTo>
                  <a:cubicBezTo>
                    <a:pt x="1143" y="239609"/>
                    <a:pt x="6255" y="228099"/>
                    <a:pt x="7398" y="189101"/>
                  </a:cubicBezTo>
                  <a:lnTo>
                    <a:pt x="479141" y="0"/>
                  </a:lnTo>
                  <a:lnTo>
                    <a:pt x="0" y="278607"/>
                  </a:lnTo>
                  <a:close/>
                </a:path>
              </a:pathLst>
            </a:custGeom>
            <a:solidFill>
              <a:srgbClr val="EAE5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Flowchart: Process 12">
              <a:extLst>
                <a:ext uri="{FF2B5EF4-FFF2-40B4-BE49-F238E27FC236}">
                  <a16:creationId xmlns:a16="http://schemas.microsoft.com/office/drawing/2014/main" id="{4D8CD193-D23A-65B6-BB00-CDEDAE8D7655}"/>
                </a:ext>
              </a:extLst>
            </p:cNvPr>
            <p:cNvSpPr/>
            <p:nvPr/>
          </p:nvSpPr>
          <p:spPr>
            <a:xfrm>
              <a:off x="5864176" y="2234281"/>
              <a:ext cx="936765" cy="273845"/>
            </a:xfrm>
            <a:prstGeom prst="flowChartProcess">
              <a:avLst/>
            </a:prstGeom>
            <a:solidFill>
              <a:srgbClr val="EAE5C2"/>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900" b="1" dirty="0">
                  <a:solidFill>
                    <a:schemeClr val="tx1"/>
                  </a:solidFill>
                  <a:latin typeface="Arial Narrow" panose="020B0606020202030204" pitchFamily="34" charset="0"/>
                </a:rPr>
                <a:t>NORTHERN LIMIT</a:t>
              </a:r>
            </a:p>
            <a:p>
              <a:pPr algn="ctr"/>
              <a:r>
                <a:rPr lang="en-US" sz="900" b="1" dirty="0">
                  <a:solidFill>
                    <a:schemeClr val="tx1"/>
                  </a:solidFill>
                  <a:latin typeface="Arial Narrow" panose="020B0606020202030204" pitchFamily="34" charset="0"/>
                </a:rPr>
                <a:t>LINN STREET</a:t>
              </a:r>
            </a:p>
          </p:txBody>
        </p:sp>
        <p:sp>
          <p:nvSpPr>
            <p:cNvPr id="18" name="Isosceles Triangle 3">
              <a:extLst>
                <a:ext uri="{FF2B5EF4-FFF2-40B4-BE49-F238E27FC236}">
                  <a16:creationId xmlns:a16="http://schemas.microsoft.com/office/drawing/2014/main" id="{EB4CAD51-9807-0545-85C1-6C6A038A4A0F}"/>
                </a:ext>
              </a:extLst>
            </p:cNvPr>
            <p:cNvSpPr/>
            <p:nvPr/>
          </p:nvSpPr>
          <p:spPr>
            <a:xfrm>
              <a:off x="6788240" y="2070522"/>
              <a:ext cx="559019" cy="366708"/>
            </a:xfrm>
            <a:custGeom>
              <a:avLst/>
              <a:gdLst>
                <a:gd name="connsiteX0" fmla="*/ 0 w 159259"/>
                <a:gd name="connsiteY0" fmla="*/ 155093 h 155093"/>
                <a:gd name="connsiteX1" fmla="*/ 79630 w 159259"/>
                <a:gd name="connsiteY1" fmla="*/ 0 h 155093"/>
                <a:gd name="connsiteX2" fmla="*/ 159259 w 159259"/>
                <a:gd name="connsiteY2" fmla="*/ 155093 h 155093"/>
                <a:gd name="connsiteX3" fmla="*/ 0 w 159259"/>
                <a:gd name="connsiteY3" fmla="*/ 155093 h 155093"/>
                <a:gd name="connsiteX0" fmla="*/ 0 w 159259"/>
                <a:gd name="connsiteY0" fmla="*/ 116993 h 116993"/>
                <a:gd name="connsiteX1" fmla="*/ 3430 w 159259"/>
                <a:gd name="connsiteY1" fmla="*/ 0 h 116993"/>
                <a:gd name="connsiteX2" fmla="*/ 159259 w 159259"/>
                <a:gd name="connsiteY2" fmla="*/ 116993 h 116993"/>
                <a:gd name="connsiteX3" fmla="*/ 0 w 159259"/>
                <a:gd name="connsiteY3" fmla="*/ 116993 h 116993"/>
                <a:gd name="connsiteX0" fmla="*/ 0 w 159259"/>
                <a:gd name="connsiteY0" fmla="*/ 83655 h 83655"/>
                <a:gd name="connsiteX1" fmla="*/ 1048 w 159259"/>
                <a:gd name="connsiteY1" fmla="*/ 0 h 83655"/>
                <a:gd name="connsiteX2" fmla="*/ 159259 w 159259"/>
                <a:gd name="connsiteY2" fmla="*/ 83655 h 83655"/>
                <a:gd name="connsiteX3" fmla="*/ 0 w 159259"/>
                <a:gd name="connsiteY3" fmla="*/ 83655 h 83655"/>
                <a:gd name="connsiteX0" fmla="*/ 0 w 447391"/>
                <a:gd name="connsiteY0" fmla="*/ 278607 h 278607"/>
                <a:gd name="connsiteX1" fmla="*/ 1048 w 447391"/>
                <a:gd name="connsiteY1" fmla="*/ 194952 h 278607"/>
                <a:gd name="connsiteX2" fmla="*/ 447391 w 447391"/>
                <a:gd name="connsiteY2" fmla="*/ 0 h 278607"/>
                <a:gd name="connsiteX3" fmla="*/ 0 w 447391"/>
                <a:gd name="connsiteY3" fmla="*/ 278607 h 278607"/>
                <a:gd name="connsiteX0" fmla="*/ 0 w 460091"/>
                <a:gd name="connsiteY0" fmla="*/ 278607 h 278607"/>
                <a:gd name="connsiteX1" fmla="*/ 1048 w 460091"/>
                <a:gd name="connsiteY1" fmla="*/ 194952 h 278607"/>
                <a:gd name="connsiteX2" fmla="*/ 460091 w 460091"/>
                <a:gd name="connsiteY2" fmla="*/ 0 h 278607"/>
                <a:gd name="connsiteX3" fmla="*/ 0 w 460091"/>
                <a:gd name="connsiteY3" fmla="*/ 278607 h 278607"/>
                <a:gd name="connsiteX0" fmla="*/ 5419 w 465510"/>
                <a:gd name="connsiteY0" fmla="*/ 278607 h 278607"/>
                <a:gd name="connsiteX1" fmla="*/ 117 w 465510"/>
                <a:gd name="connsiteY1" fmla="*/ 194952 h 278607"/>
                <a:gd name="connsiteX2" fmla="*/ 465510 w 465510"/>
                <a:gd name="connsiteY2" fmla="*/ 0 h 278607"/>
                <a:gd name="connsiteX3" fmla="*/ 5419 w 465510"/>
                <a:gd name="connsiteY3" fmla="*/ 278607 h 278607"/>
                <a:gd name="connsiteX0" fmla="*/ 5419 w 465510"/>
                <a:gd name="connsiteY0" fmla="*/ 278607 h 278607"/>
                <a:gd name="connsiteX1" fmla="*/ 117 w 465510"/>
                <a:gd name="connsiteY1" fmla="*/ 194952 h 278607"/>
                <a:gd name="connsiteX2" fmla="*/ 465510 w 465510"/>
                <a:gd name="connsiteY2" fmla="*/ 0 h 278607"/>
                <a:gd name="connsiteX3" fmla="*/ 5419 w 465510"/>
                <a:gd name="connsiteY3" fmla="*/ 278607 h 278607"/>
                <a:gd name="connsiteX0" fmla="*/ 0 w 472791"/>
                <a:gd name="connsiteY0" fmla="*/ 284458 h 284458"/>
                <a:gd name="connsiteX1" fmla="*/ 7398 w 472791"/>
                <a:gd name="connsiteY1" fmla="*/ 194952 h 284458"/>
                <a:gd name="connsiteX2" fmla="*/ 472791 w 472791"/>
                <a:gd name="connsiteY2" fmla="*/ 0 h 284458"/>
                <a:gd name="connsiteX3" fmla="*/ 0 w 472791"/>
                <a:gd name="connsiteY3" fmla="*/ 284458 h 284458"/>
                <a:gd name="connsiteX0" fmla="*/ 0 w 479141"/>
                <a:gd name="connsiteY0" fmla="*/ 278607 h 278607"/>
                <a:gd name="connsiteX1" fmla="*/ 7398 w 479141"/>
                <a:gd name="connsiteY1" fmla="*/ 189101 h 278607"/>
                <a:gd name="connsiteX2" fmla="*/ 479141 w 479141"/>
                <a:gd name="connsiteY2" fmla="*/ 0 h 278607"/>
                <a:gd name="connsiteX3" fmla="*/ 0 w 479141"/>
                <a:gd name="connsiteY3" fmla="*/ 278607 h 278607"/>
              </a:gdLst>
              <a:ahLst/>
              <a:cxnLst>
                <a:cxn ang="0">
                  <a:pos x="connsiteX0" y="connsiteY0"/>
                </a:cxn>
                <a:cxn ang="0">
                  <a:pos x="connsiteX1" y="connsiteY1"/>
                </a:cxn>
                <a:cxn ang="0">
                  <a:pos x="connsiteX2" y="connsiteY2"/>
                </a:cxn>
                <a:cxn ang="0">
                  <a:pos x="connsiteX3" y="connsiteY3"/>
                </a:cxn>
              </a:cxnLst>
              <a:rect l="l" t="t" r="r" b="b"/>
              <a:pathLst>
                <a:path w="479141" h="278607">
                  <a:moveTo>
                    <a:pt x="0" y="278607"/>
                  </a:moveTo>
                  <a:cubicBezTo>
                    <a:pt x="1143" y="239609"/>
                    <a:pt x="6255" y="228099"/>
                    <a:pt x="7398" y="189101"/>
                  </a:cubicBezTo>
                  <a:lnTo>
                    <a:pt x="479141" y="0"/>
                  </a:lnTo>
                  <a:lnTo>
                    <a:pt x="0" y="278607"/>
                  </a:lnTo>
                  <a:close/>
                </a:path>
              </a:pathLst>
            </a:custGeom>
            <a:solidFill>
              <a:srgbClr val="EAE5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Flowchart: Process 18">
              <a:extLst>
                <a:ext uri="{FF2B5EF4-FFF2-40B4-BE49-F238E27FC236}">
                  <a16:creationId xmlns:a16="http://schemas.microsoft.com/office/drawing/2014/main" id="{28F54637-EEEA-4020-DA47-9FD7E96804B3}"/>
                </a:ext>
              </a:extLst>
            </p:cNvPr>
            <p:cNvSpPr/>
            <p:nvPr/>
          </p:nvSpPr>
          <p:spPr>
            <a:xfrm>
              <a:off x="5124821" y="5652033"/>
              <a:ext cx="1030407" cy="480667"/>
            </a:xfrm>
            <a:prstGeom prst="flowChartProcess">
              <a:avLst/>
            </a:prstGeom>
            <a:solidFill>
              <a:srgbClr val="EAE5C2"/>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900" b="1" dirty="0">
                  <a:solidFill>
                    <a:schemeClr val="tx1"/>
                  </a:solidFill>
                  <a:latin typeface="Arial Narrow" panose="020B0606020202030204" pitchFamily="34" charset="0"/>
                </a:rPr>
                <a:t>SOUTHERN LIMIT</a:t>
              </a:r>
            </a:p>
            <a:p>
              <a:pPr algn="ctr"/>
              <a:r>
                <a:rPr lang="en-US" sz="900" b="1" dirty="0">
                  <a:solidFill>
                    <a:schemeClr val="tx1"/>
                  </a:solidFill>
                  <a:latin typeface="Arial Narrow" panose="020B0606020202030204" pitchFamily="34" charset="0"/>
                </a:rPr>
                <a:t>DIXIE HIGHWAY INTERCHANGE</a:t>
              </a:r>
            </a:p>
          </p:txBody>
        </p:sp>
        <p:sp>
          <p:nvSpPr>
            <p:cNvPr id="20" name="Isosceles Triangle 3">
              <a:extLst>
                <a:ext uri="{FF2B5EF4-FFF2-40B4-BE49-F238E27FC236}">
                  <a16:creationId xmlns:a16="http://schemas.microsoft.com/office/drawing/2014/main" id="{3E495611-8972-9EC0-5A2E-DCA85C2A8F5F}"/>
                </a:ext>
              </a:extLst>
            </p:cNvPr>
            <p:cNvSpPr/>
            <p:nvPr/>
          </p:nvSpPr>
          <p:spPr>
            <a:xfrm rot="9898019">
              <a:off x="4830225" y="5976831"/>
              <a:ext cx="430074" cy="537409"/>
            </a:xfrm>
            <a:custGeom>
              <a:avLst/>
              <a:gdLst>
                <a:gd name="connsiteX0" fmla="*/ 0 w 159259"/>
                <a:gd name="connsiteY0" fmla="*/ 155093 h 155093"/>
                <a:gd name="connsiteX1" fmla="*/ 79630 w 159259"/>
                <a:gd name="connsiteY1" fmla="*/ 0 h 155093"/>
                <a:gd name="connsiteX2" fmla="*/ 159259 w 159259"/>
                <a:gd name="connsiteY2" fmla="*/ 155093 h 155093"/>
                <a:gd name="connsiteX3" fmla="*/ 0 w 159259"/>
                <a:gd name="connsiteY3" fmla="*/ 155093 h 155093"/>
                <a:gd name="connsiteX0" fmla="*/ 0 w 159259"/>
                <a:gd name="connsiteY0" fmla="*/ 116993 h 116993"/>
                <a:gd name="connsiteX1" fmla="*/ 3430 w 159259"/>
                <a:gd name="connsiteY1" fmla="*/ 0 h 116993"/>
                <a:gd name="connsiteX2" fmla="*/ 159259 w 159259"/>
                <a:gd name="connsiteY2" fmla="*/ 116993 h 116993"/>
                <a:gd name="connsiteX3" fmla="*/ 0 w 159259"/>
                <a:gd name="connsiteY3" fmla="*/ 116993 h 116993"/>
                <a:gd name="connsiteX0" fmla="*/ 0 w 159259"/>
                <a:gd name="connsiteY0" fmla="*/ 83655 h 83655"/>
                <a:gd name="connsiteX1" fmla="*/ 1048 w 159259"/>
                <a:gd name="connsiteY1" fmla="*/ 0 h 83655"/>
                <a:gd name="connsiteX2" fmla="*/ 159259 w 159259"/>
                <a:gd name="connsiteY2" fmla="*/ 83655 h 83655"/>
                <a:gd name="connsiteX3" fmla="*/ 0 w 159259"/>
                <a:gd name="connsiteY3" fmla="*/ 83655 h 83655"/>
                <a:gd name="connsiteX0" fmla="*/ 0 w 447391"/>
                <a:gd name="connsiteY0" fmla="*/ 278607 h 278607"/>
                <a:gd name="connsiteX1" fmla="*/ 1048 w 447391"/>
                <a:gd name="connsiteY1" fmla="*/ 194952 h 278607"/>
                <a:gd name="connsiteX2" fmla="*/ 447391 w 447391"/>
                <a:gd name="connsiteY2" fmla="*/ 0 h 278607"/>
                <a:gd name="connsiteX3" fmla="*/ 0 w 447391"/>
                <a:gd name="connsiteY3" fmla="*/ 278607 h 278607"/>
                <a:gd name="connsiteX0" fmla="*/ 0 w 460091"/>
                <a:gd name="connsiteY0" fmla="*/ 278607 h 278607"/>
                <a:gd name="connsiteX1" fmla="*/ 1048 w 460091"/>
                <a:gd name="connsiteY1" fmla="*/ 194952 h 278607"/>
                <a:gd name="connsiteX2" fmla="*/ 460091 w 460091"/>
                <a:gd name="connsiteY2" fmla="*/ 0 h 278607"/>
                <a:gd name="connsiteX3" fmla="*/ 0 w 460091"/>
                <a:gd name="connsiteY3" fmla="*/ 278607 h 278607"/>
                <a:gd name="connsiteX0" fmla="*/ 5419 w 465510"/>
                <a:gd name="connsiteY0" fmla="*/ 278607 h 278607"/>
                <a:gd name="connsiteX1" fmla="*/ 117 w 465510"/>
                <a:gd name="connsiteY1" fmla="*/ 194952 h 278607"/>
                <a:gd name="connsiteX2" fmla="*/ 465510 w 465510"/>
                <a:gd name="connsiteY2" fmla="*/ 0 h 278607"/>
                <a:gd name="connsiteX3" fmla="*/ 5419 w 465510"/>
                <a:gd name="connsiteY3" fmla="*/ 278607 h 278607"/>
                <a:gd name="connsiteX0" fmla="*/ 5419 w 465510"/>
                <a:gd name="connsiteY0" fmla="*/ 278607 h 278607"/>
                <a:gd name="connsiteX1" fmla="*/ 117 w 465510"/>
                <a:gd name="connsiteY1" fmla="*/ 194952 h 278607"/>
                <a:gd name="connsiteX2" fmla="*/ 465510 w 465510"/>
                <a:gd name="connsiteY2" fmla="*/ 0 h 278607"/>
                <a:gd name="connsiteX3" fmla="*/ 5419 w 465510"/>
                <a:gd name="connsiteY3" fmla="*/ 278607 h 278607"/>
                <a:gd name="connsiteX0" fmla="*/ 0 w 472791"/>
                <a:gd name="connsiteY0" fmla="*/ 284458 h 284458"/>
                <a:gd name="connsiteX1" fmla="*/ 7398 w 472791"/>
                <a:gd name="connsiteY1" fmla="*/ 194952 h 284458"/>
                <a:gd name="connsiteX2" fmla="*/ 472791 w 472791"/>
                <a:gd name="connsiteY2" fmla="*/ 0 h 284458"/>
                <a:gd name="connsiteX3" fmla="*/ 0 w 472791"/>
                <a:gd name="connsiteY3" fmla="*/ 284458 h 284458"/>
                <a:gd name="connsiteX0" fmla="*/ 0 w 479141"/>
                <a:gd name="connsiteY0" fmla="*/ 278607 h 278607"/>
                <a:gd name="connsiteX1" fmla="*/ 7398 w 479141"/>
                <a:gd name="connsiteY1" fmla="*/ 189101 h 278607"/>
                <a:gd name="connsiteX2" fmla="*/ 479141 w 479141"/>
                <a:gd name="connsiteY2" fmla="*/ 0 h 278607"/>
                <a:gd name="connsiteX3" fmla="*/ 0 w 479141"/>
                <a:gd name="connsiteY3" fmla="*/ 278607 h 278607"/>
              </a:gdLst>
              <a:ahLst/>
              <a:cxnLst>
                <a:cxn ang="0">
                  <a:pos x="connsiteX0" y="connsiteY0"/>
                </a:cxn>
                <a:cxn ang="0">
                  <a:pos x="connsiteX1" y="connsiteY1"/>
                </a:cxn>
                <a:cxn ang="0">
                  <a:pos x="connsiteX2" y="connsiteY2"/>
                </a:cxn>
                <a:cxn ang="0">
                  <a:pos x="connsiteX3" y="connsiteY3"/>
                </a:cxn>
              </a:cxnLst>
              <a:rect l="l" t="t" r="r" b="b"/>
              <a:pathLst>
                <a:path w="479141" h="278607">
                  <a:moveTo>
                    <a:pt x="0" y="278607"/>
                  </a:moveTo>
                  <a:cubicBezTo>
                    <a:pt x="1143" y="239609"/>
                    <a:pt x="6255" y="228099"/>
                    <a:pt x="7398" y="189101"/>
                  </a:cubicBezTo>
                  <a:lnTo>
                    <a:pt x="479141" y="0"/>
                  </a:lnTo>
                  <a:lnTo>
                    <a:pt x="0" y="278607"/>
                  </a:lnTo>
                  <a:close/>
                </a:path>
              </a:pathLst>
            </a:custGeom>
            <a:solidFill>
              <a:srgbClr val="EAE5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7" name="Flowchart: Process 10">
            <a:extLst>
              <a:ext uri="{FF2B5EF4-FFF2-40B4-BE49-F238E27FC236}">
                <a16:creationId xmlns:a16="http://schemas.microsoft.com/office/drawing/2014/main" id="{D979CE38-47C4-8928-1F70-E54EB43F8212}"/>
              </a:ext>
            </a:extLst>
          </p:cNvPr>
          <p:cNvSpPr/>
          <p:nvPr/>
        </p:nvSpPr>
        <p:spPr>
          <a:xfrm>
            <a:off x="9098517" y="3316667"/>
            <a:ext cx="1228426" cy="211043"/>
          </a:xfrm>
          <a:prstGeom prst="flowChartProcess">
            <a:avLst/>
          </a:prstGeom>
          <a:solidFill>
            <a:srgbClr val="EAE5C2"/>
          </a:solid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900" b="1" dirty="0">
                <a:solidFill>
                  <a:schemeClr val="tx1"/>
                </a:solidFill>
                <a:latin typeface="Arial Narrow" panose="020B0606020202030204" pitchFamily="34" charset="0"/>
              </a:rPr>
              <a:t>BRENT SPENCE BRIDGE</a:t>
            </a:r>
          </a:p>
        </p:txBody>
      </p:sp>
      <p:sp>
        <p:nvSpPr>
          <p:cNvPr id="8" name="Isosceles Triangle 3">
            <a:extLst>
              <a:ext uri="{FF2B5EF4-FFF2-40B4-BE49-F238E27FC236}">
                <a16:creationId xmlns:a16="http://schemas.microsoft.com/office/drawing/2014/main" id="{DB72BE75-16FF-8B00-03BF-3DC09E730915}"/>
              </a:ext>
            </a:extLst>
          </p:cNvPr>
          <p:cNvSpPr/>
          <p:nvPr/>
        </p:nvSpPr>
        <p:spPr>
          <a:xfrm>
            <a:off x="10253291" y="4103936"/>
            <a:ext cx="497359" cy="313039"/>
          </a:xfrm>
          <a:custGeom>
            <a:avLst/>
            <a:gdLst>
              <a:gd name="connsiteX0" fmla="*/ 0 w 159259"/>
              <a:gd name="connsiteY0" fmla="*/ 155093 h 155093"/>
              <a:gd name="connsiteX1" fmla="*/ 79630 w 159259"/>
              <a:gd name="connsiteY1" fmla="*/ 0 h 155093"/>
              <a:gd name="connsiteX2" fmla="*/ 159259 w 159259"/>
              <a:gd name="connsiteY2" fmla="*/ 155093 h 155093"/>
              <a:gd name="connsiteX3" fmla="*/ 0 w 159259"/>
              <a:gd name="connsiteY3" fmla="*/ 155093 h 155093"/>
              <a:gd name="connsiteX0" fmla="*/ 0 w 159259"/>
              <a:gd name="connsiteY0" fmla="*/ 116993 h 116993"/>
              <a:gd name="connsiteX1" fmla="*/ 3430 w 159259"/>
              <a:gd name="connsiteY1" fmla="*/ 0 h 116993"/>
              <a:gd name="connsiteX2" fmla="*/ 159259 w 159259"/>
              <a:gd name="connsiteY2" fmla="*/ 116993 h 116993"/>
              <a:gd name="connsiteX3" fmla="*/ 0 w 159259"/>
              <a:gd name="connsiteY3" fmla="*/ 116993 h 116993"/>
              <a:gd name="connsiteX0" fmla="*/ 0 w 159259"/>
              <a:gd name="connsiteY0" fmla="*/ 83655 h 83655"/>
              <a:gd name="connsiteX1" fmla="*/ 1048 w 159259"/>
              <a:gd name="connsiteY1" fmla="*/ 0 h 83655"/>
              <a:gd name="connsiteX2" fmla="*/ 159259 w 159259"/>
              <a:gd name="connsiteY2" fmla="*/ 83655 h 83655"/>
              <a:gd name="connsiteX3" fmla="*/ 0 w 159259"/>
              <a:gd name="connsiteY3" fmla="*/ 83655 h 83655"/>
              <a:gd name="connsiteX0" fmla="*/ 0 w 447391"/>
              <a:gd name="connsiteY0" fmla="*/ 278607 h 278607"/>
              <a:gd name="connsiteX1" fmla="*/ 1048 w 447391"/>
              <a:gd name="connsiteY1" fmla="*/ 194952 h 278607"/>
              <a:gd name="connsiteX2" fmla="*/ 447391 w 447391"/>
              <a:gd name="connsiteY2" fmla="*/ 0 h 278607"/>
              <a:gd name="connsiteX3" fmla="*/ 0 w 447391"/>
              <a:gd name="connsiteY3" fmla="*/ 278607 h 278607"/>
              <a:gd name="connsiteX0" fmla="*/ 0 w 460091"/>
              <a:gd name="connsiteY0" fmla="*/ 278607 h 278607"/>
              <a:gd name="connsiteX1" fmla="*/ 1048 w 460091"/>
              <a:gd name="connsiteY1" fmla="*/ 194952 h 278607"/>
              <a:gd name="connsiteX2" fmla="*/ 460091 w 460091"/>
              <a:gd name="connsiteY2" fmla="*/ 0 h 278607"/>
              <a:gd name="connsiteX3" fmla="*/ 0 w 460091"/>
              <a:gd name="connsiteY3" fmla="*/ 278607 h 278607"/>
              <a:gd name="connsiteX0" fmla="*/ 5419 w 465510"/>
              <a:gd name="connsiteY0" fmla="*/ 278607 h 278607"/>
              <a:gd name="connsiteX1" fmla="*/ 117 w 465510"/>
              <a:gd name="connsiteY1" fmla="*/ 194952 h 278607"/>
              <a:gd name="connsiteX2" fmla="*/ 465510 w 465510"/>
              <a:gd name="connsiteY2" fmla="*/ 0 h 278607"/>
              <a:gd name="connsiteX3" fmla="*/ 5419 w 465510"/>
              <a:gd name="connsiteY3" fmla="*/ 278607 h 278607"/>
              <a:gd name="connsiteX0" fmla="*/ 5419 w 465510"/>
              <a:gd name="connsiteY0" fmla="*/ 278607 h 278607"/>
              <a:gd name="connsiteX1" fmla="*/ 117 w 465510"/>
              <a:gd name="connsiteY1" fmla="*/ 194952 h 278607"/>
              <a:gd name="connsiteX2" fmla="*/ 465510 w 465510"/>
              <a:gd name="connsiteY2" fmla="*/ 0 h 278607"/>
              <a:gd name="connsiteX3" fmla="*/ 5419 w 465510"/>
              <a:gd name="connsiteY3" fmla="*/ 278607 h 278607"/>
              <a:gd name="connsiteX0" fmla="*/ 0 w 472791"/>
              <a:gd name="connsiteY0" fmla="*/ 284458 h 284458"/>
              <a:gd name="connsiteX1" fmla="*/ 7398 w 472791"/>
              <a:gd name="connsiteY1" fmla="*/ 194952 h 284458"/>
              <a:gd name="connsiteX2" fmla="*/ 472791 w 472791"/>
              <a:gd name="connsiteY2" fmla="*/ 0 h 284458"/>
              <a:gd name="connsiteX3" fmla="*/ 0 w 472791"/>
              <a:gd name="connsiteY3" fmla="*/ 284458 h 284458"/>
              <a:gd name="connsiteX0" fmla="*/ 0 w 479141"/>
              <a:gd name="connsiteY0" fmla="*/ 278607 h 278607"/>
              <a:gd name="connsiteX1" fmla="*/ 7398 w 479141"/>
              <a:gd name="connsiteY1" fmla="*/ 189101 h 278607"/>
              <a:gd name="connsiteX2" fmla="*/ 479141 w 479141"/>
              <a:gd name="connsiteY2" fmla="*/ 0 h 278607"/>
              <a:gd name="connsiteX3" fmla="*/ 0 w 479141"/>
              <a:gd name="connsiteY3" fmla="*/ 278607 h 278607"/>
            </a:gdLst>
            <a:ahLst/>
            <a:cxnLst>
              <a:cxn ang="0">
                <a:pos x="connsiteX0" y="connsiteY0"/>
              </a:cxn>
              <a:cxn ang="0">
                <a:pos x="connsiteX1" y="connsiteY1"/>
              </a:cxn>
              <a:cxn ang="0">
                <a:pos x="connsiteX2" y="connsiteY2"/>
              </a:cxn>
              <a:cxn ang="0">
                <a:pos x="connsiteX3" y="connsiteY3"/>
              </a:cxn>
            </a:cxnLst>
            <a:rect l="l" t="t" r="r" b="b"/>
            <a:pathLst>
              <a:path w="479141" h="278607">
                <a:moveTo>
                  <a:pt x="0" y="278607"/>
                </a:moveTo>
                <a:cubicBezTo>
                  <a:pt x="1143" y="239609"/>
                  <a:pt x="6255" y="228099"/>
                  <a:pt x="7398" y="189101"/>
                </a:cubicBezTo>
                <a:lnTo>
                  <a:pt x="479141" y="0"/>
                </a:lnTo>
                <a:lnTo>
                  <a:pt x="0" y="278607"/>
                </a:lnTo>
                <a:close/>
              </a:path>
            </a:pathLst>
          </a:custGeom>
          <a:solidFill>
            <a:srgbClr val="EAE5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50287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AFEE8-CC97-42B6-9301-6223A66B2123}"/>
              </a:ext>
            </a:extLst>
          </p:cNvPr>
          <p:cNvSpPr>
            <a:spLocks noGrp="1"/>
          </p:cNvSpPr>
          <p:nvPr>
            <p:ph type="title"/>
          </p:nvPr>
        </p:nvSpPr>
        <p:spPr/>
        <p:txBody>
          <a:bodyPr/>
          <a:lstStyle/>
          <a:p>
            <a:r>
              <a:rPr lang="en-US" dirty="0"/>
              <a:t>Project Description</a:t>
            </a:r>
          </a:p>
        </p:txBody>
      </p:sp>
      <p:sp>
        <p:nvSpPr>
          <p:cNvPr id="4" name="Slide Number Placeholder 3">
            <a:extLst>
              <a:ext uri="{FF2B5EF4-FFF2-40B4-BE49-F238E27FC236}">
                <a16:creationId xmlns:a16="http://schemas.microsoft.com/office/drawing/2014/main" id="{4F681F5C-539A-47A4-9019-9561A0C003F5}"/>
              </a:ext>
            </a:extLst>
          </p:cNvPr>
          <p:cNvSpPr>
            <a:spLocks noGrp="1"/>
          </p:cNvSpPr>
          <p:nvPr>
            <p:ph type="sldNum" sz="quarter" idx="12"/>
          </p:nvPr>
        </p:nvSpPr>
        <p:spPr/>
        <p:txBody>
          <a:bodyPr/>
          <a:lstStyle/>
          <a:p>
            <a:fld id="{62EB98DD-AED7-CB4E-A308-5E99D971A9B7}" type="slidenum">
              <a:rPr lang="en-US" smtClean="0"/>
              <a:t>15</a:t>
            </a:fld>
            <a:endParaRPr lang="en-US" dirty="0"/>
          </a:p>
        </p:txBody>
      </p:sp>
      <p:sp>
        <p:nvSpPr>
          <p:cNvPr id="9" name="Content Placeholder 5">
            <a:extLst>
              <a:ext uri="{FF2B5EF4-FFF2-40B4-BE49-F238E27FC236}">
                <a16:creationId xmlns:a16="http://schemas.microsoft.com/office/drawing/2014/main" id="{E2A37E5A-66BD-3FDD-A21B-BBE7A3251E3F}"/>
              </a:ext>
            </a:extLst>
          </p:cNvPr>
          <p:cNvSpPr txBox="1">
            <a:spLocks/>
          </p:cNvSpPr>
          <p:nvPr/>
        </p:nvSpPr>
        <p:spPr>
          <a:xfrm>
            <a:off x="381000" y="1585913"/>
            <a:ext cx="5581431" cy="5272087"/>
          </a:xfrm>
          <a:prstGeom prst="rect">
            <a:avLst/>
          </a:prstGeom>
        </p:spPr>
        <p:txBody>
          <a:bodyPr vert="horz" lIns="91440" tIns="45720" rIns="91440" bIns="45720" rtlCol="0">
            <a:normAutofit/>
          </a:bodyPr>
          <a:lstStyle>
            <a:lvl1pPr marL="233363" indent="-233363" algn="l" defTabSz="914400" rtl="0" eaLnBrk="1" latinLnBrk="0" hangingPunct="1">
              <a:lnSpc>
                <a:spcPct val="90000"/>
              </a:lnSpc>
              <a:spcBef>
                <a:spcPts val="1000"/>
              </a:spcBef>
              <a:buFont typeface="Arial" panose="020B0604020202020204" pitchFamily="34" charset="0"/>
              <a:buChar char="•"/>
              <a:tabLst/>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223838" algn="l" defTabSz="914400" rtl="0" eaLnBrk="1" latinLnBrk="0" hangingPunct="1">
              <a:lnSpc>
                <a:spcPct val="90000"/>
              </a:lnSpc>
              <a:spcBef>
                <a:spcPts val="500"/>
              </a:spcBef>
              <a:buFont typeface="System Font Regular"/>
              <a:buChar char="–"/>
              <a:tabLst/>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690563" indent="-233363" algn="l" defTabSz="914400" rtl="0" eaLnBrk="1" latinLnBrk="0" hangingPunct="1">
              <a:lnSpc>
                <a:spcPct val="90000"/>
              </a:lnSpc>
              <a:spcBef>
                <a:spcPts val="500"/>
              </a:spcBef>
              <a:buFont typeface="Arial" panose="020B0604020202020204" pitchFamily="34" charset="0"/>
              <a:buChar char="•"/>
              <a:tabLst/>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577850" indent="-111125" algn="l" defTabSz="914400" rtl="0" eaLnBrk="1" latinLnBrk="0" hangingPunct="1">
              <a:lnSpc>
                <a:spcPct val="90000"/>
              </a:lnSpc>
              <a:spcBef>
                <a:spcPts val="500"/>
              </a:spcBef>
              <a:buFont typeface="Arial" panose="020B0604020202020204" pitchFamily="34" charset="0"/>
              <a:buChar char="•"/>
              <a:tabLst/>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577850" indent="-111125" algn="l" defTabSz="914400" rtl="0" eaLnBrk="1" latinLnBrk="0" hangingPunct="1">
              <a:lnSpc>
                <a:spcPct val="90000"/>
              </a:lnSpc>
              <a:spcBef>
                <a:spcPts val="500"/>
              </a:spcBef>
              <a:buFont typeface="Arial" panose="020B0604020202020204" pitchFamily="34" charset="0"/>
              <a:buChar char="•"/>
              <a:tabLst/>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3000"/>
              </a:lnSpc>
              <a:spcBef>
                <a:spcPts val="2400"/>
              </a:spcBef>
              <a:buFont typeface="Arial" panose="020B0604020202020204" pitchFamily="34" charset="0"/>
              <a:buNone/>
            </a:pPr>
            <a:r>
              <a:rPr lang="en-US" u="sng" dirty="0"/>
              <a:t>New Companion Bridge</a:t>
            </a:r>
          </a:p>
          <a:p>
            <a:pPr>
              <a:lnSpc>
                <a:spcPct val="113000"/>
              </a:lnSpc>
              <a:spcBef>
                <a:spcPts val="1200"/>
              </a:spcBef>
            </a:pPr>
            <a:r>
              <a:rPr lang="en-US" sz="2400" dirty="0"/>
              <a:t>Innovative and cost-effective design</a:t>
            </a:r>
          </a:p>
          <a:p>
            <a:pPr>
              <a:lnSpc>
                <a:spcPct val="113000"/>
              </a:lnSpc>
              <a:spcBef>
                <a:spcPts val="1200"/>
              </a:spcBef>
            </a:pPr>
            <a:r>
              <a:rPr lang="en-US" sz="2400" dirty="0"/>
              <a:t>Arch or Cable-Stayed bridge type</a:t>
            </a:r>
          </a:p>
          <a:p>
            <a:pPr>
              <a:lnSpc>
                <a:spcPct val="113000"/>
              </a:lnSpc>
              <a:spcBef>
                <a:spcPts val="1200"/>
              </a:spcBef>
            </a:pPr>
            <a:r>
              <a:rPr lang="en-US" sz="2400" dirty="0"/>
              <a:t>Iconic and aesthetically pleasing</a:t>
            </a:r>
          </a:p>
          <a:p>
            <a:pPr>
              <a:lnSpc>
                <a:spcPct val="113000"/>
              </a:lnSpc>
              <a:spcBef>
                <a:spcPts val="1200"/>
              </a:spcBef>
            </a:pPr>
            <a:r>
              <a:rPr lang="en-US" sz="2400" dirty="0"/>
              <a:t>On-going coordination with the project Aesthetics Committee</a:t>
            </a:r>
          </a:p>
        </p:txBody>
      </p:sp>
      <p:pic>
        <p:nvPicPr>
          <p:cNvPr id="11" name="Picture 10" descr="A bridge over a river&#10;&#10;Description automatically generated with low confidence">
            <a:extLst>
              <a:ext uri="{FF2B5EF4-FFF2-40B4-BE49-F238E27FC236}">
                <a16:creationId xmlns:a16="http://schemas.microsoft.com/office/drawing/2014/main" id="{FBAF573D-05E1-2A2F-457F-E1AE9149C15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54314" y="1661203"/>
            <a:ext cx="4169664" cy="4171705"/>
          </a:xfrm>
          <a:prstGeom prst="ellipse">
            <a:avLst/>
          </a:prstGeom>
        </p:spPr>
      </p:pic>
    </p:spTree>
    <p:extLst>
      <p:ext uri="{BB962C8B-B14F-4D97-AF65-F5344CB8AC3E}">
        <p14:creationId xmlns:p14="http://schemas.microsoft.com/office/powerpoint/2010/main" val="3894175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AFEE8-CC97-42B6-9301-6223A66B2123}"/>
              </a:ext>
            </a:extLst>
          </p:cNvPr>
          <p:cNvSpPr>
            <a:spLocks noGrp="1"/>
          </p:cNvSpPr>
          <p:nvPr>
            <p:ph type="title"/>
          </p:nvPr>
        </p:nvSpPr>
        <p:spPr/>
        <p:txBody>
          <a:bodyPr/>
          <a:lstStyle/>
          <a:p>
            <a:r>
              <a:rPr lang="en-US" dirty="0"/>
              <a:t>Project Description</a:t>
            </a:r>
          </a:p>
        </p:txBody>
      </p:sp>
      <p:sp>
        <p:nvSpPr>
          <p:cNvPr id="4" name="Slide Number Placeholder 3">
            <a:extLst>
              <a:ext uri="{FF2B5EF4-FFF2-40B4-BE49-F238E27FC236}">
                <a16:creationId xmlns:a16="http://schemas.microsoft.com/office/drawing/2014/main" id="{4F681F5C-539A-47A4-9019-9561A0C003F5}"/>
              </a:ext>
            </a:extLst>
          </p:cNvPr>
          <p:cNvSpPr>
            <a:spLocks noGrp="1"/>
          </p:cNvSpPr>
          <p:nvPr>
            <p:ph type="sldNum" sz="quarter" idx="12"/>
          </p:nvPr>
        </p:nvSpPr>
        <p:spPr/>
        <p:txBody>
          <a:bodyPr/>
          <a:lstStyle/>
          <a:p>
            <a:fld id="{62EB98DD-AED7-CB4E-A308-5E99D971A9B7}" type="slidenum">
              <a:rPr lang="en-US" smtClean="0"/>
              <a:t>16</a:t>
            </a:fld>
            <a:endParaRPr lang="en-US" dirty="0"/>
          </a:p>
        </p:txBody>
      </p:sp>
      <p:pic>
        <p:nvPicPr>
          <p:cNvPr id="10" name="Picture 9" descr="A bridge over a river&#10;&#10;Description automatically generated">
            <a:extLst>
              <a:ext uri="{FF2B5EF4-FFF2-40B4-BE49-F238E27FC236}">
                <a16:creationId xmlns:a16="http://schemas.microsoft.com/office/drawing/2014/main" id="{D9D3739A-8C22-BBB8-8816-645963C5510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53247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0C1A44-F7C0-85AF-33E9-3778C47EB42B}"/>
              </a:ext>
            </a:extLst>
          </p:cNvPr>
          <p:cNvSpPr>
            <a:spLocks noGrp="1"/>
          </p:cNvSpPr>
          <p:nvPr>
            <p:ph type="sldNum" sz="quarter" idx="12"/>
          </p:nvPr>
        </p:nvSpPr>
        <p:spPr/>
        <p:txBody>
          <a:bodyPr/>
          <a:lstStyle/>
          <a:p>
            <a:fld id="{62EB98DD-AED7-CB4E-A308-5E99D971A9B7}" type="slidenum">
              <a:rPr lang="en-US" smtClean="0"/>
              <a:t>17</a:t>
            </a:fld>
            <a:endParaRPr lang="en-US" dirty="0"/>
          </a:p>
        </p:txBody>
      </p:sp>
      <p:pic>
        <p:nvPicPr>
          <p:cNvPr id="6" name="Picture 5">
            <a:extLst>
              <a:ext uri="{FF2B5EF4-FFF2-40B4-BE49-F238E27FC236}">
                <a16:creationId xmlns:a16="http://schemas.microsoft.com/office/drawing/2014/main" id="{34AECBDD-E219-10BB-6C91-CBB9BB3B4405}"/>
              </a:ext>
            </a:extLst>
          </p:cNvPr>
          <p:cNvPicPr>
            <a:picLocks noChangeAspect="1"/>
          </p:cNvPicPr>
          <p:nvPr/>
        </p:nvPicPr>
        <p:blipFill rotWithShape="1">
          <a:blip r:embed="rId2"/>
          <a:srcRect l="922"/>
          <a:stretch/>
        </p:blipFill>
        <p:spPr>
          <a:xfrm>
            <a:off x="0" y="0"/>
            <a:ext cx="12192000" cy="6858000"/>
          </a:xfrm>
          <a:prstGeom prst="rect">
            <a:avLst/>
          </a:prstGeom>
        </p:spPr>
      </p:pic>
    </p:spTree>
    <p:extLst>
      <p:ext uri="{BB962C8B-B14F-4D97-AF65-F5344CB8AC3E}">
        <p14:creationId xmlns:p14="http://schemas.microsoft.com/office/powerpoint/2010/main" val="2672919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AFEE8-CC97-42B6-9301-6223A66B2123}"/>
              </a:ext>
            </a:extLst>
          </p:cNvPr>
          <p:cNvSpPr>
            <a:spLocks noGrp="1"/>
          </p:cNvSpPr>
          <p:nvPr>
            <p:ph type="title"/>
          </p:nvPr>
        </p:nvSpPr>
        <p:spPr/>
        <p:txBody>
          <a:bodyPr/>
          <a:lstStyle/>
          <a:p>
            <a:r>
              <a:rPr lang="en-US" dirty="0"/>
              <a:t>Project Description</a:t>
            </a:r>
          </a:p>
        </p:txBody>
      </p:sp>
      <p:sp>
        <p:nvSpPr>
          <p:cNvPr id="4" name="Slide Number Placeholder 3">
            <a:extLst>
              <a:ext uri="{FF2B5EF4-FFF2-40B4-BE49-F238E27FC236}">
                <a16:creationId xmlns:a16="http://schemas.microsoft.com/office/drawing/2014/main" id="{4F681F5C-539A-47A4-9019-9561A0C003F5}"/>
              </a:ext>
            </a:extLst>
          </p:cNvPr>
          <p:cNvSpPr>
            <a:spLocks noGrp="1"/>
          </p:cNvSpPr>
          <p:nvPr>
            <p:ph type="sldNum" sz="quarter" idx="12"/>
          </p:nvPr>
        </p:nvSpPr>
        <p:spPr/>
        <p:txBody>
          <a:bodyPr/>
          <a:lstStyle/>
          <a:p>
            <a:fld id="{62EB98DD-AED7-CB4E-A308-5E99D971A9B7}" type="slidenum">
              <a:rPr lang="en-US" smtClean="0"/>
              <a:t>18</a:t>
            </a:fld>
            <a:endParaRPr lang="en-US" dirty="0"/>
          </a:p>
        </p:txBody>
      </p:sp>
      <p:pic>
        <p:nvPicPr>
          <p:cNvPr id="10" name="Picture 9">
            <a:extLst>
              <a:ext uri="{FF2B5EF4-FFF2-40B4-BE49-F238E27FC236}">
                <a16:creationId xmlns:a16="http://schemas.microsoft.com/office/drawing/2014/main" id="{D9D3739A-8C22-BBB8-8816-645963C55100}"/>
              </a:ext>
            </a:extLst>
          </p:cNvPr>
          <p:cNvPicPr>
            <a:picLocks noChangeAspect="1"/>
          </p:cNvPicPr>
          <p:nvPr/>
        </p:nvPicPr>
        <p:blipFill>
          <a:blip r:embed="rId3"/>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A3B7B5F-4F73-0695-562B-0890D388F643}"/>
              </a:ext>
            </a:extLst>
          </p:cNvPr>
          <p:cNvSpPr txBox="1"/>
          <p:nvPr/>
        </p:nvSpPr>
        <p:spPr>
          <a:xfrm>
            <a:off x="3048953" y="3244334"/>
            <a:ext cx="6097904" cy="369332"/>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endParaRPr lang="en-US" dirty="0"/>
          </a:p>
        </p:txBody>
      </p:sp>
    </p:spTree>
    <p:extLst>
      <p:ext uri="{BB962C8B-B14F-4D97-AF65-F5344CB8AC3E}">
        <p14:creationId xmlns:p14="http://schemas.microsoft.com/office/powerpoint/2010/main" val="3279766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F681F5C-539A-47A4-9019-9561A0C003F5}"/>
              </a:ext>
            </a:extLst>
          </p:cNvPr>
          <p:cNvSpPr>
            <a:spLocks noGrp="1"/>
          </p:cNvSpPr>
          <p:nvPr>
            <p:ph type="sldNum" sz="quarter" idx="12"/>
          </p:nvPr>
        </p:nvSpPr>
        <p:spPr/>
        <p:txBody>
          <a:bodyPr/>
          <a:lstStyle/>
          <a:p>
            <a:fld id="{62EB98DD-AED7-CB4E-A308-5E99D971A9B7}" type="slidenum">
              <a:rPr lang="en-US" smtClean="0"/>
              <a:t>19</a:t>
            </a:fld>
            <a:endParaRPr lang="en-US" dirty="0"/>
          </a:p>
        </p:txBody>
      </p:sp>
      <p:sp>
        <p:nvSpPr>
          <p:cNvPr id="5" name="TextBox 4">
            <a:extLst>
              <a:ext uri="{FF2B5EF4-FFF2-40B4-BE49-F238E27FC236}">
                <a16:creationId xmlns:a16="http://schemas.microsoft.com/office/drawing/2014/main" id="{1A3B7B5F-4F73-0695-562B-0890D388F643}"/>
              </a:ext>
            </a:extLst>
          </p:cNvPr>
          <p:cNvSpPr txBox="1"/>
          <p:nvPr/>
        </p:nvSpPr>
        <p:spPr>
          <a:xfrm>
            <a:off x="3048953" y="3244334"/>
            <a:ext cx="6097904" cy="369332"/>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endParaRPr lang="en-US" dirty="0"/>
          </a:p>
        </p:txBody>
      </p:sp>
      <p:pic>
        <p:nvPicPr>
          <p:cNvPr id="8" name="Picture 7">
            <a:extLst>
              <a:ext uri="{FF2B5EF4-FFF2-40B4-BE49-F238E27FC236}">
                <a16:creationId xmlns:a16="http://schemas.microsoft.com/office/drawing/2014/main" id="{FA3C6C90-3CFD-FCE4-8969-B5AE491C4F28}"/>
              </a:ext>
            </a:extLst>
          </p:cNvPr>
          <p:cNvPicPr>
            <a:picLocks noChangeAspect="1"/>
          </p:cNvPicPr>
          <p:nvPr/>
        </p:nvPicPr>
        <p:blipFill rotWithShape="1">
          <a:blip r:embed="rId3"/>
          <a:srcRect l="1000"/>
          <a:stretch/>
        </p:blipFill>
        <p:spPr>
          <a:xfrm>
            <a:off x="0" y="0"/>
            <a:ext cx="12192000" cy="6858000"/>
          </a:xfrm>
          <a:prstGeom prst="rect">
            <a:avLst/>
          </a:prstGeom>
        </p:spPr>
      </p:pic>
    </p:spTree>
    <p:extLst>
      <p:ext uri="{BB962C8B-B14F-4D97-AF65-F5344CB8AC3E}">
        <p14:creationId xmlns:p14="http://schemas.microsoft.com/office/powerpoint/2010/main" val="3123707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F2B7C5-DB6E-B531-2B73-F9434262A5D4}"/>
              </a:ext>
            </a:extLst>
          </p:cNvPr>
          <p:cNvSpPr>
            <a:spLocks noGrp="1"/>
          </p:cNvSpPr>
          <p:nvPr>
            <p:ph type="ctrTitle"/>
          </p:nvPr>
        </p:nvSpPr>
        <p:spPr>
          <a:xfrm>
            <a:off x="4267200" y="2405954"/>
            <a:ext cx="7543800" cy="2072562"/>
          </a:xfrm>
        </p:spPr>
        <p:txBody>
          <a:bodyPr anchor="ctr">
            <a:normAutofit/>
          </a:bodyPr>
          <a:lstStyle/>
          <a:p>
            <a:r>
              <a:rPr lang="en-US" sz="3300" dirty="0">
                <a:latin typeface="Arial Black" panose="020B0A04020102020204" pitchFamily="34" charset="0"/>
                <a:cs typeface="Arial" panose="020B0604020202020204" pitchFamily="34" charset="0"/>
              </a:rPr>
              <a:t>WORKING TOGETHER</a:t>
            </a:r>
            <a:endParaRPr lang="en-US" dirty="0">
              <a:latin typeface="Arial Black" panose="020B0A040201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CC7DB40-2C25-F757-5AFF-6E97A4BC88A3}"/>
              </a:ext>
            </a:extLst>
          </p:cNvPr>
          <p:cNvSpPr>
            <a:spLocks noGrp="1"/>
          </p:cNvSpPr>
          <p:nvPr>
            <p:ph type="sldNum" sz="quarter" idx="4294967295"/>
          </p:nvPr>
        </p:nvSpPr>
        <p:spPr>
          <a:xfrm>
            <a:off x="11617325" y="6356350"/>
            <a:ext cx="574675" cy="365125"/>
          </a:xfrm>
        </p:spPr>
        <p:txBody>
          <a:bodyPr/>
          <a:lstStyle/>
          <a:p>
            <a:fld id="{62EB98DD-AED7-CB4E-A308-5E99D971A9B7}" type="slidenum">
              <a:rPr lang="en-US" smtClean="0"/>
              <a:t>2</a:t>
            </a:fld>
            <a:endParaRPr lang="en-US" dirty="0"/>
          </a:p>
        </p:txBody>
      </p:sp>
      <p:pic>
        <p:nvPicPr>
          <p:cNvPr id="6" name="Picture 5" descr="A bridge over a river&#10;&#10;Description automatically generated with low confidence">
            <a:extLst>
              <a:ext uri="{FF2B5EF4-FFF2-40B4-BE49-F238E27FC236}">
                <a16:creationId xmlns:a16="http://schemas.microsoft.com/office/drawing/2014/main" id="{DF9742C7-F711-20AD-90D7-34AED6987B8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3279" y="2070635"/>
            <a:ext cx="2741858" cy="2743200"/>
          </a:xfrm>
          <a:prstGeom prst="ellipse">
            <a:avLst/>
          </a:prstGeom>
        </p:spPr>
      </p:pic>
    </p:spTree>
    <p:extLst>
      <p:ext uri="{BB962C8B-B14F-4D97-AF65-F5344CB8AC3E}">
        <p14:creationId xmlns:p14="http://schemas.microsoft.com/office/powerpoint/2010/main" val="1742829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F2B7C5-DB6E-B531-2B73-F9434262A5D4}"/>
              </a:ext>
            </a:extLst>
          </p:cNvPr>
          <p:cNvSpPr>
            <a:spLocks noGrp="1"/>
          </p:cNvSpPr>
          <p:nvPr>
            <p:ph type="ctrTitle"/>
          </p:nvPr>
        </p:nvSpPr>
        <p:spPr>
          <a:xfrm>
            <a:off x="4267200" y="2982038"/>
            <a:ext cx="7543800" cy="1342311"/>
          </a:xfrm>
        </p:spPr>
        <p:txBody>
          <a:bodyPr anchor="ctr">
            <a:normAutofit/>
          </a:bodyPr>
          <a:lstStyle/>
          <a:p>
            <a:r>
              <a:rPr lang="en-US" dirty="0"/>
              <a:t>PROGRESSIVE DESIGN BUILD</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CC7DB40-2C25-F757-5AFF-6E97A4BC88A3}"/>
              </a:ext>
            </a:extLst>
          </p:cNvPr>
          <p:cNvSpPr>
            <a:spLocks noGrp="1"/>
          </p:cNvSpPr>
          <p:nvPr>
            <p:ph type="sldNum" sz="quarter" idx="4294967295"/>
          </p:nvPr>
        </p:nvSpPr>
        <p:spPr>
          <a:xfrm>
            <a:off x="11617325" y="6356350"/>
            <a:ext cx="574675" cy="365125"/>
          </a:xfrm>
        </p:spPr>
        <p:txBody>
          <a:bodyPr/>
          <a:lstStyle/>
          <a:p>
            <a:fld id="{62EB98DD-AED7-CB4E-A308-5E99D971A9B7}" type="slidenum">
              <a:rPr lang="en-US" smtClean="0"/>
              <a:t>20</a:t>
            </a:fld>
            <a:endParaRPr lang="en-US" dirty="0"/>
          </a:p>
        </p:txBody>
      </p:sp>
      <p:pic>
        <p:nvPicPr>
          <p:cNvPr id="6" name="Picture 5" descr="A bridge over a river&#10;&#10;Description automatically generated with low confidence">
            <a:extLst>
              <a:ext uri="{FF2B5EF4-FFF2-40B4-BE49-F238E27FC236}">
                <a16:creationId xmlns:a16="http://schemas.microsoft.com/office/drawing/2014/main" id="{DF9742C7-F711-20AD-90D7-34AED6987B8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3279" y="2070635"/>
            <a:ext cx="2741858" cy="2743200"/>
          </a:xfrm>
          <a:prstGeom prst="ellipse">
            <a:avLst/>
          </a:prstGeom>
        </p:spPr>
      </p:pic>
    </p:spTree>
    <p:extLst>
      <p:ext uri="{BB962C8B-B14F-4D97-AF65-F5344CB8AC3E}">
        <p14:creationId xmlns:p14="http://schemas.microsoft.com/office/powerpoint/2010/main" val="32334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49B58-387C-4827-8024-9776E2AD11D6}"/>
              </a:ext>
            </a:extLst>
          </p:cNvPr>
          <p:cNvSpPr>
            <a:spLocks noGrp="1"/>
          </p:cNvSpPr>
          <p:nvPr>
            <p:ph type="title"/>
          </p:nvPr>
        </p:nvSpPr>
        <p:spPr>
          <a:xfrm>
            <a:off x="381000" y="425926"/>
            <a:ext cx="11430000" cy="711835"/>
          </a:xfrm>
        </p:spPr>
        <p:txBody>
          <a:bodyPr/>
          <a:lstStyle/>
          <a:p>
            <a:r>
              <a:rPr lang="en-US" dirty="0"/>
              <a:t>Progressive Design-Build Process</a:t>
            </a:r>
          </a:p>
        </p:txBody>
      </p:sp>
      <p:sp>
        <p:nvSpPr>
          <p:cNvPr id="3" name="Content Placeholder 2">
            <a:extLst>
              <a:ext uri="{FF2B5EF4-FFF2-40B4-BE49-F238E27FC236}">
                <a16:creationId xmlns:a16="http://schemas.microsoft.com/office/drawing/2014/main" id="{47886A82-68D6-4E13-ADC5-CE992B0BFA5B}"/>
              </a:ext>
            </a:extLst>
          </p:cNvPr>
          <p:cNvSpPr>
            <a:spLocks noGrp="1"/>
          </p:cNvSpPr>
          <p:nvPr>
            <p:ph idx="1"/>
          </p:nvPr>
        </p:nvSpPr>
        <p:spPr>
          <a:xfrm>
            <a:off x="381000" y="1585913"/>
            <a:ext cx="7696200" cy="5272087"/>
          </a:xfrm>
        </p:spPr>
        <p:txBody>
          <a:bodyPr>
            <a:normAutofit/>
          </a:bodyPr>
          <a:lstStyle/>
          <a:p>
            <a:pPr marL="0" indent="0">
              <a:lnSpc>
                <a:spcPct val="114000"/>
              </a:lnSpc>
              <a:spcBef>
                <a:spcPts val="2400"/>
              </a:spcBef>
              <a:buNone/>
            </a:pPr>
            <a:r>
              <a:rPr lang="en-US" u="sng" dirty="0"/>
              <a:t>Progressive Design-Build</a:t>
            </a:r>
          </a:p>
          <a:p>
            <a:pPr>
              <a:lnSpc>
                <a:spcPct val="114000"/>
              </a:lnSpc>
              <a:spcBef>
                <a:spcPts val="1200"/>
              </a:spcBef>
            </a:pPr>
            <a:r>
              <a:rPr lang="en-US" sz="2400" dirty="0"/>
              <a:t>Selection based on qualifications and pricing approach</a:t>
            </a:r>
          </a:p>
          <a:p>
            <a:pPr>
              <a:lnSpc>
                <a:spcPct val="114000"/>
              </a:lnSpc>
              <a:spcBef>
                <a:spcPts val="1200"/>
              </a:spcBef>
            </a:pPr>
            <a:r>
              <a:rPr lang="en-US" sz="2400" dirty="0"/>
              <a:t>Offsets construction market uncertainties</a:t>
            </a:r>
          </a:p>
          <a:p>
            <a:pPr lvl="1">
              <a:lnSpc>
                <a:spcPct val="114000"/>
              </a:lnSpc>
              <a:spcBef>
                <a:spcPts val="1200"/>
              </a:spcBef>
            </a:pPr>
            <a:r>
              <a:rPr lang="en-US" dirty="0"/>
              <a:t>Inflation</a:t>
            </a:r>
          </a:p>
          <a:p>
            <a:pPr lvl="1">
              <a:lnSpc>
                <a:spcPct val="114000"/>
              </a:lnSpc>
              <a:spcBef>
                <a:spcPts val="1200"/>
              </a:spcBef>
            </a:pPr>
            <a:r>
              <a:rPr lang="en-US" dirty="0"/>
              <a:t>Supply chain</a:t>
            </a:r>
          </a:p>
          <a:p>
            <a:pPr lvl="1">
              <a:lnSpc>
                <a:spcPct val="114000"/>
              </a:lnSpc>
              <a:spcBef>
                <a:spcPts val="1200"/>
              </a:spcBef>
            </a:pPr>
            <a:r>
              <a:rPr lang="en-US" dirty="0"/>
              <a:t>Availability of materials</a:t>
            </a:r>
            <a:endParaRPr lang="en-US" sz="2000" dirty="0"/>
          </a:p>
        </p:txBody>
      </p:sp>
      <p:sp>
        <p:nvSpPr>
          <p:cNvPr id="4" name="Slide Number Placeholder 3">
            <a:extLst>
              <a:ext uri="{FF2B5EF4-FFF2-40B4-BE49-F238E27FC236}">
                <a16:creationId xmlns:a16="http://schemas.microsoft.com/office/drawing/2014/main" id="{F12636B8-CA9C-4F8D-9C4A-5D7A38446AA4}"/>
              </a:ext>
            </a:extLst>
          </p:cNvPr>
          <p:cNvSpPr>
            <a:spLocks noGrp="1"/>
          </p:cNvSpPr>
          <p:nvPr>
            <p:ph type="sldNum" sz="quarter" idx="12"/>
          </p:nvPr>
        </p:nvSpPr>
        <p:spPr>
          <a:xfrm>
            <a:off x="11236960" y="6356350"/>
            <a:ext cx="574040" cy="365125"/>
          </a:xfrm>
        </p:spPr>
        <p:txBody>
          <a:bodyPr/>
          <a:lstStyle/>
          <a:p>
            <a:fld id="{62EB98DD-AED7-CB4E-A308-5E99D971A9B7}" type="slidenum">
              <a:rPr lang="en-US" smtClean="0"/>
              <a:pPr/>
              <a:t>21</a:t>
            </a:fld>
            <a:endParaRPr lang="en-US" dirty="0"/>
          </a:p>
        </p:txBody>
      </p:sp>
      <p:pic>
        <p:nvPicPr>
          <p:cNvPr id="6" name="Picture 5">
            <a:extLst>
              <a:ext uri="{FF2B5EF4-FFF2-40B4-BE49-F238E27FC236}">
                <a16:creationId xmlns:a16="http://schemas.microsoft.com/office/drawing/2014/main" id="{F3823319-E58E-5EB4-7FDC-203AF87310D5}"/>
              </a:ext>
            </a:extLst>
          </p:cNvPr>
          <p:cNvPicPr>
            <a:picLocks noChangeAspect="1"/>
          </p:cNvPicPr>
          <p:nvPr/>
        </p:nvPicPr>
        <p:blipFill>
          <a:blip r:embed="rId3"/>
          <a:stretch>
            <a:fillRect/>
          </a:stretch>
        </p:blipFill>
        <p:spPr>
          <a:xfrm>
            <a:off x="7409180" y="1372913"/>
            <a:ext cx="4114800" cy="5348562"/>
          </a:xfrm>
          <a:prstGeom prst="rect">
            <a:avLst/>
          </a:prstGeom>
        </p:spPr>
      </p:pic>
    </p:spTree>
    <p:extLst>
      <p:ext uri="{BB962C8B-B14F-4D97-AF65-F5344CB8AC3E}">
        <p14:creationId xmlns:p14="http://schemas.microsoft.com/office/powerpoint/2010/main" val="1110591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49B58-387C-4827-8024-9776E2AD11D6}"/>
              </a:ext>
            </a:extLst>
          </p:cNvPr>
          <p:cNvSpPr>
            <a:spLocks noGrp="1"/>
          </p:cNvSpPr>
          <p:nvPr>
            <p:ph type="title"/>
          </p:nvPr>
        </p:nvSpPr>
        <p:spPr>
          <a:xfrm>
            <a:off x="381000" y="425926"/>
            <a:ext cx="11430000" cy="711835"/>
          </a:xfrm>
        </p:spPr>
        <p:txBody>
          <a:bodyPr/>
          <a:lstStyle/>
          <a:p>
            <a:r>
              <a:rPr lang="en-US" dirty="0"/>
              <a:t>Progressive Design-Build Process</a:t>
            </a:r>
          </a:p>
        </p:txBody>
      </p:sp>
      <p:sp>
        <p:nvSpPr>
          <p:cNvPr id="3" name="Content Placeholder 2">
            <a:extLst>
              <a:ext uri="{FF2B5EF4-FFF2-40B4-BE49-F238E27FC236}">
                <a16:creationId xmlns:a16="http://schemas.microsoft.com/office/drawing/2014/main" id="{47886A82-68D6-4E13-ADC5-CE992B0BFA5B}"/>
              </a:ext>
            </a:extLst>
          </p:cNvPr>
          <p:cNvSpPr>
            <a:spLocks noGrp="1"/>
          </p:cNvSpPr>
          <p:nvPr>
            <p:ph idx="1"/>
          </p:nvPr>
        </p:nvSpPr>
        <p:spPr>
          <a:xfrm>
            <a:off x="381000" y="1585913"/>
            <a:ext cx="11498286" cy="5272087"/>
          </a:xfrm>
        </p:spPr>
        <p:txBody>
          <a:bodyPr>
            <a:normAutofit/>
          </a:bodyPr>
          <a:lstStyle/>
          <a:p>
            <a:pPr marL="0" indent="0">
              <a:lnSpc>
                <a:spcPct val="114000"/>
              </a:lnSpc>
              <a:spcBef>
                <a:spcPts val="2400"/>
              </a:spcBef>
              <a:buNone/>
            </a:pPr>
            <a:r>
              <a:rPr lang="en-US" u="sng" dirty="0"/>
              <a:t>Progressive Design-Build</a:t>
            </a:r>
          </a:p>
          <a:p>
            <a:pPr>
              <a:lnSpc>
                <a:spcPct val="114000"/>
              </a:lnSpc>
              <a:spcBef>
                <a:spcPts val="1200"/>
              </a:spcBef>
            </a:pPr>
            <a:r>
              <a:rPr lang="en-US" sz="2400" dirty="0"/>
              <a:t>Prices materials closer to construction</a:t>
            </a:r>
          </a:p>
          <a:p>
            <a:pPr>
              <a:lnSpc>
                <a:spcPct val="114000"/>
              </a:lnSpc>
              <a:spcBef>
                <a:spcPts val="1200"/>
              </a:spcBef>
            </a:pPr>
            <a:r>
              <a:rPr lang="en-US" sz="2400" dirty="0"/>
              <a:t>Allows for innovation concepts</a:t>
            </a:r>
          </a:p>
          <a:p>
            <a:pPr>
              <a:lnSpc>
                <a:spcPct val="114000"/>
              </a:lnSpc>
              <a:spcBef>
                <a:spcPts val="1200"/>
              </a:spcBef>
            </a:pPr>
            <a:r>
              <a:rPr lang="en-US" sz="2400" dirty="0"/>
              <a:t>Provides more opportunities for outreach</a:t>
            </a:r>
          </a:p>
          <a:p>
            <a:pPr lvl="1">
              <a:lnSpc>
                <a:spcPct val="114000"/>
              </a:lnSpc>
              <a:spcBef>
                <a:spcPts val="1200"/>
              </a:spcBef>
            </a:pPr>
            <a:r>
              <a:rPr lang="en-US" dirty="0"/>
              <a:t>Local agency coordination</a:t>
            </a:r>
          </a:p>
          <a:p>
            <a:pPr lvl="1">
              <a:lnSpc>
                <a:spcPct val="114000"/>
              </a:lnSpc>
              <a:spcBef>
                <a:spcPts val="1200"/>
              </a:spcBef>
            </a:pPr>
            <a:r>
              <a:rPr lang="en-US" dirty="0"/>
              <a:t>Traffic and incident management</a:t>
            </a:r>
          </a:p>
          <a:p>
            <a:pPr lvl="1">
              <a:lnSpc>
                <a:spcPct val="114000"/>
              </a:lnSpc>
              <a:spcBef>
                <a:spcPts val="1200"/>
              </a:spcBef>
            </a:pPr>
            <a:r>
              <a:rPr lang="en-US" dirty="0"/>
              <a:t>Aesthetics</a:t>
            </a:r>
            <a:endParaRPr lang="en-US" sz="2800" dirty="0"/>
          </a:p>
        </p:txBody>
      </p:sp>
      <p:sp>
        <p:nvSpPr>
          <p:cNvPr id="4" name="Slide Number Placeholder 3">
            <a:extLst>
              <a:ext uri="{FF2B5EF4-FFF2-40B4-BE49-F238E27FC236}">
                <a16:creationId xmlns:a16="http://schemas.microsoft.com/office/drawing/2014/main" id="{F12636B8-CA9C-4F8D-9C4A-5D7A38446AA4}"/>
              </a:ext>
            </a:extLst>
          </p:cNvPr>
          <p:cNvSpPr>
            <a:spLocks noGrp="1"/>
          </p:cNvSpPr>
          <p:nvPr>
            <p:ph type="sldNum" sz="quarter" idx="12"/>
          </p:nvPr>
        </p:nvSpPr>
        <p:spPr>
          <a:xfrm>
            <a:off x="11236960" y="6356350"/>
            <a:ext cx="574040" cy="365125"/>
          </a:xfrm>
        </p:spPr>
        <p:txBody>
          <a:bodyPr/>
          <a:lstStyle/>
          <a:p>
            <a:fld id="{62EB98DD-AED7-CB4E-A308-5E99D971A9B7}" type="slidenum">
              <a:rPr lang="en-US" smtClean="0"/>
              <a:pPr/>
              <a:t>22</a:t>
            </a:fld>
            <a:endParaRPr lang="en-US" dirty="0"/>
          </a:p>
        </p:txBody>
      </p:sp>
      <p:pic>
        <p:nvPicPr>
          <p:cNvPr id="8" name="Picture 2" descr="partially removed decking allows the structural supports of the Brent Spence Bridge to be seen">
            <a:extLst>
              <a:ext uri="{FF2B5EF4-FFF2-40B4-BE49-F238E27FC236}">
                <a16:creationId xmlns:a16="http://schemas.microsoft.com/office/drawing/2014/main" id="{BC79A2C9-4BF0-0757-187B-984FA060B8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637" t="3561" r="29053" b="21361"/>
          <a:stretch/>
        </p:blipFill>
        <p:spPr bwMode="auto">
          <a:xfrm>
            <a:off x="7354316" y="1738534"/>
            <a:ext cx="4169664" cy="4169664"/>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90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64A64-6FE6-F6FC-9508-9F14F90C181A}"/>
              </a:ext>
            </a:extLst>
          </p:cNvPr>
          <p:cNvSpPr>
            <a:spLocks noGrp="1"/>
          </p:cNvSpPr>
          <p:nvPr>
            <p:ph type="title"/>
          </p:nvPr>
        </p:nvSpPr>
        <p:spPr/>
        <p:txBody>
          <a:bodyPr>
            <a:normAutofit fontScale="90000"/>
          </a:bodyPr>
          <a:lstStyle/>
          <a:p>
            <a:r>
              <a:rPr lang="en-US" dirty="0"/>
              <a:t>WHAT IS PROGRESSIVE DESIGN BUILD (PDB)?</a:t>
            </a:r>
          </a:p>
        </p:txBody>
      </p:sp>
      <p:sp>
        <p:nvSpPr>
          <p:cNvPr id="4" name="Slide Number Placeholder 3">
            <a:extLst>
              <a:ext uri="{FF2B5EF4-FFF2-40B4-BE49-F238E27FC236}">
                <a16:creationId xmlns:a16="http://schemas.microsoft.com/office/drawing/2014/main" id="{2A4AB291-216F-3FB7-948A-C3817FD8F0EB}"/>
              </a:ext>
            </a:extLst>
          </p:cNvPr>
          <p:cNvSpPr>
            <a:spLocks noGrp="1"/>
          </p:cNvSpPr>
          <p:nvPr>
            <p:ph type="sldNum" sz="quarter" idx="12"/>
          </p:nvPr>
        </p:nvSpPr>
        <p:spPr/>
        <p:txBody>
          <a:bodyPr/>
          <a:lstStyle/>
          <a:p>
            <a:fld id="{62EB98DD-AED7-CB4E-A308-5E99D971A9B7}" type="slidenum">
              <a:rPr lang="en-US" smtClean="0"/>
              <a:t>23</a:t>
            </a:fld>
            <a:endParaRPr lang="en-US" dirty="0"/>
          </a:p>
        </p:txBody>
      </p:sp>
      <p:grpSp>
        <p:nvGrpSpPr>
          <p:cNvPr id="5" name="Group 4">
            <a:extLst>
              <a:ext uri="{FF2B5EF4-FFF2-40B4-BE49-F238E27FC236}">
                <a16:creationId xmlns:a16="http://schemas.microsoft.com/office/drawing/2014/main" id="{BF64508B-39FC-81D6-F9C9-DB2376AAB2D4}"/>
              </a:ext>
            </a:extLst>
          </p:cNvPr>
          <p:cNvGrpSpPr/>
          <p:nvPr/>
        </p:nvGrpSpPr>
        <p:grpSpPr>
          <a:xfrm>
            <a:off x="702390" y="2766784"/>
            <a:ext cx="10973289" cy="1652816"/>
            <a:chOff x="3047322" y="4290784"/>
            <a:chExt cx="12341449" cy="1298594"/>
          </a:xfrm>
        </p:grpSpPr>
        <p:grpSp>
          <p:nvGrpSpPr>
            <p:cNvPr id="6" name="Group 5">
              <a:extLst>
                <a:ext uri="{FF2B5EF4-FFF2-40B4-BE49-F238E27FC236}">
                  <a16:creationId xmlns:a16="http://schemas.microsoft.com/office/drawing/2014/main" id="{FDEF0EC0-7616-0575-AAAC-0873EFCF411C}"/>
                </a:ext>
              </a:extLst>
            </p:cNvPr>
            <p:cNvGrpSpPr/>
            <p:nvPr/>
          </p:nvGrpSpPr>
          <p:grpSpPr>
            <a:xfrm>
              <a:off x="3047322" y="4290784"/>
              <a:ext cx="12341449" cy="1298594"/>
              <a:chOff x="3047322" y="4290784"/>
              <a:chExt cx="12341449" cy="1298594"/>
            </a:xfrm>
          </p:grpSpPr>
          <p:sp>
            <p:nvSpPr>
              <p:cNvPr id="8" name="Freeform: Shape 7">
                <a:extLst>
                  <a:ext uri="{FF2B5EF4-FFF2-40B4-BE49-F238E27FC236}">
                    <a16:creationId xmlns:a16="http://schemas.microsoft.com/office/drawing/2014/main" id="{A9330952-2D91-98EC-59D8-8A9BA3CAE4A5}"/>
                  </a:ext>
                </a:extLst>
              </p:cNvPr>
              <p:cNvSpPr/>
              <p:nvPr/>
            </p:nvSpPr>
            <p:spPr>
              <a:xfrm>
                <a:off x="11921670" y="4290784"/>
                <a:ext cx="3467101" cy="1298594"/>
              </a:xfrm>
              <a:custGeom>
                <a:avLst/>
                <a:gdLst>
                  <a:gd name="connsiteX0" fmla="*/ 0 w 3698974"/>
                  <a:gd name="connsiteY0" fmla="*/ 0 h 1479589"/>
                  <a:gd name="connsiteX1" fmla="*/ 2959180 w 3698974"/>
                  <a:gd name="connsiteY1" fmla="*/ 0 h 1479589"/>
                  <a:gd name="connsiteX2" fmla="*/ 3698974 w 3698974"/>
                  <a:gd name="connsiteY2" fmla="*/ 739795 h 1479589"/>
                  <a:gd name="connsiteX3" fmla="*/ 2959180 w 3698974"/>
                  <a:gd name="connsiteY3" fmla="*/ 1479589 h 1479589"/>
                  <a:gd name="connsiteX4" fmla="*/ 0 w 3698974"/>
                  <a:gd name="connsiteY4" fmla="*/ 1479589 h 1479589"/>
                  <a:gd name="connsiteX5" fmla="*/ 739795 w 3698974"/>
                  <a:gd name="connsiteY5" fmla="*/ 739795 h 1479589"/>
                  <a:gd name="connsiteX6" fmla="*/ 0 w 3698974"/>
                  <a:gd name="connsiteY6" fmla="*/ 0 h 147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8974" h="1479589">
                    <a:moveTo>
                      <a:pt x="0" y="0"/>
                    </a:moveTo>
                    <a:lnTo>
                      <a:pt x="2959180" y="0"/>
                    </a:lnTo>
                    <a:lnTo>
                      <a:pt x="3698974" y="739795"/>
                    </a:lnTo>
                    <a:lnTo>
                      <a:pt x="2959180" y="1479589"/>
                    </a:lnTo>
                    <a:lnTo>
                      <a:pt x="0" y="1479589"/>
                    </a:lnTo>
                    <a:lnTo>
                      <a:pt x="739795" y="739795"/>
                    </a:lnTo>
                    <a:lnTo>
                      <a:pt x="0" y="0"/>
                    </a:lnTo>
                    <a:close/>
                  </a:path>
                </a:pathLst>
              </a:custGeom>
              <a:solidFill>
                <a:srgbClr val="005DB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2960" tIns="86678" rIns="640080" bIns="86678" numCol="1" spcCol="1270" anchor="ctr" anchorCtr="0">
                <a:noAutofit/>
              </a:bodyPr>
              <a:lstStyle/>
              <a:p>
                <a:pPr marL="0" lvl="0" indent="0" algn="ctr" defTabSz="2889250">
                  <a:lnSpc>
                    <a:spcPct val="90000"/>
                  </a:lnSpc>
                  <a:spcBef>
                    <a:spcPct val="0"/>
                  </a:spcBef>
                  <a:buNone/>
                </a:pPr>
                <a:r>
                  <a:rPr lang="en-US" sz="2000" kern="1200" dirty="0"/>
                  <a:t>Phase 2 – </a:t>
                </a:r>
              </a:p>
              <a:p>
                <a:pPr marL="0" lvl="0" indent="0" algn="ctr" defTabSz="2889250">
                  <a:lnSpc>
                    <a:spcPct val="90000"/>
                  </a:lnSpc>
                  <a:spcBef>
                    <a:spcPct val="0"/>
                  </a:spcBef>
                  <a:buNone/>
                </a:pPr>
                <a:r>
                  <a:rPr lang="en-US" sz="2000" kern="1200" dirty="0"/>
                  <a:t>Final Design and Construction</a:t>
                </a:r>
              </a:p>
            </p:txBody>
          </p:sp>
          <p:sp>
            <p:nvSpPr>
              <p:cNvPr id="9" name="Freeform: Shape 8">
                <a:extLst>
                  <a:ext uri="{FF2B5EF4-FFF2-40B4-BE49-F238E27FC236}">
                    <a16:creationId xmlns:a16="http://schemas.microsoft.com/office/drawing/2014/main" id="{EB240814-20B6-64DE-768F-4251BEF39E7B}"/>
                  </a:ext>
                </a:extLst>
              </p:cNvPr>
              <p:cNvSpPr/>
              <p:nvPr/>
            </p:nvSpPr>
            <p:spPr>
              <a:xfrm>
                <a:off x="6005438" y="4290784"/>
                <a:ext cx="3467101" cy="1298594"/>
              </a:xfrm>
              <a:custGeom>
                <a:avLst/>
                <a:gdLst>
                  <a:gd name="connsiteX0" fmla="*/ 0 w 3698974"/>
                  <a:gd name="connsiteY0" fmla="*/ 0 h 1479589"/>
                  <a:gd name="connsiteX1" fmla="*/ 2959180 w 3698974"/>
                  <a:gd name="connsiteY1" fmla="*/ 0 h 1479589"/>
                  <a:gd name="connsiteX2" fmla="*/ 3698974 w 3698974"/>
                  <a:gd name="connsiteY2" fmla="*/ 739795 h 1479589"/>
                  <a:gd name="connsiteX3" fmla="*/ 2959180 w 3698974"/>
                  <a:gd name="connsiteY3" fmla="*/ 1479589 h 1479589"/>
                  <a:gd name="connsiteX4" fmla="*/ 0 w 3698974"/>
                  <a:gd name="connsiteY4" fmla="*/ 1479589 h 1479589"/>
                  <a:gd name="connsiteX5" fmla="*/ 739795 w 3698974"/>
                  <a:gd name="connsiteY5" fmla="*/ 739795 h 1479589"/>
                  <a:gd name="connsiteX6" fmla="*/ 0 w 3698974"/>
                  <a:gd name="connsiteY6" fmla="*/ 0 h 147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8974" h="1479589">
                    <a:moveTo>
                      <a:pt x="0" y="0"/>
                    </a:moveTo>
                    <a:lnTo>
                      <a:pt x="2959180" y="0"/>
                    </a:lnTo>
                    <a:lnTo>
                      <a:pt x="3698974" y="739795"/>
                    </a:lnTo>
                    <a:lnTo>
                      <a:pt x="2959180" y="1479589"/>
                    </a:lnTo>
                    <a:lnTo>
                      <a:pt x="0" y="1479589"/>
                    </a:lnTo>
                    <a:lnTo>
                      <a:pt x="739795" y="739795"/>
                    </a:lnTo>
                    <a:lnTo>
                      <a:pt x="0" y="0"/>
                    </a:lnTo>
                    <a:close/>
                  </a:path>
                </a:pathLst>
              </a:custGeom>
              <a:solidFill>
                <a:srgbClr val="005DB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2960" tIns="86678" rIns="640080" bIns="86678" numCol="1" spcCol="1270" anchor="ctr" anchorCtr="0">
                <a:noAutofit/>
              </a:bodyPr>
              <a:lstStyle/>
              <a:p>
                <a:pPr marL="0" lvl="0" indent="0" algn="ctr" defTabSz="2889250">
                  <a:lnSpc>
                    <a:spcPct val="90000"/>
                  </a:lnSpc>
                  <a:spcBef>
                    <a:spcPct val="0"/>
                  </a:spcBef>
                  <a:buNone/>
                </a:pPr>
                <a:r>
                  <a:rPr lang="en-US" sz="2000" kern="1200" dirty="0"/>
                  <a:t>Sub-Phase 1A: </a:t>
                </a:r>
              </a:p>
              <a:p>
                <a:pPr marL="0" lvl="0" indent="0" algn="ctr" defTabSz="2889250">
                  <a:lnSpc>
                    <a:spcPct val="90000"/>
                  </a:lnSpc>
                  <a:spcBef>
                    <a:spcPct val="0"/>
                  </a:spcBef>
                  <a:buNone/>
                </a:pPr>
                <a:r>
                  <a:rPr lang="en-US" sz="2000" kern="1200" dirty="0"/>
                  <a:t>Proof of Concept</a:t>
                </a:r>
              </a:p>
            </p:txBody>
          </p:sp>
          <p:sp>
            <p:nvSpPr>
              <p:cNvPr id="10" name="Freeform: Shape 9">
                <a:extLst>
                  <a:ext uri="{FF2B5EF4-FFF2-40B4-BE49-F238E27FC236}">
                    <a16:creationId xmlns:a16="http://schemas.microsoft.com/office/drawing/2014/main" id="{5FE5B05E-19EF-3FD1-E8D6-38FCCA393FBA}"/>
                  </a:ext>
                </a:extLst>
              </p:cNvPr>
              <p:cNvSpPr/>
              <p:nvPr/>
            </p:nvSpPr>
            <p:spPr>
              <a:xfrm>
                <a:off x="3047322" y="4290784"/>
                <a:ext cx="3467101" cy="1298594"/>
              </a:xfrm>
              <a:custGeom>
                <a:avLst/>
                <a:gdLst>
                  <a:gd name="connsiteX0" fmla="*/ 0 w 3698974"/>
                  <a:gd name="connsiteY0" fmla="*/ 0 h 1479589"/>
                  <a:gd name="connsiteX1" fmla="*/ 2959180 w 3698974"/>
                  <a:gd name="connsiteY1" fmla="*/ 0 h 1479589"/>
                  <a:gd name="connsiteX2" fmla="*/ 3698974 w 3698974"/>
                  <a:gd name="connsiteY2" fmla="*/ 739795 h 1479589"/>
                  <a:gd name="connsiteX3" fmla="*/ 2959180 w 3698974"/>
                  <a:gd name="connsiteY3" fmla="*/ 1479589 h 1479589"/>
                  <a:gd name="connsiteX4" fmla="*/ 0 w 3698974"/>
                  <a:gd name="connsiteY4" fmla="*/ 1479589 h 1479589"/>
                  <a:gd name="connsiteX5" fmla="*/ 739795 w 3698974"/>
                  <a:gd name="connsiteY5" fmla="*/ 739795 h 1479589"/>
                  <a:gd name="connsiteX6" fmla="*/ 0 w 3698974"/>
                  <a:gd name="connsiteY6" fmla="*/ 0 h 147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8974" h="1479589">
                    <a:moveTo>
                      <a:pt x="0" y="0"/>
                    </a:moveTo>
                    <a:lnTo>
                      <a:pt x="2959180" y="0"/>
                    </a:lnTo>
                    <a:lnTo>
                      <a:pt x="3698974" y="739795"/>
                    </a:lnTo>
                    <a:lnTo>
                      <a:pt x="2959180" y="1479589"/>
                    </a:lnTo>
                    <a:lnTo>
                      <a:pt x="0" y="1479589"/>
                    </a:lnTo>
                    <a:lnTo>
                      <a:pt x="739795" y="739795"/>
                    </a:lnTo>
                    <a:lnTo>
                      <a:pt x="0" y="0"/>
                    </a:lnTo>
                    <a:close/>
                  </a:path>
                </a:pathLst>
              </a:custGeom>
              <a:solidFill>
                <a:srgbClr val="005DB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2960" tIns="86678" rIns="640080" bIns="86678" numCol="1" spcCol="1270" anchor="ctr" anchorCtr="0">
                <a:noAutofit/>
              </a:bodyPr>
              <a:lstStyle/>
              <a:p>
                <a:pPr marL="0" lvl="0" indent="0" algn="ctr" defTabSz="2889250">
                  <a:lnSpc>
                    <a:spcPct val="90000"/>
                  </a:lnSpc>
                  <a:spcBef>
                    <a:spcPct val="0"/>
                  </a:spcBef>
                  <a:spcAft>
                    <a:spcPct val="35000"/>
                  </a:spcAft>
                  <a:buNone/>
                </a:pPr>
                <a:r>
                  <a:rPr lang="en-US" sz="2000" kern="1200" dirty="0"/>
                  <a:t>Request for Proposals</a:t>
                </a:r>
              </a:p>
            </p:txBody>
          </p:sp>
        </p:grpSp>
        <p:sp>
          <p:nvSpPr>
            <p:cNvPr id="7" name="Freeform: Shape 6">
              <a:extLst>
                <a:ext uri="{FF2B5EF4-FFF2-40B4-BE49-F238E27FC236}">
                  <a16:creationId xmlns:a16="http://schemas.microsoft.com/office/drawing/2014/main" id="{8A8BB3E1-703F-C0CC-53A8-8A3EB003D436}"/>
                </a:ext>
              </a:extLst>
            </p:cNvPr>
            <p:cNvSpPr/>
            <p:nvPr/>
          </p:nvSpPr>
          <p:spPr>
            <a:xfrm>
              <a:off x="8963553" y="4290784"/>
              <a:ext cx="3467101" cy="1298594"/>
            </a:xfrm>
            <a:custGeom>
              <a:avLst/>
              <a:gdLst>
                <a:gd name="connsiteX0" fmla="*/ 0 w 3698974"/>
                <a:gd name="connsiteY0" fmla="*/ 0 h 1479589"/>
                <a:gd name="connsiteX1" fmla="*/ 2959180 w 3698974"/>
                <a:gd name="connsiteY1" fmla="*/ 0 h 1479589"/>
                <a:gd name="connsiteX2" fmla="*/ 3698974 w 3698974"/>
                <a:gd name="connsiteY2" fmla="*/ 739795 h 1479589"/>
                <a:gd name="connsiteX3" fmla="*/ 2959180 w 3698974"/>
                <a:gd name="connsiteY3" fmla="*/ 1479589 h 1479589"/>
                <a:gd name="connsiteX4" fmla="*/ 0 w 3698974"/>
                <a:gd name="connsiteY4" fmla="*/ 1479589 h 1479589"/>
                <a:gd name="connsiteX5" fmla="*/ 739795 w 3698974"/>
                <a:gd name="connsiteY5" fmla="*/ 739795 h 1479589"/>
                <a:gd name="connsiteX6" fmla="*/ 0 w 3698974"/>
                <a:gd name="connsiteY6" fmla="*/ 0 h 147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98974" h="1479589">
                  <a:moveTo>
                    <a:pt x="0" y="0"/>
                  </a:moveTo>
                  <a:lnTo>
                    <a:pt x="2959180" y="0"/>
                  </a:lnTo>
                  <a:lnTo>
                    <a:pt x="3698974" y="739795"/>
                  </a:lnTo>
                  <a:lnTo>
                    <a:pt x="2959180" y="1479589"/>
                  </a:lnTo>
                  <a:lnTo>
                    <a:pt x="0" y="1479589"/>
                  </a:lnTo>
                  <a:lnTo>
                    <a:pt x="739795" y="739795"/>
                  </a:lnTo>
                  <a:lnTo>
                    <a:pt x="0" y="0"/>
                  </a:lnTo>
                  <a:close/>
                </a:path>
              </a:pathLst>
            </a:custGeom>
            <a:solidFill>
              <a:srgbClr val="005DB9"/>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2960" tIns="86678" rIns="640080" bIns="86678" numCol="1" spcCol="1270" anchor="ctr" anchorCtr="0">
              <a:noAutofit/>
            </a:bodyPr>
            <a:lstStyle/>
            <a:p>
              <a:pPr marL="0" lvl="0" indent="0" algn="ctr" defTabSz="2889250">
                <a:lnSpc>
                  <a:spcPct val="90000"/>
                </a:lnSpc>
                <a:spcBef>
                  <a:spcPct val="0"/>
                </a:spcBef>
                <a:buNone/>
              </a:pPr>
              <a:r>
                <a:rPr lang="en-US" sz="2000" kern="1200" dirty="0"/>
                <a:t>Sub-Phase 1B: </a:t>
              </a:r>
            </a:p>
            <a:p>
              <a:pPr marL="0" lvl="0" indent="0" algn="ctr" defTabSz="2889250">
                <a:lnSpc>
                  <a:spcPct val="90000"/>
                </a:lnSpc>
                <a:spcBef>
                  <a:spcPct val="0"/>
                </a:spcBef>
                <a:buNone/>
              </a:pPr>
              <a:r>
                <a:rPr lang="en-US" sz="2000" kern="1200" dirty="0"/>
                <a:t>Project Development</a:t>
              </a:r>
            </a:p>
          </p:txBody>
        </p:sp>
      </p:grpSp>
    </p:spTree>
    <p:extLst>
      <p:ext uri="{BB962C8B-B14F-4D97-AF65-F5344CB8AC3E}">
        <p14:creationId xmlns:p14="http://schemas.microsoft.com/office/powerpoint/2010/main" val="1324105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181D65-8528-E216-DC0D-145A26C7937E}"/>
              </a:ext>
            </a:extLst>
          </p:cNvPr>
          <p:cNvSpPr>
            <a:spLocks noGrp="1"/>
          </p:cNvSpPr>
          <p:nvPr>
            <p:ph type="title"/>
          </p:nvPr>
        </p:nvSpPr>
        <p:spPr/>
        <p:txBody>
          <a:bodyPr>
            <a:normAutofit/>
          </a:bodyPr>
          <a:lstStyle/>
          <a:p>
            <a:r>
              <a:rPr lang="en-US" dirty="0"/>
              <a:t>DRAFT SCHEDULE</a:t>
            </a:r>
          </a:p>
        </p:txBody>
      </p:sp>
      <p:sp>
        <p:nvSpPr>
          <p:cNvPr id="8" name="Content Placeholder 7">
            <a:extLst>
              <a:ext uri="{FF2B5EF4-FFF2-40B4-BE49-F238E27FC236}">
                <a16:creationId xmlns:a16="http://schemas.microsoft.com/office/drawing/2014/main" id="{BCBF5155-02D9-BE9A-3B10-2D797F011D38}"/>
              </a:ext>
            </a:extLst>
          </p:cNvPr>
          <p:cNvSpPr>
            <a:spLocks noGrp="1"/>
          </p:cNvSpPr>
          <p:nvPr>
            <p:ph idx="1"/>
          </p:nvPr>
        </p:nvSpPr>
        <p:spPr>
          <a:xfrm>
            <a:off x="838199" y="1790850"/>
            <a:ext cx="7798905" cy="4351338"/>
          </a:xfrm>
        </p:spPr>
        <p:txBody>
          <a:bodyPr>
            <a:normAutofit/>
          </a:bodyPr>
          <a:lstStyle/>
          <a:p>
            <a:r>
              <a:rPr lang="en-US" sz="2800" dirty="0"/>
              <a:t>October: Preconstruction Notice to Proceed</a:t>
            </a:r>
          </a:p>
          <a:p>
            <a:endParaRPr lang="en-US" sz="2800" dirty="0"/>
          </a:p>
          <a:p>
            <a:r>
              <a:rPr lang="en-US" sz="2800" dirty="0"/>
              <a:t>60-day Innovation Period</a:t>
            </a:r>
          </a:p>
          <a:p>
            <a:endParaRPr lang="en-US" sz="2800" dirty="0"/>
          </a:p>
          <a:p>
            <a:r>
              <a:rPr lang="en-US" sz="2800" dirty="0"/>
              <a:t>Spring of 2024: Proof of Concept</a:t>
            </a:r>
          </a:p>
          <a:p>
            <a:endParaRPr lang="en-US" sz="2800" dirty="0"/>
          </a:p>
          <a:p>
            <a:r>
              <a:rPr lang="en-US" sz="2800" dirty="0"/>
              <a:t>Spring of 2025: Phase 1 Complete</a:t>
            </a:r>
          </a:p>
        </p:txBody>
      </p:sp>
      <p:sp>
        <p:nvSpPr>
          <p:cNvPr id="9" name="Slide Number Placeholder 8">
            <a:extLst>
              <a:ext uri="{FF2B5EF4-FFF2-40B4-BE49-F238E27FC236}">
                <a16:creationId xmlns:a16="http://schemas.microsoft.com/office/drawing/2014/main" id="{18E38C28-0513-3B6E-E9F8-ECC27ABC8137}"/>
              </a:ext>
            </a:extLst>
          </p:cNvPr>
          <p:cNvSpPr>
            <a:spLocks noGrp="1"/>
          </p:cNvSpPr>
          <p:nvPr>
            <p:ph type="sldNum" sz="quarter" idx="12"/>
          </p:nvPr>
        </p:nvSpPr>
        <p:spPr/>
        <p:txBody>
          <a:bodyPr/>
          <a:lstStyle/>
          <a:p>
            <a:fld id="{62EB98DD-AED7-CB4E-A308-5E99D971A9B7}" type="slidenum">
              <a:rPr lang="en-US" smtClean="0"/>
              <a:t>24</a:t>
            </a:fld>
            <a:endParaRPr lang="en-US" dirty="0"/>
          </a:p>
        </p:txBody>
      </p:sp>
      <p:pic>
        <p:nvPicPr>
          <p:cNvPr id="6" name="Picture 5" descr="A bridge over a river&#10;&#10;Description automatically generated with low confidence">
            <a:extLst>
              <a:ext uri="{FF2B5EF4-FFF2-40B4-BE49-F238E27FC236}">
                <a16:creationId xmlns:a16="http://schemas.microsoft.com/office/drawing/2014/main" id="{E099735D-C92A-491F-812C-262F46F3F804}"/>
              </a:ext>
            </a:extLst>
          </p:cNvPr>
          <p:cNvPicPr>
            <a:picLocks noChangeAspect="1"/>
          </p:cNvPicPr>
          <p:nvPr/>
        </p:nvPicPr>
        <p:blipFill rotWithShape="1">
          <a:blip r:embed="rId3"/>
          <a:srcRect l="27617" r="23497" b="12881"/>
          <a:stretch/>
        </p:blipFill>
        <p:spPr>
          <a:xfrm>
            <a:off x="7915447" y="1678225"/>
            <a:ext cx="4093684" cy="4095688"/>
          </a:xfrm>
          <a:prstGeom prst="ellipse">
            <a:avLst/>
          </a:prstGeom>
        </p:spPr>
      </p:pic>
    </p:spTree>
    <p:extLst>
      <p:ext uri="{BB962C8B-B14F-4D97-AF65-F5344CB8AC3E}">
        <p14:creationId xmlns:p14="http://schemas.microsoft.com/office/powerpoint/2010/main" val="39680103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F2B7C5-DB6E-B531-2B73-F9434262A5D4}"/>
              </a:ext>
            </a:extLst>
          </p:cNvPr>
          <p:cNvSpPr>
            <a:spLocks noGrp="1"/>
          </p:cNvSpPr>
          <p:nvPr>
            <p:ph type="ctrTitle"/>
          </p:nvPr>
        </p:nvSpPr>
        <p:spPr>
          <a:xfrm>
            <a:off x="4267200" y="2982038"/>
            <a:ext cx="7543800" cy="1342311"/>
          </a:xfrm>
        </p:spPr>
        <p:txBody>
          <a:bodyPr anchor="ctr">
            <a:normAutofit/>
          </a:bodyPr>
          <a:lstStyle/>
          <a:p>
            <a:r>
              <a:rPr lang="en-US" dirty="0"/>
              <a:t>CONTRACT OBJECTIVES</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CC7DB40-2C25-F757-5AFF-6E97A4BC88A3}"/>
              </a:ext>
            </a:extLst>
          </p:cNvPr>
          <p:cNvSpPr>
            <a:spLocks noGrp="1"/>
          </p:cNvSpPr>
          <p:nvPr>
            <p:ph type="sldNum" sz="quarter" idx="4294967295"/>
          </p:nvPr>
        </p:nvSpPr>
        <p:spPr>
          <a:xfrm>
            <a:off x="11617325" y="6356350"/>
            <a:ext cx="574675" cy="365125"/>
          </a:xfrm>
        </p:spPr>
        <p:txBody>
          <a:bodyPr/>
          <a:lstStyle/>
          <a:p>
            <a:fld id="{62EB98DD-AED7-CB4E-A308-5E99D971A9B7}" type="slidenum">
              <a:rPr lang="en-US" smtClean="0"/>
              <a:t>25</a:t>
            </a:fld>
            <a:endParaRPr lang="en-US" dirty="0"/>
          </a:p>
        </p:txBody>
      </p:sp>
      <p:pic>
        <p:nvPicPr>
          <p:cNvPr id="6" name="Picture 5" descr="A bridge over a river&#10;&#10;Description automatically generated with low confidence">
            <a:extLst>
              <a:ext uri="{FF2B5EF4-FFF2-40B4-BE49-F238E27FC236}">
                <a16:creationId xmlns:a16="http://schemas.microsoft.com/office/drawing/2014/main" id="{DF9742C7-F711-20AD-90D7-34AED6987B8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3279" y="2070635"/>
            <a:ext cx="2741858" cy="2743200"/>
          </a:xfrm>
          <a:prstGeom prst="ellipse">
            <a:avLst/>
          </a:prstGeom>
        </p:spPr>
      </p:pic>
    </p:spTree>
    <p:extLst>
      <p:ext uri="{BB962C8B-B14F-4D97-AF65-F5344CB8AC3E}">
        <p14:creationId xmlns:p14="http://schemas.microsoft.com/office/powerpoint/2010/main" val="1979165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066B27-3027-F4C4-A81B-898135A73A96}"/>
              </a:ext>
            </a:extLst>
          </p:cNvPr>
          <p:cNvSpPr>
            <a:spLocks noGrp="1"/>
          </p:cNvSpPr>
          <p:nvPr>
            <p:ph type="title"/>
          </p:nvPr>
        </p:nvSpPr>
        <p:spPr/>
        <p:txBody>
          <a:bodyPr/>
          <a:lstStyle/>
          <a:p>
            <a:r>
              <a:rPr lang="en-US" dirty="0"/>
              <a:t>CONTRACT OBJECTIVES</a:t>
            </a:r>
          </a:p>
        </p:txBody>
      </p:sp>
      <p:sp>
        <p:nvSpPr>
          <p:cNvPr id="4" name="Slide Number Placeholder 3">
            <a:extLst>
              <a:ext uri="{FF2B5EF4-FFF2-40B4-BE49-F238E27FC236}">
                <a16:creationId xmlns:a16="http://schemas.microsoft.com/office/drawing/2014/main" id="{6406BA46-143E-8BA2-4C33-5D2C50E4F6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B98DD-AED7-CB4E-A308-5E99D971A9B7}"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8" name="TextBox 23">
            <a:extLst>
              <a:ext uri="{FF2B5EF4-FFF2-40B4-BE49-F238E27FC236}">
                <a16:creationId xmlns:a16="http://schemas.microsoft.com/office/drawing/2014/main" id="{14E5FE0F-F6CE-72A0-FD53-7B469E48F263}"/>
              </a:ext>
            </a:extLst>
          </p:cNvPr>
          <p:cNvSpPr txBox="1"/>
          <p:nvPr/>
        </p:nvSpPr>
        <p:spPr>
          <a:xfrm>
            <a:off x="231710" y="1695264"/>
            <a:ext cx="5669280" cy="39497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tab pos="228600" algn="l"/>
                <a:tab pos="457200" algn="l"/>
              </a:tabLst>
              <a:defRPr/>
            </a:pPr>
            <a:r>
              <a:rPr kumimoji="0" lang="en-AU" sz="2000" b="0" i="0" u="none" strike="noStrike" kern="1200" cap="none" spc="-5"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Maximize the Project scope within the programmed funding amounts through innovation, design optimization and effective risk mitigation;</a:t>
            </a:r>
          </a:p>
          <a:p>
            <a:pPr marL="228600" indent="-228600">
              <a:buSzPts val="1100"/>
              <a:buFont typeface="Arial" panose="020B0604020202020204" pitchFamily="34" charset="0"/>
              <a:buChar char="•"/>
              <a:tabLst>
                <a:tab pos="228600" algn="l"/>
                <a:tab pos="457200" algn="l"/>
              </a:tabLst>
              <a:defRPr/>
            </a:pPr>
            <a:r>
              <a:rPr lang="en-AU" sz="2000" spc="-5" dirty="0">
                <a:solidFill>
                  <a:prstClr val="black"/>
                </a:solidFill>
                <a:latin typeface="Arial" panose="020B0604020202020204" pitchFamily="34" charset="0"/>
                <a:ea typeface="Times New Roman" panose="02020603050405020304" pitchFamily="18" charset="0"/>
                <a:cs typeface="Arial" panose="020B0604020202020204" pitchFamily="34" charset="0"/>
              </a:rPr>
              <a:t>Achieve effective project delivery;</a:t>
            </a:r>
            <a:endParaRPr lang="en-US" sz="2000" spc="-5"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228600" lvl="0" indent="-228600">
              <a:buSzPts val="1100"/>
              <a:buFont typeface="Arial" panose="020B0604020202020204" pitchFamily="34" charset="0"/>
              <a:buChar char="•"/>
              <a:tabLst>
                <a:tab pos="228600" algn="l"/>
                <a:tab pos="457200" algn="l"/>
              </a:tabLst>
              <a:defRPr/>
            </a:pPr>
            <a:r>
              <a:rPr lang="en-AU" sz="1900" b="1" spc="-5" dirty="0">
                <a:solidFill>
                  <a:prstClr val="black"/>
                </a:solidFill>
                <a:latin typeface="Arial" panose="020B0604020202020204" pitchFamily="34" charset="0"/>
                <a:ea typeface="Times New Roman" panose="02020603050405020304" pitchFamily="18" charset="0"/>
                <a:cs typeface="Arial" panose="020B0604020202020204" pitchFamily="34" charset="0"/>
              </a:rPr>
              <a:t>Open the new Companion Bridge to traffic by July 15, 2029</a:t>
            </a:r>
            <a:r>
              <a:rPr lang="en-AU" sz="1900" spc="-5"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1900" spc="-5"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228600" lvl="0" indent="-228600">
              <a:buSzPts val="1100"/>
              <a:buFont typeface="Arial" panose="020B0604020202020204" pitchFamily="34" charset="0"/>
              <a:buChar char="•"/>
              <a:tabLst>
                <a:tab pos="228600" algn="l"/>
                <a:tab pos="457200" algn="l"/>
              </a:tabLst>
              <a:defRPr/>
            </a:pPr>
            <a:r>
              <a:rPr lang="en-AU" sz="2000" spc="-5" dirty="0">
                <a:solidFill>
                  <a:prstClr val="black"/>
                </a:solidFill>
                <a:latin typeface="Arial" panose="020B0604020202020204" pitchFamily="34" charset="0"/>
                <a:ea typeface="Times New Roman" panose="02020603050405020304" pitchFamily="18" charset="0"/>
                <a:cs typeface="Arial" panose="020B0604020202020204" pitchFamily="34" charset="0"/>
              </a:rPr>
              <a:t>Minimize traffic disruption during construction, with minimal detours or diversion of traffic to local streets;</a:t>
            </a:r>
            <a:endParaRPr lang="en-US" sz="2000" spc="-5"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228600" indent="-228600">
              <a:buSzPts val="1100"/>
              <a:buFont typeface="Arial" panose="020B0604020202020204" pitchFamily="34" charset="0"/>
              <a:buChar char="•"/>
              <a:tabLst>
                <a:tab pos="228600" algn="l"/>
                <a:tab pos="457200" algn="l"/>
              </a:tabLst>
              <a:defRPr/>
            </a:pPr>
            <a:r>
              <a:rPr lang="en-AU" sz="2000" spc="-5" dirty="0">
                <a:solidFill>
                  <a:prstClr val="black"/>
                </a:solidFill>
                <a:latin typeface="Arial" panose="020B0604020202020204" pitchFamily="34" charset="0"/>
                <a:ea typeface="Times New Roman" panose="02020603050405020304" pitchFamily="18" charset="0"/>
                <a:cs typeface="Arial" panose="020B0604020202020204" pitchFamily="34" charset="0"/>
              </a:rPr>
              <a:t>Minimize physical intrusion and impact;</a:t>
            </a:r>
            <a:endParaRPr lang="en-US" sz="2000" spc="-5"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tab pos="228600" algn="l"/>
                <a:tab pos="457200" algn="l"/>
              </a:tabLst>
              <a:defRPr/>
            </a:pPr>
            <a:endParaRPr kumimoji="0" lang="en-US" sz="2000" b="0" i="0" u="none" strike="noStrike" kern="1200" cap="none" spc="-5"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0" name="TextBox 23">
            <a:extLst>
              <a:ext uri="{FF2B5EF4-FFF2-40B4-BE49-F238E27FC236}">
                <a16:creationId xmlns:a16="http://schemas.microsoft.com/office/drawing/2014/main" id="{4C868D34-058B-3663-901C-8373565A6BDE}"/>
              </a:ext>
            </a:extLst>
          </p:cNvPr>
          <p:cNvSpPr txBox="1"/>
          <p:nvPr/>
        </p:nvSpPr>
        <p:spPr>
          <a:xfrm>
            <a:off x="6082936" y="1695264"/>
            <a:ext cx="5877353" cy="466108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228600" lvl="0" indent="-228600">
              <a:buSzPts val="1100"/>
              <a:buFont typeface="Arial" panose="020B0604020202020204" pitchFamily="34" charset="0"/>
              <a:buChar char="•"/>
              <a:tabLst>
                <a:tab pos="228600" algn="l"/>
                <a:tab pos="457200" algn="l"/>
              </a:tabLst>
              <a:defRPr/>
            </a:pPr>
            <a:r>
              <a:rPr lang="en-AU" sz="2000" spc="-5" dirty="0">
                <a:solidFill>
                  <a:prstClr val="black"/>
                </a:solidFill>
                <a:latin typeface="Arial" panose="020B0604020202020204" pitchFamily="34" charset="0"/>
                <a:ea typeface="Times New Roman" panose="02020603050405020304" pitchFamily="18" charset="0"/>
                <a:cs typeface="Arial" panose="020B0604020202020204" pitchFamily="34" charset="0"/>
              </a:rPr>
              <a:t>Maximize the public investment in the Project by minimizing the footprint;</a:t>
            </a:r>
            <a:endParaRPr lang="en-US" sz="2000" spc="-5"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228600" lvl="0" indent="-228600">
              <a:buSzPts val="1100"/>
              <a:buFont typeface="Arial" panose="020B0604020202020204" pitchFamily="34" charset="0"/>
              <a:buChar char="•"/>
              <a:tabLst>
                <a:tab pos="228600" algn="l"/>
                <a:tab pos="457200" algn="l"/>
              </a:tabLst>
              <a:defRPr/>
            </a:pPr>
            <a:r>
              <a:rPr lang="en-AU" sz="1900" b="1" spc="-5" dirty="0">
                <a:solidFill>
                  <a:prstClr val="black"/>
                </a:solidFill>
                <a:latin typeface="Arial" panose="020B0604020202020204" pitchFamily="34" charset="0"/>
                <a:ea typeface="Times New Roman" panose="02020603050405020304" pitchFamily="18" charset="0"/>
                <a:cs typeface="Arial" panose="020B0604020202020204" pitchFamily="34" charset="0"/>
              </a:rPr>
              <a:t>Minimize the footprint of the interstate system to maximize potential developable space;</a:t>
            </a:r>
            <a:endParaRPr lang="en-US" sz="1900" b="1" spc="-5"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228600" lvl="0" indent="-228600">
              <a:buSzPts val="1100"/>
              <a:buFont typeface="Arial" panose="020B0604020202020204" pitchFamily="34" charset="0"/>
              <a:buChar char="•"/>
              <a:tabLst>
                <a:tab pos="228600" algn="l"/>
                <a:tab pos="457200" algn="l"/>
              </a:tabLst>
              <a:defRPr/>
            </a:pPr>
            <a:r>
              <a:rPr lang="en-AU" sz="1900" b="1" spc="-5" dirty="0">
                <a:solidFill>
                  <a:prstClr val="black"/>
                </a:solidFill>
                <a:latin typeface="Arial" panose="020B0604020202020204" pitchFamily="34" charset="0"/>
                <a:ea typeface="Times New Roman" panose="02020603050405020304" pitchFamily="18" charset="0"/>
                <a:cs typeface="Arial" panose="020B0604020202020204" pitchFamily="34" charset="0"/>
              </a:rPr>
              <a:t>Improve </a:t>
            </a:r>
            <a:r>
              <a:rPr lang="en-AU" sz="1900" b="1" spc="-5" dirty="0" err="1">
                <a:solidFill>
                  <a:prstClr val="black"/>
                </a:solidFill>
                <a:latin typeface="Arial" panose="020B0604020202020204" pitchFamily="34" charset="0"/>
                <a:ea typeface="Times New Roman" panose="02020603050405020304" pitchFamily="18" charset="0"/>
                <a:cs typeface="Arial" panose="020B0604020202020204" pitchFamily="34" charset="0"/>
              </a:rPr>
              <a:t>neighborhood</a:t>
            </a:r>
            <a:r>
              <a:rPr lang="en-AU" sz="1900" b="1" spc="-5" dirty="0">
                <a:solidFill>
                  <a:prstClr val="black"/>
                </a:solidFill>
                <a:latin typeface="Arial" panose="020B0604020202020204" pitchFamily="34" charset="0"/>
                <a:ea typeface="Times New Roman" panose="02020603050405020304" pitchFamily="18" charset="0"/>
                <a:cs typeface="Arial" panose="020B0604020202020204" pitchFamily="34" charset="0"/>
              </a:rPr>
              <a:t> connectivity across the interstate;</a:t>
            </a:r>
          </a:p>
          <a:p>
            <a:pPr marL="228600" indent="-228600">
              <a:buSzPts val="1100"/>
              <a:buFont typeface="Arial" panose="020B0604020202020204" pitchFamily="34" charset="0"/>
              <a:buChar char="•"/>
              <a:tabLst>
                <a:tab pos="228600" algn="l"/>
                <a:tab pos="457200" algn="l"/>
              </a:tabLst>
              <a:defRPr/>
            </a:pPr>
            <a:r>
              <a:rPr lang="en-AU" sz="1900" b="1" spc="-5" dirty="0">
                <a:solidFill>
                  <a:prstClr val="black"/>
                </a:solidFill>
                <a:latin typeface="Arial" panose="020B0604020202020204" pitchFamily="34" charset="0"/>
                <a:ea typeface="Times New Roman" panose="02020603050405020304" pitchFamily="18" charset="0"/>
                <a:cs typeface="Arial" panose="020B0604020202020204" pitchFamily="34" charset="0"/>
              </a:rPr>
              <a:t>Build the Project with a context sensitive design that fits within the community</a:t>
            </a:r>
            <a:r>
              <a:rPr lang="en-AU" sz="2000" spc="-5"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2000" spc="-5"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tab pos="228600" algn="l"/>
                <a:tab pos="457200" algn="l"/>
              </a:tabLst>
              <a:defRPr/>
            </a:pPr>
            <a:r>
              <a:rPr kumimoji="0" lang="en-AU" sz="2000" b="0" i="0" u="none" strike="noStrike" kern="1200" cap="none" spc="-5"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Provide strong aesthetic value along the Project corridor;</a:t>
            </a:r>
          </a:p>
          <a:p>
            <a:pPr marL="228600" lvl="0" indent="-228600">
              <a:buSzPts val="1100"/>
              <a:buFont typeface="Arial" panose="020B0604020202020204" pitchFamily="34" charset="0"/>
              <a:buChar char="•"/>
              <a:tabLst>
                <a:tab pos="228600" algn="l"/>
                <a:tab pos="457200" algn="l"/>
              </a:tabLst>
              <a:defRPr/>
            </a:pPr>
            <a:r>
              <a:rPr lang="en-AU" sz="2000" spc="-5" dirty="0">
                <a:solidFill>
                  <a:prstClr val="black"/>
                </a:solidFill>
                <a:latin typeface="Arial" panose="020B0604020202020204" pitchFamily="34" charset="0"/>
                <a:ea typeface="Times New Roman" panose="02020603050405020304" pitchFamily="18" charset="0"/>
                <a:cs typeface="Arial" panose="020B0604020202020204" pitchFamily="34" charset="0"/>
              </a:rPr>
              <a:t>Improve the local road aesthetics when crossing the interstate</a:t>
            </a:r>
          </a:p>
          <a:p>
            <a:pPr marL="228600" indent="-228600">
              <a:buSzPts val="1100"/>
              <a:buFont typeface="Arial" panose="020B0604020202020204" pitchFamily="34" charset="0"/>
              <a:buChar char="•"/>
              <a:tabLst>
                <a:tab pos="228600" algn="l"/>
                <a:tab pos="457200" algn="l"/>
              </a:tabLst>
              <a:defRPr/>
            </a:pPr>
            <a:r>
              <a:rPr lang="en-AU" sz="2000" spc="-5" dirty="0">
                <a:solidFill>
                  <a:prstClr val="black"/>
                </a:solidFill>
                <a:latin typeface="Arial" panose="020B0604020202020204" pitchFamily="34" charset="0"/>
                <a:ea typeface="Times New Roman" panose="02020603050405020304" pitchFamily="18" charset="0"/>
                <a:cs typeface="Arial" panose="020B0604020202020204" pitchFamily="34" charset="0"/>
              </a:rPr>
              <a:t>Provide opportunities for Workforce Development and DBE utilization;</a:t>
            </a:r>
            <a:endParaRPr lang="en-US" sz="2000" spc="-5"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tab pos="228600" algn="l"/>
                <a:tab pos="457200" algn="l"/>
              </a:tabLst>
              <a:defRPr/>
            </a:pPr>
            <a:r>
              <a:rPr kumimoji="0" lang="en-AU" sz="2000" b="0" i="0" u="none" strike="noStrike" kern="1200" cap="none" spc="-5"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Create best environmental outcomes;</a:t>
            </a:r>
            <a:endParaRPr kumimoji="0" lang="en-US" sz="2000" b="0" i="0" u="none" strike="noStrike" kern="1200" cap="none" spc="-5"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Pts val="1100"/>
              <a:buFont typeface="Arial" panose="020B0604020202020204" pitchFamily="34" charset="0"/>
              <a:buChar char="•"/>
              <a:tabLst>
                <a:tab pos="228600" algn="l"/>
                <a:tab pos="457200" algn="l"/>
              </a:tabLst>
              <a:defRPr/>
            </a:pPr>
            <a:r>
              <a:rPr kumimoji="0" lang="en-AU" sz="2000" b="0" i="0" u="none" strike="noStrike" kern="1200" cap="none" spc="-5"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Design for sustained quality of life;</a:t>
            </a:r>
            <a:endParaRPr kumimoji="0" lang="en-US" sz="2000" b="0" i="0" u="none" strike="noStrike" kern="1200" cap="none" spc="-5"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55618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7" end="7"/>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a city&#10;&#10;Description automatically generated">
            <a:extLst>
              <a:ext uri="{FF2B5EF4-FFF2-40B4-BE49-F238E27FC236}">
                <a16:creationId xmlns:a16="http://schemas.microsoft.com/office/drawing/2014/main" id="{47E1D420-438A-66DB-26B2-B06B9305D8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036" y="16700"/>
            <a:ext cx="10141528" cy="6561656"/>
          </a:xfrm>
          <a:prstGeom prst="rect">
            <a:avLst/>
          </a:prstGeom>
        </p:spPr>
      </p:pic>
      <p:sp>
        <p:nvSpPr>
          <p:cNvPr id="3" name="object 3"/>
          <p:cNvSpPr txBox="1"/>
          <p:nvPr/>
        </p:nvSpPr>
        <p:spPr>
          <a:xfrm>
            <a:off x="3420636" y="6261000"/>
            <a:ext cx="4944327" cy="265984"/>
          </a:xfrm>
          <a:prstGeom prst="rect">
            <a:avLst/>
          </a:prstGeom>
          <a:solidFill>
            <a:schemeClr val="bg1">
              <a:lumMod val="95000"/>
            </a:schemeClr>
          </a:solidFill>
        </p:spPr>
        <p:txBody>
          <a:bodyPr vert="horz" wrap="square" lIns="0" tIns="6173" rIns="0" bIns="0" rtlCol="0">
            <a:spAutoFit/>
          </a:bodyPr>
          <a:lstStyle/>
          <a:p>
            <a:pPr marL="6497" algn="ctr" defTabSz="467807">
              <a:spcBef>
                <a:spcPts val="49"/>
              </a:spcBef>
            </a:pPr>
            <a:r>
              <a:rPr lang="en-US" sz="1688" b="1" spc="-3" dirty="0">
                <a:latin typeface="Arial"/>
                <a:cs typeface="Arial"/>
              </a:rPr>
              <a:t>City Proposed Refinements to Concept I-W</a:t>
            </a:r>
            <a:endParaRPr sz="1688" dirty="0">
              <a:latin typeface="Arial"/>
              <a:cs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53312" y="0"/>
            <a:ext cx="10285376" cy="5785524"/>
          </a:xfrm>
          <a:prstGeom prst="rect">
            <a:avLst/>
          </a:prstGeom>
          <a:blipFill>
            <a:blip r:embed="rId3" cstate="print"/>
            <a:stretch>
              <a:fillRect/>
            </a:stretch>
          </a:blipFill>
        </p:spPr>
        <p:txBody>
          <a:bodyPr wrap="square" lIns="0" tIns="0" rIns="0" bIns="0" rtlCol="0"/>
          <a:lstStyle/>
          <a:p>
            <a:pPr defTabSz="467807"/>
            <a:endParaRPr sz="921" dirty="0">
              <a:solidFill>
                <a:prstClr val="black"/>
              </a:solidFill>
              <a:latin typeface="Calibri"/>
            </a:endParaRPr>
          </a:p>
        </p:txBody>
      </p:sp>
      <p:sp>
        <p:nvSpPr>
          <p:cNvPr id="3" name="object 3"/>
          <p:cNvSpPr txBox="1"/>
          <p:nvPr/>
        </p:nvSpPr>
        <p:spPr>
          <a:xfrm>
            <a:off x="3571689" y="6134948"/>
            <a:ext cx="5048800" cy="265984"/>
          </a:xfrm>
          <a:prstGeom prst="rect">
            <a:avLst/>
          </a:prstGeom>
        </p:spPr>
        <p:txBody>
          <a:bodyPr vert="horz" wrap="square" lIns="0" tIns="6173" rIns="0" bIns="0" rtlCol="0">
            <a:spAutoFit/>
          </a:bodyPr>
          <a:lstStyle/>
          <a:p>
            <a:pPr marL="6497" defTabSz="467807">
              <a:spcBef>
                <a:spcPts val="49"/>
              </a:spcBef>
            </a:pPr>
            <a:r>
              <a:rPr sz="1688" b="1" spc="-3" dirty="0">
                <a:solidFill>
                  <a:srgbClr val="414042"/>
                </a:solidFill>
                <a:latin typeface="Arial"/>
                <a:cs typeface="Arial"/>
              </a:rPr>
              <a:t>Firefighters Memorial (Looking Southwest) -</a:t>
            </a:r>
            <a:r>
              <a:rPr sz="1688" b="1" spc="31" dirty="0">
                <a:solidFill>
                  <a:srgbClr val="414042"/>
                </a:solidFill>
                <a:latin typeface="Arial"/>
                <a:cs typeface="Arial"/>
              </a:rPr>
              <a:t> </a:t>
            </a:r>
            <a:r>
              <a:rPr sz="1688" b="1" spc="-3" dirty="0">
                <a:solidFill>
                  <a:srgbClr val="414042"/>
                </a:solidFill>
                <a:latin typeface="Arial"/>
                <a:cs typeface="Arial"/>
              </a:rPr>
              <a:t>Ohio</a:t>
            </a:r>
            <a:endParaRPr sz="1688" dirty="0">
              <a:solidFill>
                <a:prstClr val="black"/>
              </a:solidFill>
              <a:latin typeface="Arial"/>
              <a:cs typeface="Arial"/>
            </a:endParaRPr>
          </a:p>
        </p:txBody>
      </p:sp>
      <p:sp>
        <p:nvSpPr>
          <p:cNvPr id="4" name="object 4"/>
          <p:cNvSpPr/>
          <p:nvPr/>
        </p:nvSpPr>
        <p:spPr>
          <a:xfrm>
            <a:off x="1098307" y="6205033"/>
            <a:ext cx="1113534" cy="417129"/>
          </a:xfrm>
          <a:prstGeom prst="rect">
            <a:avLst/>
          </a:prstGeom>
          <a:blipFill>
            <a:blip r:embed="rId4" cstate="print"/>
            <a:stretch>
              <a:fillRect/>
            </a:stretch>
          </a:blipFill>
        </p:spPr>
        <p:txBody>
          <a:bodyPr wrap="square" lIns="0" tIns="0" rIns="0" bIns="0" rtlCol="0"/>
          <a:lstStyle/>
          <a:p>
            <a:pPr defTabSz="467807"/>
            <a:endParaRPr sz="921" dirty="0">
              <a:solidFill>
                <a:prstClr val="black"/>
              </a:solidFill>
              <a:latin typeface="Calibri"/>
            </a:endParaRPr>
          </a:p>
        </p:txBody>
      </p:sp>
      <p:sp>
        <p:nvSpPr>
          <p:cNvPr id="5" name="object 5"/>
          <p:cNvSpPr/>
          <p:nvPr/>
        </p:nvSpPr>
        <p:spPr>
          <a:xfrm>
            <a:off x="9603027" y="6217652"/>
            <a:ext cx="714261" cy="405225"/>
          </a:xfrm>
          <a:prstGeom prst="rect">
            <a:avLst/>
          </a:prstGeom>
          <a:blipFill>
            <a:blip r:embed="rId5" cstate="print"/>
            <a:stretch>
              <a:fillRect/>
            </a:stretch>
          </a:blipFill>
        </p:spPr>
        <p:txBody>
          <a:bodyPr wrap="square" lIns="0" tIns="0" rIns="0" bIns="0" rtlCol="0"/>
          <a:lstStyle/>
          <a:p>
            <a:pPr defTabSz="467807"/>
            <a:endParaRPr sz="921" dirty="0">
              <a:solidFill>
                <a:prstClr val="black"/>
              </a:solidFill>
              <a:latin typeface="Calibri"/>
            </a:endParaRPr>
          </a:p>
        </p:txBody>
      </p:sp>
      <p:sp>
        <p:nvSpPr>
          <p:cNvPr id="6" name="object 6"/>
          <p:cNvSpPr/>
          <p:nvPr/>
        </p:nvSpPr>
        <p:spPr>
          <a:xfrm>
            <a:off x="10454428" y="6283602"/>
            <a:ext cx="564267" cy="271419"/>
          </a:xfrm>
          <a:prstGeom prst="rect">
            <a:avLst/>
          </a:prstGeom>
          <a:blipFill>
            <a:blip r:embed="rId6" cstate="print"/>
            <a:stretch>
              <a:fillRect/>
            </a:stretch>
          </a:blipFill>
        </p:spPr>
        <p:txBody>
          <a:bodyPr wrap="square" lIns="0" tIns="0" rIns="0" bIns="0" rtlCol="0"/>
          <a:lstStyle/>
          <a:p>
            <a:pPr defTabSz="467807"/>
            <a:endParaRPr sz="921" dirty="0">
              <a:solidFill>
                <a:prstClr val="black"/>
              </a:solidFill>
              <a:latin typeface="Calibri"/>
            </a:endParaRPr>
          </a:p>
        </p:txBody>
      </p:sp>
    </p:spTree>
    <p:extLst>
      <p:ext uri="{BB962C8B-B14F-4D97-AF65-F5344CB8AC3E}">
        <p14:creationId xmlns:p14="http://schemas.microsoft.com/office/powerpoint/2010/main" val="4154299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4AEDD5-A603-5775-A7DE-51F762766DBD}"/>
              </a:ext>
            </a:extLst>
          </p:cNvPr>
          <p:cNvSpPr>
            <a:spLocks noGrp="1"/>
          </p:cNvSpPr>
          <p:nvPr>
            <p:ph type="sldNum" sz="quarter" idx="7"/>
          </p:nvPr>
        </p:nvSpPr>
        <p:spPr/>
        <p:txBody>
          <a:bodyPr/>
          <a:lstStyle/>
          <a:p>
            <a:fld id="{B6F15528-21DE-4FAA-801E-634DDDAF4B2B}" type="slidenum">
              <a:rPr lang="en-US" smtClean="0"/>
              <a:t>29</a:t>
            </a:fld>
            <a:endParaRPr lang="en-US" dirty="0"/>
          </a:p>
        </p:txBody>
      </p:sp>
      <p:pic>
        <p:nvPicPr>
          <p:cNvPr id="4" name="Picture 3">
            <a:extLst>
              <a:ext uri="{FF2B5EF4-FFF2-40B4-BE49-F238E27FC236}">
                <a16:creationId xmlns:a16="http://schemas.microsoft.com/office/drawing/2014/main" id="{26272526-7BB5-6A45-158E-EA557965916E}"/>
              </a:ext>
            </a:extLst>
          </p:cNvPr>
          <p:cNvPicPr>
            <a:picLocks noChangeAspect="1"/>
          </p:cNvPicPr>
          <p:nvPr/>
        </p:nvPicPr>
        <p:blipFill rotWithShape="1">
          <a:blip r:embed="rId2"/>
          <a:srcRect r="861"/>
          <a:stretch/>
        </p:blipFill>
        <p:spPr>
          <a:xfrm>
            <a:off x="0" y="0"/>
            <a:ext cx="12192000" cy="6858000"/>
          </a:xfrm>
          <a:prstGeom prst="rect">
            <a:avLst/>
          </a:prstGeom>
        </p:spPr>
      </p:pic>
      <p:sp>
        <p:nvSpPr>
          <p:cNvPr id="5" name="object 3">
            <a:extLst>
              <a:ext uri="{FF2B5EF4-FFF2-40B4-BE49-F238E27FC236}">
                <a16:creationId xmlns:a16="http://schemas.microsoft.com/office/drawing/2014/main" id="{770209AA-1A29-29FD-04CE-3BCF4AEFE9E9}"/>
              </a:ext>
            </a:extLst>
          </p:cNvPr>
          <p:cNvSpPr txBox="1"/>
          <p:nvPr/>
        </p:nvSpPr>
        <p:spPr>
          <a:xfrm>
            <a:off x="3571600" y="6405920"/>
            <a:ext cx="5048800" cy="265984"/>
          </a:xfrm>
          <a:prstGeom prst="rect">
            <a:avLst/>
          </a:prstGeom>
          <a:solidFill>
            <a:schemeClr val="bg1"/>
          </a:solidFill>
        </p:spPr>
        <p:txBody>
          <a:bodyPr vert="horz" wrap="square" lIns="0" tIns="6173" rIns="0" bIns="0" rtlCol="0">
            <a:spAutoFit/>
          </a:bodyPr>
          <a:lstStyle/>
          <a:p>
            <a:pPr marL="6497" defTabSz="467807">
              <a:spcBef>
                <a:spcPts val="49"/>
              </a:spcBef>
            </a:pPr>
            <a:r>
              <a:rPr sz="1688" b="1" spc="-3" dirty="0">
                <a:solidFill>
                  <a:srgbClr val="414042"/>
                </a:solidFill>
                <a:latin typeface="Arial"/>
                <a:cs typeface="Arial"/>
              </a:rPr>
              <a:t>Firefighters Memorial (Looking Southwest) -</a:t>
            </a:r>
            <a:r>
              <a:rPr sz="1688" b="1" spc="31" dirty="0">
                <a:solidFill>
                  <a:srgbClr val="414042"/>
                </a:solidFill>
                <a:latin typeface="Arial"/>
                <a:cs typeface="Arial"/>
              </a:rPr>
              <a:t> </a:t>
            </a:r>
            <a:r>
              <a:rPr sz="1688" b="1" spc="-3" dirty="0">
                <a:solidFill>
                  <a:srgbClr val="414042"/>
                </a:solidFill>
                <a:latin typeface="Arial"/>
                <a:cs typeface="Arial"/>
              </a:rPr>
              <a:t>Ohio</a:t>
            </a:r>
            <a:endParaRPr sz="1688" dirty="0">
              <a:solidFill>
                <a:prstClr val="black"/>
              </a:solidFill>
              <a:latin typeface="Arial"/>
              <a:cs typeface="Arial"/>
            </a:endParaRPr>
          </a:p>
        </p:txBody>
      </p:sp>
    </p:spTree>
    <p:extLst>
      <p:ext uri="{BB962C8B-B14F-4D97-AF65-F5344CB8AC3E}">
        <p14:creationId xmlns:p14="http://schemas.microsoft.com/office/powerpoint/2010/main" val="71572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DE01662D-C954-3094-01D1-61D6B188D0EF}"/>
              </a:ext>
            </a:extLst>
          </p:cNvPr>
          <p:cNvCxnSpPr>
            <a:cxnSpLocks/>
            <a:endCxn id="4" idx="0"/>
          </p:cNvCxnSpPr>
          <p:nvPr/>
        </p:nvCxnSpPr>
        <p:spPr>
          <a:xfrm>
            <a:off x="3852774" y="1402672"/>
            <a:ext cx="0" cy="3515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DC9E4D9-4ABF-70AD-DE62-B66330B2D69D}"/>
              </a:ext>
            </a:extLst>
          </p:cNvPr>
          <p:cNvSpPr/>
          <p:nvPr/>
        </p:nvSpPr>
        <p:spPr>
          <a:xfrm>
            <a:off x="3048" y="6400800"/>
            <a:ext cx="12188952" cy="457200"/>
          </a:xfrm>
          <a:prstGeom prst="rect">
            <a:avLst/>
          </a:prstGeom>
          <a:solidFill>
            <a:srgbClr val="414042"/>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lIns="101483" tIns="50740" rIns="101483" bIns="5074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100">
              <a:solidFill>
                <a:srgbClr val="752157"/>
              </a:solidFill>
              <a:latin typeface="Calibri Light" panose="020F0302020204030204" pitchFamily="34" charset="0"/>
            </a:endParaRPr>
          </a:p>
        </p:txBody>
      </p:sp>
      <p:pic>
        <p:nvPicPr>
          <p:cNvPr id="11" name="Picture 10">
            <a:hlinkClick r:id="rId3"/>
            <a:extLst>
              <a:ext uri="{FF2B5EF4-FFF2-40B4-BE49-F238E27FC236}">
                <a16:creationId xmlns:a16="http://schemas.microsoft.com/office/drawing/2014/main" id="{286AE239-798F-5A43-4C15-2930DF8A86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1811" y="6400800"/>
            <a:ext cx="891702" cy="457200"/>
          </a:xfrm>
          <a:prstGeom prst="rect">
            <a:avLst/>
          </a:prstGeom>
        </p:spPr>
      </p:pic>
      <p:pic>
        <p:nvPicPr>
          <p:cNvPr id="13" name="Picture 12" descr="Logo&#10;&#10;Description automatically generated with low confidence">
            <a:extLst>
              <a:ext uri="{FF2B5EF4-FFF2-40B4-BE49-F238E27FC236}">
                <a16:creationId xmlns:a16="http://schemas.microsoft.com/office/drawing/2014/main" id="{15BCBDDF-A5C2-B691-E351-DF2D560B17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85292" y="6386167"/>
            <a:ext cx="804929" cy="457200"/>
          </a:xfrm>
          <a:prstGeom prst="rect">
            <a:avLst/>
          </a:prstGeom>
        </p:spPr>
      </p:pic>
      <p:sp>
        <p:nvSpPr>
          <p:cNvPr id="14" name="TextBox 5">
            <a:extLst>
              <a:ext uri="{FF2B5EF4-FFF2-40B4-BE49-F238E27FC236}">
                <a16:creationId xmlns:a16="http://schemas.microsoft.com/office/drawing/2014/main" id="{A6728016-0EE7-75B4-798A-46D112C320DB}"/>
              </a:ext>
            </a:extLst>
          </p:cNvPr>
          <p:cNvSpPr txBox="1"/>
          <p:nvPr/>
        </p:nvSpPr>
        <p:spPr>
          <a:xfrm>
            <a:off x="3387493" y="147505"/>
            <a:ext cx="5417015" cy="646331"/>
          </a:xfrm>
          <a:prstGeom prst="rect">
            <a:avLst/>
          </a:prstGeom>
          <a:noFill/>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3600" b="1" cap="all" baseline="0" dirty="0">
                <a:solidFill>
                  <a:srgbClr val="005DB9"/>
                </a:solidFill>
                <a:latin typeface="Redwing Medium" panose="00000600000000000000" pitchFamily="50" charset="0"/>
                <a:cs typeface="Arial" panose="020B0604020202020204" pitchFamily="34" charset="0"/>
              </a:rPr>
              <a:t>Project collaboration</a:t>
            </a:r>
            <a:endParaRPr lang="en-US" sz="4000" cap="all" baseline="0" dirty="0">
              <a:solidFill>
                <a:srgbClr val="005DB9"/>
              </a:solidFill>
              <a:latin typeface="Redwing Light" panose="00000400000000000000" pitchFamily="50" charset="0"/>
              <a:cs typeface="Arial" panose="020B0604020202020204" pitchFamily="34" charset="0"/>
            </a:endParaRPr>
          </a:p>
        </p:txBody>
      </p:sp>
      <p:sp>
        <p:nvSpPr>
          <p:cNvPr id="2" name="Rectangle 1">
            <a:extLst>
              <a:ext uri="{FF2B5EF4-FFF2-40B4-BE49-F238E27FC236}">
                <a16:creationId xmlns:a16="http://schemas.microsoft.com/office/drawing/2014/main" id="{639512C0-9568-D496-9FBA-8CF7D9D55068}"/>
              </a:ext>
            </a:extLst>
          </p:cNvPr>
          <p:cNvSpPr/>
          <p:nvPr/>
        </p:nvSpPr>
        <p:spPr>
          <a:xfrm>
            <a:off x="863752" y="852622"/>
            <a:ext cx="3352484" cy="632072"/>
          </a:xfrm>
          <a:prstGeom prst="rect">
            <a:avLst/>
          </a:prstGeom>
          <a:solidFill>
            <a:srgbClr val="4140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Executive Oversight Committee</a:t>
            </a:r>
          </a:p>
        </p:txBody>
      </p:sp>
      <p:sp>
        <p:nvSpPr>
          <p:cNvPr id="4" name="Rectangle 3">
            <a:extLst>
              <a:ext uri="{FF2B5EF4-FFF2-40B4-BE49-F238E27FC236}">
                <a16:creationId xmlns:a16="http://schemas.microsoft.com/office/drawing/2014/main" id="{580D11C0-516A-4798-C004-D3349DAF1FE0}"/>
              </a:ext>
            </a:extLst>
          </p:cNvPr>
          <p:cNvSpPr/>
          <p:nvPr/>
        </p:nvSpPr>
        <p:spPr>
          <a:xfrm>
            <a:off x="2644759" y="1754192"/>
            <a:ext cx="2416030" cy="11686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Design Build Team Administration Committee</a:t>
            </a:r>
          </a:p>
        </p:txBody>
      </p:sp>
      <p:sp>
        <p:nvSpPr>
          <p:cNvPr id="5" name="Rectangle 4">
            <a:extLst>
              <a:ext uri="{FF2B5EF4-FFF2-40B4-BE49-F238E27FC236}">
                <a16:creationId xmlns:a16="http://schemas.microsoft.com/office/drawing/2014/main" id="{3129DF1A-DF00-4499-9487-ED936E9CAC59}"/>
              </a:ext>
            </a:extLst>
          </p:cNvPr>
          <p:cNvSpPr/>
          <p:nvPr/>
        </p:nvSpPr>
        <p:spPr>
          <a:xfrm>
            <a:off x="2640123" y="3290231"/>
            <a:ext cx="2416030" cy="116868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Design Build Team</a:t>
            </a:r>
          </a:p>
        </p:txBody>
      </p:sp>
      <p:sp>
        <p:nvSpPr>
          <p:cNvPr id="6" name="Rectangle 5">
            <a:extLst>
              <a:ext uri="{FF2B5EF4-FFF2-40B4-BE49-F238E27FC236}">
                <a16:creationId xmlns:a16="http://schemas.microsoft.com/office/drawing/2014/main" id="{B3983F6E-1E49-F86B-0950-066D5EC751AB}"/>
              </a:ext>
            </a:extLst>
          </p:cNvPr>
          <p:cNvSpPr/>
          <p:nvPr/>
        </p:nvSpPr>
        <p:spPr>
          <a:xfrm>
            <a:off x="5911442" y="3809634"/>
            <a:ext cx="2416030" cy="705065"/>
          </a:xfrm>
          <a:prstGeom prst="rect">
            <a:avLst/>
          </a:prstGeom>
          <a:solidFill>
            <a:srgbClr val="9395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Project Advisory Committee</a:t>
            </a:r>
          </a:p>
        </p:txBody>
      </p:sp>
      <p:sp>
        <p:nvSpPr>
          <p:cNvPr id="7" name="Rectangle 6">
            <a:extLst>
              <a:ext uri="{FF2B5EF4-FFF2-40B4-BE49-F238E27FC236}">
                <a16:creationId xmlns:a16="http://schemas.microsoft.com/office/drawing/2014/main" id="{0C417317-BDA8-1A83-CB44-1B3EA7E7DF5F}"/>
              </a:ext>
            </a:extLst>
          </p:cNvPr>
          <p:cNvSpPr/>
          <p:nvPr/>
        </p:nvSpPr>
        <p:spPr>
          <a:xfrm>
            <a:off x="5911442" y="5545548"/>
            <a:ext cx="2416030" cy="705065"/>
          </a:xfrm>
          <a:prstGeom prst="rect">
            <a:avLst/>
          </a:prstGeom>
          <a:solidFill>
            <a:srgbClr val="9395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Diversity &amp; Inclusion Outreach Committee</a:t>
            </a:r>
          </a:p>
        </p:txBody>
      </p:sp>
      <p:sp>
        <p:nvSpPr>
          <p:cNvPr id="8" name="Rectangle 7">
            <a:extLst>
              <a:ext uri="{FF2B5EF4-FFF2-40B4-BE49-F238E27FC236}">
                <a16:creationId xmlns:a16="http://schemas.microsoft.com/office/drawing/2014/main" id="{6E7F2BB8-70D9-69C1-E290-6A075E26041E}"/>
              </a:ext>
            </a:extLst>
          </p:cNvPr>
          <p:cNvSpPr/>
          <p:nvPr/>
        </p:nvSpPr>
        <p:spPr>
          <a:xfrm>
            <a:off x="5911442" y="4685137"/>
            <a:ext cx="2416030" cy="696080"/>
          </a:xfrm>
          <a:prstGeom prst="rect">
            <a:avLst/>
          </a:prstGeom>
          <a:solidFill>
            <a:srgbClr val="93959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Aesthetics Advisory Committee</a:t>
            </a:r>
          </a:p>
        </p:txBody>
      </p:sp>
      <p:sp>
        <p:nvSpPr>
          <p:cNvPr id="16" name="Rectangle 15">
            <a:extLst>
              <a:ext uri="{FF2B5EF4-FFF2-40B4-BE49-F238E27FC236}">
                <a16:creationId xmlns:a16="http://schemas.microsoft.com/office/drawing/2014/main" id="{FC543CAC-7BEA-DC34-8070-2F861A8BEA55}"/>
              </a:ext>
            </a:extLst>
          </p:cNvPr>
          <p:cNvSpPr/>
          <p:nvPr/>
        </p:nvSpPr>
        <p:spPr>
          <a:xfrm>
            <a:off x="5297709" y="850638"/>
            <a:ext cx="3531407" cy="285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Government Agency Partners</a:t>
            </a:r>
          </a:p>
        </p:txBody>
      </p:sp>
      <p:sp>
        <p:nvSpPr>
          <p:cNvPr id="17" name="Rectangle 16">
            <a:extLst>
              <a:ext uri="{FF2B5EF4-FFF2-40B4-BE49-F238E27FC236}">
                <a16:creationId xmlns:a16="http://schemas.microsoft.com/office/drawing/2014/main" id="{D83771B4-E5EB-C631-F0A7-3CF1D4B01739}"/>
              </a:ext>
            </a:extLst>
          </p:cNvPr>
          <p:cNvSpPr/>
          <p:nvPr/>
        </p:nvSpPr>
        <p:spPr>
          <a:xfrm>
            <a:off x="9279904" y="117402"/>
            <a:ext cx="2810317" cy="3475722"/>
          </a:xfrm>
          <a:prstGeom prst="rect">
            <a:avLst/>
          </a:prstGeom>
          <a:solidFill>
            <a:srgbClr val="9395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City of Cincinnati Advisory Committee</a:t>
            </a:r>
          </a:p>
          <a:p>
            <a:pPr algn="ctr"/>
            <a:r>
              <a:rPr lang="en-US" sz="1100" dirty="0">
                <a:latin typeface="Arial" panose="020B0604020202020204" pitchFamily="34" charset="0"/>
                <a:cs typeface="Arial" panose="020B0604020202020204" pitchFamily="34" charset="0"/>
              </a:rPr>
              <a:t>Camp Washington Business Association</a:t>
            </a:r>
          </a:p>
          <a:p>
            <a:pPr algn="ctr"/>
            <a:r>
              <a:rPr lang="en-US" sz="1100" dirty="0">
                <a:latin typeface="Arial" panose="020B0604020202020204" pitchFamily="34" charset="0"/>
                <a:cs typeface="Arial" panose="020B0604020202020204" pitchFamily="34" charset="0"/>
              </a:rPr>
              <a:t>Camp Washington Community Council</a:t>
            </a:r>
          </a:p>
          <a:p>
            <a:pPr algn="ctr"/>
            <a:r>
              <a:rPr lang="en-US" sz="1100" dirty="0">
                <a:latin typeface="Arial" panose="020B0604020202020204" pitchFamily="34" charset="0"/>
                <a:cs typeface="Arial" panose="020B0604020202020204" pitchFamily="34" charset="0"/>
              </a:rPr>
              <a:t>Camp Washington Business Association</a:t>
            </a:r>
          </a:p>
          <a:p>
            <a:pPr algn="ctr"/>
            <a:r>
              <a:rPr lang="en-US" sz="1100" dirty="0">
                <a:latin typeface="Arial" panose="020B0604020202020204" pitchFamily="34" charset="0"/>
                <a:cs typeface="Arial" panose="020B0604020202020204" pitchFamily="34" charset="0"/>
              </a:rPr>
              <a:t>CHCURC</a:t>
            </a:r>
          </a:p>
          <a:p>
            <a:pPr algn="ctr"/>
            <a:r>
              <a:rPr lang="en-US" sz="1100" dirty="0">
                <a:latin typeface="Arial" panose="020B0604020202020204" pitchFamily="34" charset="0"/>
                <a:cs typeface="Arial" panose="020B0604020202020204" pitchFamily="34" charset="0"/>
              </a:rPr>
              <a:t>CUF</a:t>
            </a:r>
          </a:p>
          <a:p>
            <a:pPr algn="ctr"/>
            <a:r>
              <a:rPr lang="en-US" sz="1100" dirty="0">
                <a:latin typeface="Arial" panose="020B0604020202020204" pitchFamily="34" charset="0"/>
                <a:cs typeface="Arial" panose="020B0604020202020204" pitchFamily="34" charset="0"/>
              </a:rPr>
              <a:t>Downtown Residents Council</a:t>
            </a:r>
          </a:p>
          <a:p>
            <a:pPr algn="ctr"/>
            <a:r>
              <a:rPr lang="en-US" sz="1100" dirty="0">
                <a:latin typeface="Arial" panose="020B0604020202020204" pitchFamily="34" charset="0"/>
                <a:cs typeface="Arial" panose="020B0604020202020204" pitchFamily="34" charset="0"/>
              </a:rPr>
              <a:t>3CDC – Convention Center</a:t>
            </a:r>
          </a:p>
          <a:p>
            <a:pPr algn="ctr"/>
            <a:r>
              <a:rPr lang="en-US" sz="1100" dirty="0">
                <a:latin typeface="Arial" panose="020B0604020202020204" pitchFamily="34" charset="0"/>
                <a:cs typeface="Arial" panose="020B0604020202020204" pitchFamily="34" charset="0"/>
              </a:rPr>
              <a:t>Hamilton County Engineer</a:t>
            </a:r>
          </a:p>
          <a:p>
            <a:pPr algn="ctr"/>
            <a:r>
              <a:rPr lang="en-US" sz="1100" dirty="0" err="1">
                <a:latin typeface="Arial" panose="020B0604020202020204" pitchFamily="34" charset="0"/>
                <a:cs typeface="Arial" panose="020B0604020202020204" pitchFamily="34" charset="0"/>
              </a:rPr>
              <a:t>Queensgate</a:t>
            </a:r>
            <a:r>
              <a:rPr lang="en-US" sz="1100" dirty="0">
                <a:latin typeface="Arial" panose="020B0604020202020204" pitchFamily="34" charset="0"/>
                <a:cs typeface="Arial" panose="020B0604020202020204" pitchFamily="34" charset="0"/>
              </a:rPr>
              <a:t> Business Alliance</a:t>
            </a:r>
          </a:p>
          <a:p>
            <a:pPr algn="ctr"/>
            <a:r>
              <a:rPr lang="en-US" sz="1100" dirty="0">
                <a:latin typeface="Arial" panose="020B0604020202020204" pitchFamily="34" charset="0"/>
                <a:cs typeface="Arial" panose="020B0604020202020204" pitchFamily="34" charset="0"/>
              </a:rPr>
              <a:t>Cincinnati Regional Business Committee</a:t>
            </a:r>
          </a:p>
          <a:p>
            <a:pPr algn="ctr"/>
            <a:r>
              <a:rPr lang="en-US" sz="1100" dirty="0">
                <a:latin typeface="Arial" panose="020B0604020202020204" pitchFamily="34" charset="0"/>
                <a:cs typeface="Arial" panose="020B0604020202020204" pitchFamily="34" charset="0"/>
              </a:rPr>
              <a:t>Cincinnati USA Regional Chamber</a:t>
            </a:r>
          </a:p>
          <a:p>
            <a:pPr algn="ctr"/>
            <a:r>
              <a:rPr lang="en-US" sz="1100" dirty="0">
                <a:latin typeface="Arial" panose="020B0604020202020204" pitchFamily="34" charset="0"/>
                <a:cs typeface="Arial" panose="020B0604020202020204" pitchFamily="34" charset="0"/>
              </a:rPr>
              <a:t>Bridge Forward</a:t>
            </a:r>
          </a:p>
          <a:p>
            <a:pPr algn="ctr"/>
            <a:r>
              <a:rPr lang="en-US" sz="1100" dirty="0">
                <a:latin typeface="Arial" panose="020B0604020202020204" pitchFamily="34" charset="0"/>
                <a:cs typeface="Arial" panose="020B0604020202020204" pitchFamily="34" charset="0"/>
              </a:rPr>
              <a:t>Port Authority</a:t>
            </a:r>
          </a:p>
          <a:p>
            <a:pPr algn="ctr"/>
            <a:r>
              <a:rPr lang="en-US" sz="1100" dirty="0">
                <a:latin typeface="Arial" panose="020B0604020202020204" pitchFamily="34" charset="0"/>
                <a:cs typeface="Arial" panose="020B0604020202020204" pitchFamily="34" charset="0"/>
              </a:rPr>
              <a:t>West End Community Council</a:t>
            </a:r>
          </a:p>
          <a:p>
            <a:pPr algn="ctr"/>
            <a:r>
              <a:rPr lang="en-US" sz="1100" dirty="0">
                <a:latin typeface="Arial" panose="020B0604020202020204" pitchFamily="34" charset="0"/>
                <a:cs typeface="Arial" panose="020B0604020202020204" pitchFamily="34" charset="0"/>
              </a:rPr>
              <a:t>West End Business Association</a:t>
            </a:r>
          </a:p>
        </p:txBody>
      </p:sp>
      <p:sp>
        <p:nvSpPr>
          <p:cNvPr id="18" name="Rectangle 17">
            <a:extLst>
              <a:ext uri="{FF2B5EF4-FFF2-40B4-BE49-F238E27FC236}">
                <a16:creationId xmlns:a16="http://schemas.microsoft.com/office/drawing/2014/main" id="{72880F59-C81C-0398-AA1F-10D331A46D3C}"/>
              </a:ext>
            </a:extLst>
          </p:cNvPr>
          <p:cNvSpPr/>
          <p:nvPr/>
        </p:nvSpPr>
        <p:spPr>
          <a:xfrm>
            <a:off x="5911442" y="1237673"/>
            <a:ext cx="2416030" cy="265176"/>
          </a:xfrm>
          <a:prstGeom prst="rect">
            <a:avLst/>
          </a:prstGeom>
          <a:solidFill>
            <a:srgbClr val="29A9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City of Cincinnati</a:t>
            </a:r>
          </a:p>
        </p:txBody>
      </p:sp>
      <p:sp>
        <p:nvSpPr>
          <p:cNvPr id="20" name="Rectangle 19">
            <a:extLst>
              <a:ext uri="{FF2B5EF4-FFF2-40B4-BE49-F238E27FC236}">
                <a16:creationId xmlns:a16="http://schemas.microsoft.com/office/drawing/2014/main" id="{F01336DF-5417-845A-4579-44C83DDED862}"/>
              </a:ext>
            </a:extLst>
          </p:cNvPr>
          <p:cNvSpPr/>
          <p:nvPr/>
        </p:nvSpPr>
        <p:spPr>
          <a:xfrm>
            <a:off x="5911442" y="1889885"/>
            <a:ext cx="2416030" cy="265176"/>
          </a:xfrm>
          <a:prstGeom prst="rect">
            <a:avLst/>
          </a:prstGeom>
          <a:solidFill>
            <a:srgbClr val="29A9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City of Covington</a:t>
            </a:r>
          </a:p>
        </p:txBody>
      </p:sp>
      <p:sp>
        <p:nvSpPr>
          <p:cNvPr id="21" name="Rectangle 20">
            <a:extLst>
              <a:ext uri="{FF2B5EF4-FFF2-40B4-BE49-F238E27FC236}">
                <a16:creationId xmlns:a16="http://schemas.microsoft.com/office/drawing/2014/main" id="{DD5E9682-F14D-D6E4-0692-3F9A2457CDDB}"/>
              </a:ext>
            </a:extLst>
          </p:cNvPr>
          <p:cNvSpPr/>
          <p:nvPr/>
        </p:nvSpPr>
        <p:spPr>
          <a:xfrm>
            <a:off x="5911442" y="3428999"/>
            <a:ext cx="2416030" cy="436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Advisory Committees</a:t>
            </a:r>
          </a:p>
        </p:txBody>
      </p:sp>
      <p:pic>
        <p:nvPicPr>
          <p:cNvPr id="31" name="Picture 30" descr="Logo&#10;&#10;Description automatically generated">
            <a:extLst>
              <a:ext uri="{FF2B5EF4-FFF2-40B4-BE49-F238E27FC236}">
                <a16:creationId xmlns:a16="http://schemas.microsoft.com/office/drawing/2014/main" id="{6DF49A3A-D8B4-BA01-B3B0-16274B85B91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1779" y="101178"/>
            <a:ext cx="1847088" cy="692658"/>
          </a:xfrm>
          <a:prstGeom prst="rect">
            <a:avLst/>
          </a:prstGeom>
        </p:spPr>
      </p:pic>
      <p:cxnSp>
        <p:nvCxnSpPr>
          <p:cNvPr id="33" name="Straight Connector 32">
            <a:extLst>
              <a:ext uri="{FF2B5EF4-FFF2-40B4-BE49-F238E27FC236}">
                <a16:creationId xmlns:a16="http://schemas.microsoft.com/office/drawing/2014/main" id="{6F2BAB67-DCDA-5F0B-7138-04A317D92533}"/>
              </a:ext>
            </a:extLst>
          </p:cNvPr>
          <p:cNvCxnSpPr>
            <a:cxnSpLocks/>
            <a:stCxn id="4" idx="3"/>
          </p:cNvCxnSpPr>
          <p:nvPr/>
        </p:nvCxnSpPr>
        <p:spPr>
          <a:xfrm>
            <a:off x="5060789" y="2338536"/>
            <a:ext cx="8506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FA23AD3-C9D6-6507-51A7-086DE82C7734}"/>
              </a:ext>
            </a:extLst>
          </p:cNvPr>
          <p:cNvCxnSpPr>
            <a:cxnSpLocks/>
          </p:cNvCxnSpPr>
          <p:nvPr/>
        </p:nvCxnSpPr>
        <p:spPr>
          <a:xfrm>
            <a:off x="8327472" y="1412642"/>
            <a:ext cx="95243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B6C668B-3964-1E95-DDCC-571D6D7B38F1}"/>
              </a:ext>
            </a:extLst>
          </p:cNvPr>
          <p:cNvCxnSpPr>
            <a:cxnSpLocks/>
          </p:cNvCxnSpPr>
          <p:nvPr/>
        </p:nvCxnSpPr>
        <p:spPr>
          <a:xfrm>
            <a:off x="5486115" y="4162166"/>
            <a:ext cx="4176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313665E-7981-D61F-C317-4A4D0E5A061A}"/>
              </a:ext>
            </a:extLst>
          </p:cNvPr>
          <p:cNvCxnSpPr>
            <a:cxnSpLocks/>
          </p:cNvCxnSpPr>
          <p:nvPr/>
        </p:nvCxnSpPr>
        <p:spPr>
          <a:xfrm>
            <a:off x="5469554" y="1386840"/>
            <a:ext cx="0" cy="45112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5EC8F9B-0B9E-601D-E238-4D6997AC2D4E}"/>
              </a:ext>
            </a:extLst>
          </p:cNvPr>
          <p:cNvCxnSpPr>
            <a:cxnSpLocks/>
          </p:cNvCxnSpPr>
          <p:nvPr/>
        </p:nvCxnSpPr>
        <p:spPr>
          <a:xfrm>
            <a:off x="5486115" y="5033177"/>
            <a:ext cx="4176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EC834F0-B921-B5D2-095A-0D22742E8CCF}"/>
              </a:ext>
            </a:extLst>
          </p:cNvPr>
          <p:cNvCxnSpPr>
            <a:cxnSpLocks/>
          </p:cNvCxnSpPr>
          <p:nvPr/>
        </p:nvCxnSpPr>
        <p:spPr>
          <a:xfrm>
            <a:off x="5465312" y="5898080"/>
            <a:ext cx="4176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3171550-E502-4CDB-157B-FD79119CF840}"/>
              </a:ext>
            </a:extLst>
          </p:cNvPr>
          <p:cNvSpPr/>
          <p:nvPr/>
        </p:nvSpPr>
        <p:spPr>
          <a:xfrm>
            <a:off x="5911442" y="2236664"/>
            <a:ext cx="2416030" cy="268646"/>
          </a:xfrm>
          <a:prstGeom prst="rect">
            <a:avLst/>
          </a:prstGeom>
          <a:solidFill>
            <a:srgbClr val="29A9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Kenton County</a:t>
            </a:r>
          </a:p>
        </p:txBody>
      </p:sp>
      <p:sp>
        <p:nvSpPr>
          <p:cNvPr id="9" name="Rectangle 8">
            <a:extLst>
              <a:ext uri="{FF2B5EF4-FFF2-40B4-BE49-F238E27FC236}">
                <a16:creationId xmlns:a16="http://schemas.microsoft.com/office/drawing/2014/main" id="{CDCE0DD7-3493-9BFE-A73A-125F08838997}"/>
              </a:ext>
            </a:extLst>
          </p:cNvPr>
          <p:cNvSpPr/>
          <p:nvPr/>
        </p:nvSpPr>
        <p:spPr>
          <a:xfrm>
            <a:off x="5915578" y="1557279"/>
            <a:ext cx="2416030" cy="265176"/>
          </a:xfrm>
          <a:prstGeom prst="rect">
            <a:avLst/>
          </a:prstGeom>
          <a:solidFill>
            <a:srgbClr val="29A9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Hamilton County</a:t>
            </a:r>
          </a:p>
        </p:txBody>
      </p:sp>
      <p:cxnSp>
        <p:nvCxnSpPr>
          <p:cNvPr id="10" name="Straight Connector 9">
            <a:extLst>
              <a:ext uri="{FF2B5EF4-FFF2-40B4-BE49-F238E27FC236}">
                <a16:creationId xmlns:a16="http://schemas.microsoft.com/office/drawing/2014/main" id="{C3A945DE-D687-DA80-DB1B-E86B56942AE8}"/>
              </a:ext>
            </a:extLst>
          </p:cNvPr>
          <p:cNvCxnSpPr>
            <a:cxnSpLocks/>
          </p:cNvCxnSpPr>
          <p:nvPr/>
        </p:nvCxnSpPr>
        <p:spPr>
          <a:xfrm>
            <a:off x="5486115" y="2020048"/>
            <a:ext cx="4176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A5FC2ED-CEB9-B5A6-6FAE-9FEF331DC629}"/>
              </a:ext>
            </a:extLst>
          </p:cNvPr>
          <p:cNvCxnSpPr>
            <a:cxnSpLocks/>
          </p:cNvCxnSpPr>
          <p:nvPr/>
        </p:nvCxnSpPr>
        <p:spPr>
          <a:xfrm>
            <a:off x="5490556" y="2725516"/>
            <a:ext cx="4176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4C0C8ED-17F9-5C95-73C8-899C3E2EED99}"/>
              </a:ext>
            </a:extLst>
          </p:cNvPr>
          <p:cNvCxnSpPr>
            <a:cxnSpLocks/>
          </p:cNvCxnSpPr>
          <p:nvPr/>
        </p:nvCxnSpPr>
        <p:spPr>
          <a:xfrm>
            <a:off x="5489604" y="3074031"/>
            <a:ext cx="4176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6E71B8DF-92D0-DB05-1DEC-DBFCB421C624}"/>
              </a:ext>
            </a:extLst>
          </p:cNvPr>
          <p:cNvSpPr/>
          <p:nvPr/>
        </p:nvSpPr>
        <p:spPr>
          <a:xfrm>
            <a:off x="5921585" y="2587330"/>
            <a:ext cx="2416030" cy="265176"/>
          </a:xfrm>
          <a:prstGeom prst="rect">
            <a:avLst/>
          </a:prstGeom>
          <a:solidFill>
            <a:srgbClr val="29A9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City of Fort Wright</a:t>
            </a:r>
          </a:p>
        </p:txBody>
      </p:sp>
      <p:sp>
        <p:nvSpPr>
          <p:cNvPr id="24" name="Rectangle 23">
            <a:extLst>
              <a:ext uri="{FF2B5EF4-FFF2-40B4-BE49-F238E27FC236}">
                <a16:creationId xmlns:a16="http://schemas.microsoft.com/office/drawing/2014/main" id="{C4DE54B6-F732-5EBB-BD5F-95DD2F30ABC7}"/>
              </a:ext>
            </a:extLst>
          </p:cNvPr>
          <p:cNvSpPr/>
          <p:nvPr/>
        </p:nvSpPr>
        <p:spPr>
          <a:xfrm>
            <a:off x="5921585" y="2934109"/>
            <a:ext cx="2416030" cy="268646"/>
          </a:xfrm>
          <a:prstGeom prst="rect">
            <a:avLst/>
          </a:prstGeom>
          <a:solidFill>
            <a:srgbClr val="29A9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City of Fort Mitchell</a:t>
            </a:r>
          </a:p>
        </p:txBody>
      </p:sp>
      <p:cxnSp>
        <p:nvCxnSpPr>
          <p:cNvPr id="25" name="Straight Connector 24">
            <a:extLst>
              <a:ext uri="{FF2B5EF4-FFF2-40B4-BE49-F238E27FC236}">
                <a16:creationId xmlns:a16="http://schemas.microsoft.com/office/drawing/2014/main" id="{7F855003-389B-1429-1D9F-2AAC10A2AC24}"/>
              </a:ext>
            </a:extLst>
          </p:cNvPr>
          <p:cNvCxnSpPr>
            <a:cxnSpLocks/>
          </p:cNvCxnSpPr>
          <p:nvPr/>
        </p:nvCxnSpPr>
        <p:spPr>
          <a:xfrm>
            <a:off x="5486699" y="1698345"/>
            <a:ext cx="4176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4EE4C08-DA82-0139-98B9-FD2BD84E9197}"/>
              </a:ext>
            </a:extLst>
          </p:cNvPr>
          <p:cNvCxnSpPr>
            <a:cxnSpLocks/>
          </p:cNvCxnSpPr>
          <p:nvPr/>
        </p:nvCxnSpPr>
        <p:spPr>
          <a:xfrm>
            <a:off x="5484794" y="1402674"/>
            <a:ext cx="42062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2837859-AEA1-49F9-67C9-B7B03A71BB83}"/>
              </a:ext>
            </a:extLst>
          </p:cNvPr>
          <p:cNvSpPr/>
          <p:nvPr/>
        </p:nvSpPr>
        <p:spPr>
          <a:xfrm>
            <a:off x="8421299" y="5789684"/>
            <a:ext cx="3332735" cy="460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Arial" panose="020B0604020202020204" pitchFamily="34" charset="0"/>
                <a:cs typeface="Arial" panose="020B0604020202020204" pitchFamily="34" charset="0"/>
              </a:rPr>
              <a:t>Note: see project website for committee members: </a:t>
            </a:r>
            <a:r>
              <a:rPr lang="en-US" sz="1200" dirty="0">
                <a:hlinkClick r:id="rId7"/>
              </a:rPr>
              <a:t>brentspencebridgecorridor.com</a:t>
            </a:r>
            <a:endParaRPr lang="en-US" sz="1200" dirty="0">
              <a:solidFill>
                <a:schemeClr val="tx1"/>
              </a:solidFill>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0597413E-4F86-49E2-AD87-61963724D460}"/>
              </a:ext>
            </a:extLst>
          </p:cNvPr>
          <p:cNvCxnSpPr>
            <a:cxnSpLocks/>
          </p:cNvCxnSpPr>
          <p:nvPr/>
        </p:nvCxnSpPr>
        <p:spPr>
          <a:xfrm>
            <a:off x="3852774" y="2925720"/>
            <a:ext cx="0" cy="3515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C761970-2E78-6475-8A7F-6B049D559833}"/>
              </a:ext>
            </a:extLst>
          </p:cNvPr>
          <p:cNvSpPr/>
          <p:nvPr/>
        </p:nvSpPr>
        <p:spPr>
          <a:xfrm>
            <a:off x="143741" y="1893979"/>
            <a:ext cx="2501018" cy="803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tx1"/>
                </a:solidFill>
                <a:latin typeface="Arial" panose="020B0604020202020204" pitchFamily="34" charset="0"/>
                <a:cs typeface="Arial" panose="020B0604020202020204" pitchFamily="34" charset="0"/>
              </a:rPr>
              <a:t>Note: Executive Oversight Committee and DBPAC each consist of members from ODOT, KYTC, and FHWA</a:t>
            </a:r>
          </a:p>
        </p:txBody>
      </p:sp>
      <p:cxnSp>
        <p:nvCxnSpPr>
          <p:cNvPr id="29" name="Straight Connector 28">
            <a:extLst>
              <a:ext uri="{FF2B5EF4-FFF2-40B4-BE49-F238E27FC236}">
                <a16:creationId xmlns:a16="http://schemas.microsoft.com/office/drawing/2014/main" id="{27CC977A-B5B5-39AF-299C-E203A509759D}"/>
              </a:ext>
            </a:extLst>
          </p:cNvPr>
          <p:cNvCxnSpPr>
            <a:cxnSpLocks/>
            <a:stCxn id="17" idx="2"/>
            <a:endCxn id="34" idx="0"/>
          </p:cNvCxnSpPr>
          <p:nvPr/>
        </p:nvCxnSpPr>
        <p:spPr>
          <a:xfrm>
            <a:off x="10685063" y="3593124"/>
            <a:ext cx="0" cy="2901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92B38D89-5C81-B578-926C-A02882732BC0}"/>
              </a:ext>
            </a:extLst>
          </p:cNvPr>
          <p:cNvSpPr/>
          <p:nvPr/>
        </p:nvSpPr>
        <p:spPr>
          <a:xfrm>
            <a:off x="9279904" y="3883257"/>
            <a:ext cx="2810317" cy="1662291"/>
          </a:xfrm>
          <a:prstGeom prst="rect">
            <a:avLst/>
          </a:prstGeom>
          <a:solidFill>
            <a:srgbClr val="9395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City of Cincinnati</a:t>
            </a:r>
          </a:p>
          <a:p>
            <a:pPr algn="ctr"/>
            <a:r>
              <a:rPr lang="en-US" sz="1400" dirty="0">
                <a:latin typeface="Arial" panose="020B0604020202020204" pitchFamily="34" charset="0"/>
                <a:cs typeface="Arial" panose="020B0604020202020204" pitchFamily="34" charset="0"/>
              </a:rPr>
              <a:t>Brent Spence Bridge Corridor Project Management Manual</a:t>
            </a:r>
          </a:p>
          <a:p>
            <a:pPr algn="ctr"/>
            <a:r>
              <a:rPr lang="en-US" sz="1100" dirty="0">
                <a:latin typeface="Arial" panose="020B0604020202020204" pitchFamily="34" charset="0"/>
                <a:cs typeface="Arial" panose="020B0604020202020204" pitchFamily="34" charset="0"/>
              </a:rPr>
              <a:t>Defines the City of Cincinnati's goals and objectives, team members and</a:t>
            </a:r>
          </a:p>
          <a:p>
            <a:pPr algn="ctr"/>
            <a:r>
              <a:rPr lang="en-US" sz="1100" dirty="0">
                <a:latin typeface="Arial" panose="020B0604020202020204" pitchFamily="34" charset="0"/>
                <a:cs typeface="Arial" panose="020B0604020202020204" pitchFamily="34" charset="0"/>
              </a:rPr>
              <a:t>their roles and responsibilities.</a:t>
            </a:r>
          </a:p>
          <a:p>
            <a:pPr algn="ct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10668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F8B1C-05F9-4AEE-968E-A608CC3D1479}"/>
              </a:ext>
            </a:extLst>
          </p:cNvPr>
          <p:cNvSpPr>
            <a:spLocks noGrp="1"/>
          </p:cNvSpPr>
          <p:nvPr>
            <p:ph type="title"/>
          </p:nvPr>
        </p:nvSpPr>
        <p:spPr/>
        <p:txBody>
          <a:bodyPr>
            <a:normAutofit fontScale="90000"/>
          </a:bodyPr>
          <a:lstStyle/>
          <a:p>
            <a:r>
              <a:rPr lang="en-US" dirty="0"/>
              <a:t>RECONNECTING</a:t>
            </a:r>
            <a:br>
              <a:rPr lang="en-US" dirty="0"/>
            </a:br>
            <a:r>
              <a:rPr lang="en-US" dirty="0"/>
              <a:t>COMMUNITIES</a:t>
            </a:r>
          </a:p>
        </p:txBody>
      </p:sp>
      <p:sp>
        <p:nvSpPr>
          <p:cNvPr id="4" name="Slide Number Placeholder 3">
            <a:extLst>
              <a:ext uri="{FF2B5EF4-FFF2-40B4-BE49-F238E27FC236}">
                <a16:creationId xmlns:a16="http://schemas.microsoft.com/office/drawing/2014/main" id="{90C1A1E7-58C2-4CDA-9B8A-281ABC3D74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B98DD-AED7-CB4E-A308-5E99D971A9B7}"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C71D4D34-E580-4483-B094-3B376F0FCAB9}"/>
              </a:ext>
            </a:extLst>
          </p:cNvPr>
          <p:cNvSpPr>
            <a:spLocks noGrp="1"/>
          </p:cNvSpPr>
          <p:nvPr>
            <p:ph idx="1"/>
          </p:nvPr>
        </p:nvSpPr>
        <p:spPr>
          <a:xfrm>
            <a:off x="838200" y="1585991"/>
            <a:ext cx="5949875" cy="4351338"/>
          </a:xfrm>
        </p:spPr>
        <p:txBody>
          <a:bodyPr>
            <a:normAutofit/>
          </a:bodyPr>
          <a:lstStyle/>
          <a:p>
            <a:r>
              <a:rPr lang="en-US" sz="2800" dirty="0"/>
              <a:t>Connections across I-75</a:t>
            </a:r>
          </a:p>
          <a:p>
            <a:pPr lvl="1"/>
            <a:r>
              <a:rPr lang="en-US" sz="2400" dirty="0"/>
              <a:t>Sidewalks</a:t>
            </a:r>
          </a:p>
          <a:p>
            <a:pPr lvl="1"/>
            <a:r>
              <a:rPr lang="en-US" sz="2400" dirty="0"/>
              <a:t>Shared use paths</a:t>
            </a:r>
          </a:p>
          <a:p>
            <a:pPr lvl="1"/>
            <a:r>
              <a:rPr lang="en-US" sz="2400" dirty="0"/>
              <a:t>Bike lanes</a:t>
            </a:r>
          </a:p>
          <a:p>
            <a:r>
              <a:rPr lang="en-US" sz="2800" dirty="0"/>
              <a:t>Decks on both sides of </a:t>
            </a:r>
            <a:r>
              <a:rPr lang="en-US" sz="2800" dirty="0" err="1"/>
              <a:t>Ezzard</a:t>
            </a:r>
            <a:r>
              <a:rPr lang="en-US" sz="2800" dirty="0"/>
              <a:t> Charles bridge</a:t>
            </a:r>
          </a:p>
          <a:p>
            <a:r>
              <a:rPr lang="en-US" sz="2800" dirty="0"/>
              <a:t>New shared use path along Winchell Avenue</a:t>
            </a:r>
          </a:p>
          <a:p>
            <a:r>
              <a:rPr lang="en-US" sz="2800" dirty="0"/>
              <a:t>Improved connections to local destinations</a:t>
            </a:r>
          </a:p>
        </p:txBody>
      </p:sp>
      <p:pic>
        <p:nvPicPr>
          <p:cNvPr id="6" name="Picture 5">
            <a:extLst>
              <a:ext uri="{FF2B5EF4-FFF2-40B4-BE49-F238E27FC236}">
                <a16:creationId xmlns:a16="http://schemas.microsoft.com/office/drawing/2014/main" id="{7FD06FDF-774D-4F54-8134-F01788EA82FC}"/>
              </a:ext>
            </a:extLst>
          </p:cNvPr>
          <p:cNvPicPr/>
          <p:nvPr/>
        </p:nvPicPr>
        <p:blipFill rotWithShape="1">
          <a:blip r:embed="rId3" cstate="print">
            <a:extLst>
              <a:ext uri="{28A0092B-C50C-407E-A947-70E740481C1C}">
                <a14:useLocalDpi xmlns:a14="http://schemas.microsoft.com/office/drawing/2010/main" val="0"/>
              </a:ext>
            </a:extLst>
          </a:blip>
          <a:srcRect l="2086" t="1044" r="2409"/>
          <a:stretch/>
        </p:blipFill>
        <p:spPr bwMode="auto">
          <a:xfrm>
            <a:off x="6993871" y="425926"/>
            <a:ext cx="5049132" cy="643207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802713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ad with cars and people walking&#10;&#10;Description automatically generated">
            <a:extLst>
              <a:ext uri="{FF2B5EF4-FFF2-40B4-BE49-F238E27FC236}">
                <a16:creationId xmlns:a16="http://schemas.microsoft.com/office/drawing/2014/main" id="{D39A2B67-EF64-7F24-BCF7-5EF4A52E6D76}"/>
              </a:ext>
            </a:extLst>
          </p:cNvPr>
          <p:cNvPicPr>
            <a:picLocks noChangeAspect="1"/>
          </p:cNvPicPr>
          <p:nvPr/>
        </p:nvPicPr>
        <p:blipFill>
          <a:blip r:embed="rId3"/>
          <a:stretch>
            <a:fillRect/>
          </a:stretch>
        </p:blipFill>
        <p:spPr>
          <a:xfrm>
            <a:off x="0" y="0"/>
            <a:ext cx="12192000" cy="6858000"/>
          </a:xfrm>
          <a:prstGeom prst="rect">
            <a:avLst/>
          </a:prstGeom>
        </p:spPr>
      </p:pic>
      <p:sp>
        <p:nvSpPr>
          <p:cNvPr id="5" name="object 3">
            <a:extLst>
              <a:ext uri="{FF2B5EF4-FFF2-40B4-BE49-F238E27FC236}">
                <a16:creationId xmlns:a16="http://schemas.microsoft.com/office/drawing/2014/main" id="{2653E066-1085-351F-D7F3-E4A0D36255DB}"/>
              </a:ext>
            </a:extLst>
          </p:cNvPr>
          <p:cNvSpPr txBox="1"/>
          <p:nvPr/>
        </p:nvSpPr>
        <p:spPr>
          <a:xfrm>
            <a:off x="3623836" y="164536"/>
            <a:ext cx="4944327" cy="265984"/>
          </a:xfrm>
          <a:prstGeom prst="rect">
            <a:avLst/>
          </a:prstGeom>
          <a:solidFill>
            <a:schemeClr val="bg1">
              <a:lumMod val="95000"/>
            </a:schemeClr>
          </a:solidFill>
        </p:spPr>
        <p:txBody>
          <a:bodyPr vert="horz" wrap="square" lIns="0" tIns="6173" rIns="0" bIns="0" rtlCol="0">
            <a:spAutoFit/>
          </a:bodyPr>
          <a:lstStyle/>
          <a:p>
            <a:pPr marL="6497" algn="ctr" defTabSz="467807">
              <a:spcBef>
                <a:spcPts val="49"/>
              </a:spcBef>
            </a:pPr>
            <a:r>
              <a:rPr lang="en-US" sz="1688" b="1" spc="-3" dirty="0" err="1">
                <a:latin typeface="Arial"/>
                <a:cs typeface="Arial"/>
              </a:rPr>
              <a:t>Ezzard</a:t>
            </a:r>
            <a:r>
              <a:rPr lang="en-US" sz="1688" b="1" spc="-3" dirty="0">
                <a:latin typeface="Arial"/>
                <a:cs typeface="Arial"/>
              </a:rPr>
              <a:t> Charles Bridge Rendering</a:t>
            </a:r>
            <a:endParaRPr sz="1688" dirty="0">
              <a:latin typeface="Arial"/>
              <a:cs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F2B7C5-DB6E-B531-2B73-F9434262A5D4}"/>
              </a:ext>
            </a:extLst>
          </p:cNvPr>
          <p:cNvSpPr>
            <a:spLocks noGrp="1"/>
          </p:cNvSpPr>
          <p:nvPr>
            <p:ph type="ctrTitle"/>
          </p:nvPr>
        </p:nvSpPr>
        <p:spPr>
          <a:xfrm>
            <a:off x="4267200" y="2982038"/>
            <a:ext cx="7543800" cy="1342311"/>
          </a:xfrm>
        </p:spPr>
        <p:txBody>
          <a:bodyPr anchor="ctr">
            <a:normAutofit/>
          </a:bodyPr>
          <a:lstStyle/>
          <a:p>
            <a:r>
              <a:rPr lang="en-US" dirty="0"/>
              <a:t>Public Outreach &amp; Environmental Update</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CC7DB40-2C25-F757-5AFF-6E97A4BC88A3}"/>
              </a:ext>
            </a:extLst>
          </p:cNvPr>
          <p:cNvSpPr>
            <a:spLocks noGrp="1"/>
          </p:cNvSpPr>
          <p:nvPr>
            <p:ph type="sldNum" sz="quarter" idx="4294967295"/>
          </p:nvPr>
        </p:nvSpPr>
        <p:spPr>
          <a:xfrm>
            <a:off x="11617325" y="6356350"/>
            <a:ext cx="574675" cy="365125"/>
          </a:xfrm>
        </p:spPr>
        <p:txBody>
          <a:bodyPr/>
          <a:lstStyle/>
          <a:p>
            <a:fld id="{62EB98DD-AED7-CB4E-A308-5E99D971A9B7}" type="slidenum">
              <a:rPr lang="en-US" smtClean="0"/>
              <a:t>32</a:t>
            </a:fld>
            <a:endParaRPr lang="en-US" dirty="0"/>
          </a:p>
        </p:txBody>
      </p:sp>
      <p:pic>
        <p:nvPicPr>
          <p:cNvPr id="6" name="Picture 5" descr="A bridge over a river&#10;&#10;Description automatically generated with low confidence">
            <a:extLst>
              <a:ext uri="{FF2B5EF4-FFF2-40B4-BE49-F238E27FC236}">
                <a16:creationId xmlns:a16="http://schemas.microsoft.com/office/drawing/2014/main" id="{DF9742C7-F711-20AD-90D7-34AED6987B8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3279" y="2070635"/>
            <a:ext cx="2741858" cy="2743200"/>
          </a:xfrm>
          <a:prstGeom prst="ellipse">
            <a:avLst/>
          </a:prstGeom>
        </p:spPr>
      </p:pic>
    </p:spTree>
    <p:extLst>
      <p:ext uri="{BB962C8B-B14F-4D97-AF65-F5344CB8AC3E}">
        <p14:creationId xmlns:p14="http://schemas.microsoft.com/office/powerpoint/2010/main" val="3676288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D59B0-736A-0F69-B342-603A01D5EF6A}"/>
              </a:ext>
            </a:extLst>
          </p:cNvPr>
          <p:cNvSpPr>
            <a:spLocks noGrp="1"/>
          </p:cNvSpPr>
          <p:nvPr>
            <p:ph type="title"/>
          </p:nvPr>
        </p:nvSpPr>
        <p:spPr/>
        <p:txBody>
          <a:bodyPr/>
          <a:lstStyle/>
          <a:p>
            <a:r>
              <a:rPr lang="en-US" dirty="0"/>
              <a:t>Public Outreach since June of 2022</a:t>
            </a:r>
          </a:p>
        </p:txBody>
      </p:sp>
      <p:sp>
        <p:nvSpPr>
          <p:cNvPr id="3" name="Content Placeholder 2">
            <a:extLst>
              <a:ext uri="{FF2B5EF4-FFF2-40B4-BE49-F238E27FC236}">
                <a16:creationId xmlns:a16="http://schemas.microsoft.com/office/drawing/2014/main" id="{B3B155BF-352E-AD32-DD0F-967AA7E549B2}"/>
              </a:ext>
            </a:extLst>
          </p:cNvPr>
          <p:cNvSpPr>
            <a:spLocks noGrp="1"/>
          </p:cNvSpPr>
          <p:nvPr>
            <p:ph idx="1"/>
          </p:nvPr>
        </p:nvSpPr>
        <p:spPr>
          <a:xfrm>
            <a:off x="380999" y="1588770"/>
            <a:ext cx="7277101" cy="4423410"/>
          </a:xfrm>
        </p:spPr>
        <p:txBody>
          <a:bodyPr>
            <a:normAutofit fontScale="92500" lnSpcReduction="20000"/>
          </a:bodyPr>
          <a:lstStyle/>
          <a:p>
            <a:r>
              <a:rPr lang="en-US" dirty="0"/>
              <a:t>Neighborhood Meetings</a:t>
            </a:r>
          </a:p>
          <a:p>
            <a:pPr lvl="1"/>
            <a:r>
              <a:rPr lang="en-US" dirty="0"/>
              <a:t>Thirteen neighborhood meetings </a:t>
            </a:r>
          </a:p>
          <a:p>
            <a:pPr lvl="1"/>
            <a:r>
              <a:rPr lang="en-US" dirty="0"/>
              <a:t> Project Open House in both Ohio and Kentucky</a:t>
            </a:r>
          </a:p>
          <a:p>
            <a:pPr lvl="1"/>
            <a:endParaRPr lang="en-US" dirty="0"/>
          </a:p>
          <a:p>
            <a:r>
              <a:rPr lang="en-US" dirty="0"/>
              <a:t>In addition:</a:t>
            </a:r>
          </a:p>
          <a:p>
            <a:pPr lvl="1"/>
            <a:r>
              <a:rPr lang="en-US" dirty="0"/>
              <a:t> Held over 75 meetings with individuals/groups, communities, and organizations</a:t>
            </a:r>
          </a:p>
          <a:p>
            <a:pPr lvl="1"/>
            <a:r>
              <a:rPr lang="en-US" dirty="0"/>
              <a:t> Received over 630 Public Comments (neighborhood meetings and website)</a:t>
            </a:r>
          </a:p>
          <a:p>
            <a:pPr lvl="1"/>
            <a:endParaRPr lang="en-US" dirty="0"/>
          </a:p>
          <a:p>
            <a:r>
              <a:rPr lang="en-US" dirty="0"/>
              <a:t>Recently Completed Project Status Update Open House (318 attendees)</a:t>
            </a:r>
          </a:p>
          <a:p>
            <a:pPr lvl="1"/>
            <a:r>
              <a:rPr lang="en-US" dirty="0"/>
              <a:t> August 23 in Kentucky</a:t>
            </a:r>
          </a:p>
          <a:p>
            <a:pPr lvl="1"/>
            <a:r>
              <a:rPr lang="en-US" dirty="0"/>
              <a:t> August 24 in Ohio</a:t>
            </a:r>
          </a:p>
        </p:txBody>
      </p:sp>
      <p:sp>
        <p:nvSpPr>
          <p:cNvPr id="4" name="Slide Number Placeholder 3">
            <a:extLst>
              <a:ext uri="{FF2B5EF4-FFF2-40B4-BE49-F238E27FC236}">
                <a16:creationId xmlns:a16="http://schemas.microsoft.com/office/drawing/2014/main" id="{ACE76EDE-A6AD-BF6A-8938-995D32FBD25C}"/>
              </a:ext>
            </a:extLst>
          </p:cNvPr>
          <p:cNvSpPr>
            <a:spLocks noGrp="1"/>
          </p:cNvSpPr>
          <p:nvPr>
            <p:ph type="sldNum" sz="quarter" idx="12"/>
          </p:nvPr>
        </p:nvSpPr>
        <p:spPr/>
        <p:txBody>
          <a:bodyPr/>
          <a:lstStyle/>
          <a:p>
            <a:fld id="{62EB98DD-AED7-CB4E-A308-5E99D971A9B7}" type="slidenum">
              <a:rPr lang="en-US" smtClean="0"/>
              <a:t>33</a:t>
            </a:fld>
            <a:endParaRPr lang="en-US" dirty="0"/>
          </a:p>
        </p:txBody>
      </p:sp>
      <p:pic>
        <p:nvPicPr>
          <p:cNvPr id="7" name="Picture 6" descr="A map of a neighborhood&#10;&#10;Description automatically generated">
            <a:extLst>
              <a:ext uri="{FF2B5EF4-FFF2-40B4-BE49-F238E27FC236}">
                <a16:creationId xmlns:a16="http://schemas.microsoft.com/office/drawing/2014/main" id="{8A6351A9-A1E5-A560-6860-0E95DCBCD08D}"/>
              </a:ext>
            </a:extLst>
          </p:cNvPr>
          <p:cNvPicPr>
            <a:picLocks noChangeAspect="1"/>
          </p:cNvPicPr>
          <p:nvPr/>
        </p:nvPicPr>
        <p:blipFill>
          <a:blip r:embed="rId2"/>
          <a:stretch>
            <a:fillRect/>
          </a:stretch>
        </p:blipFill>
        <p:spPr>
          <a:xfrm>
            <a:off x="8252460" y="1337310"/>
            <a:ext cx="3939540" cy="5520690"/>
          </a:xfrm>
          <a:prstGeom prst="rect">
            <a:avLst/>
          </a:prstGeom>
        </p:spPr>
      </p:pic>
    </p:spTree>
    <p:extLst>
      <p:ext uri="{BB962C8B-B14F-4D97-AF65-F5344CB8AC3E}">
        <p14:creationId xmlns:p14="http://schemas.microsoft.com/office/powerpoint/2010/main" val="22701455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49B58-387C-4827-8024-9776E2AD11D6}"/>
              </a:ext>
            </a:extLst>
          </p:cNvPr>
          <p:cNvSpPr>
            <a:spLocks noGrp="1"/>
          </p:cNvSpPr>
          <p:nvPr>
            <p:ph type="title"/>
          </p:nvPr>
        </p:nvSpPr>
        <p:spPr>
          <a:xfrm>
            <a:off x="381000" y="425926"/>
            <a:ext cx="11430000" cy="711835"/>
          </a:xfrm>
        </p:spPr>
        <p:txBody>
          <a:bodyPr/>
          <a:lstStyle/>
          <a:p>
            <a:r>
              <a:rPr lang="en-US" dirty="0"/>
              <a:t>Environmental Process Update</a:t>
            </a:r>
          </a:p>
        </p:txBody>
      </p:sp>
      <p:sp>
        <p:nvSpPr>
          <p:cNvPr id="3" name="Content Placeholder 2">
            <a:extLst>
              <a:ext uri="{FF2B5EF4-FFF2-40B4-BE49-F238E27FC236}">
                <a16:creationId xmlns:a16="http://schemas.microsoft.com/office/drawing/2014/main" id="{47886A82-68D6-4E13-ADC5-CE992B0BFA5B}"/>
              </a:ext>
            </a:extLst>
          </p:cNvPr>
          <p:cNvSpPr>
            <a:spLocks noGrp="1"/>
          </p:cNvSpPr>
          <p:nvPr>
            <p:ph idx="1"/>
          </p:nvPr>
        </p:nvSpPr>
        <p:spPr>
          <a:xfrm>
            <a:off x="381000" y="1585913"/>
            <a:ext cx="8389326" cy="5272087"/>
          </a:xfrm>
        </p:spPr>
        <p:txBody>
          <a:bodyPr>
            <a:normAutofit/>
          </a:bodyPr>
          <a:lstStyle/>
          <a:p>
            <a:pPr marL="0" indent="0">
              <a:lnSpc>
                <a:spcPct val="114000"/>
              </a:lnSpc>
              <a:spcBef>
                <a:spcPts val="2400"/>
              </a:spcBef>
              <a:buNone/>
            </a:pPr>
            <a:r>
              <a:rPr lang="en-US" u="sng" dirty="0"/>
              <a:t>Enhancement Measures</a:t>
            </a:r>
          </a:p>
          <a:p>
            <a:pPr>
              <a:lnSpc>
                <a:spcPct val="114000"/>
              </a:lnSpc>
              <a:spcBef>
                <a:spcPts val="1200"/>
              </a:spcBef>
            </a:pPr>
            <a:r>
              <a:rPr lang="en-US" sz="2400" dirty="0"/>
              <a:t>Aesthetic treatments</a:t>
            </a:r>
          </a:p>
          <a:p>
            <a:pPr>
              <a:lnSpc>
                <a:spcPct val="114000"/>
              </a:lnSpc>
              <a:spcBef>
                <a:spcPts val="1200"/>
              </a:spcBef>
            </a:pPr>
            <a:r>
              <a:rPr lang="en-US" sz="2400" dirty="0"/>
              <a:t>Pedestrian and bicycle improvements</a:t>
            </a:r>
          </a:p>
          <a:p>
            <a:pPr>
              <a:lnSpc>
                <a:spcPct val="114000"/>
              </a:lnSpc>
              <a:spcBef>
                <a:spcPts val="1200"/>
              </a:spcBef>
            </a:pPr>
            <a:r>
              <a:rPr lang="en-US" sz="2400" dirty="0"/>
              <a:t>Noise/visual screening walls</a:t>
            </a:r>
          </a:p>
          <a:p>
            <a:pPr>
              <a:lnSpc>
                <a:spcPct val="114000"/>
              </a:lnSpc>
              <a:spcBef>
                <a:spcPts val="1200"/>
              </a:spcBef>
            </a:pPr>
            <a:r>
              <a:rPr lang="en-US" sz="2400" dirty="0"/>
              <a:t>Separating highway runoff</a:t>
            </a:r>
          </a:p>
          <a:p>
            <a:pPr>
              <a:lnSpc>
                <a:spcPct val="114000"/>
              </a:lnSpc>
              <a:spcBef>
                <a:spcPts val="1200"/>
              </a:spcBef>
            </a:pPr>
            <a:r>
              <a:rPr lang="en-US" sz="2400" dirty="0"/>
              <a:t>Land for potential redevelopment</a:t>
            </a:r>
          </a:p>
          <a:p>
            <a:pPr>
              <a:lnSpc>
                <a:spcPct val="114000"/>
              </a:lnSpc>
              <a:spcBef>
                <a:spcPts val="1200"/>
              </a:spcBef>
            </a:pPr>
            <a:r>
              <a:rPr lang="en-US" sz="2400" dirty="0"/>
              <a:t>Workforce development and training</a:t>
            </a:r>
          </a:p>
          <a:p>
            <a:endParaRPr lang="en-US" sz="2400" dirty="0"/>
          </a:p>
        </p:txBody>
      </p:sp>
      <p:sp>
        <p:nvSpPr>
          <p:cNvPr id="4" name="Slide Number Placeholder 3">
            <a:extLst>
              <a:ext uri="{FF2B5EF4-FFF2-40B4-BE49-F238E27FC236}">
                <a16:creationId xmlns:a16="http://schemas.microsoft.com/office/drawing/2014/main" id="{F12636B8-CA9C-4F8D-9C4A-5D7A38446AA4}"/>
              </a:ext>
            </a:extLst>
          </p:cNvPr>
          <p:cNvSpPr>
            <a:spLocks noGrp="1"/>
          </p:cNvSpPr>
          <p:nvPr>
            <p:ph type="sldNum" sz="quarter" idx="12"/>
          </p:nvPr>
        </p:nvSpPr>
        <p:spPr>
          <a:xfrm>
            <a:off x="11236960" y="6356350"/>
            <a:ext cx="574040" cy="365125"/>
          </a:xfrm>
        </p:spPr>
        <p:txBody>
          <a:bodyPr/>
          <a:lstStyle/>
          <a:p>
            <a:fld id="{62EB98DD-AED7-CB4E-A308-5E99D971A9B7}" type="slidenum">
              <a:rPr lang="en-US" smtClean="0"/>
              <a:pPr/>
              <a:t>34</a:t>
            </a:fld>
            <a:endParaRPr lang="en-US" dirty="0"/>
          </a:p>
        </p:txBody>
      </p:sp>
      <p:pic>
        <p:nvPicPr>
          <p:cNvPr id="9" name="Picture 8">
            <a:extLst>
              <a:ext uri="{FF2B5EF4-FFF2-40B4-BE49-F238E27FC236}">
                <a16:creationId xmlns:a16="http://schemas.microsoft.com/office/drawing/2014/main" id="{AF205641-3FB1-5939-B79A-C251A002824A}"/>
              </a:ext>
            </a:extLst>
          </p:cNvPr>
          <p:cNvPicPr>
            <a:picLocks noChangeAspect="1"/>
          </p:cNvPicPr>
          <p:nvPr/>
        </p:nvPicPr>
        <p:blipFill rotWithShape="1">
          <a:blip r:embed="rId3"/>
          <a:srcRect l="12479" r="12479"/>
          <a:stretch/>
        </p:blipFill>
        <p:spPr>
          <a:xfrm>
            <a:off x="8450285" y="1322142"/>
            <a:ext cx="3566160" cy="2651760"/>
          </a:xfrm>
          <a:prstGeom prst="rect">
            <a:avLst/>
          </a:prstGeom>
        </p:spPr>
      </p:pic>
      <p:pic>
        <p:nvPicPr>
          <p:cNvPr id="10" name="Picture 9">
            <a:extLst>
              <a:ext uri="{FF2B5EF4-FFF2-40B4-BE49-F238E27FC236}">
                <a16:creationId xmlns:a16="http://schemas.microsoft.com/office/drawing/2014/main" id="{2FBE6254-6670-B36F-6680-733465555933}"/>
              </a:ext>
            </a:extLst>
          </p:cNvPr>
          <p:cNvPicPr>
            <a:picLocks noChangeAspect="1"/>
          </p:cNvPicPr>
          <p:nvPr/>
        </p:nvPicPr>
        <p:blipFill rotWithShape="1">
          <a:blip r:embed="rId4"/>
          <a:srcRect l="12322" r="12322"/>
          <a:stretch/>
        </p:blipFill>
        <p:spPr>
          <a:xfrm>
            <a:off x="8450284" y="4067748"/>
            <a:ext cx="3566161" cy="2651760"/>
          </a:xfrm>
          <a:prstGeom prst="rect">
            <a:avLst/>
          </a:prstGeom>
        </p:spPr>
      </p:pic>
    </p:spTree>
    <p:extLst>
      <p:ext uri="{BB962C8B-B14F-4D97-AF65-F5344CB8AC3E}">
        <p14:creationId xmlns:p14="http://schemas.microsoft.com/office/powerpoint/2010/main" val="13059561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464C9-1304-4F1A-A845-A0071DBDEBD4}"/>
              </a:ext>
            </a:extLst>
          </p:cNvPr>
          <p:cNvSpPr>
            <a:spLocks noGrp="1"/>
          </p:cNvSpPr>
          <p:nvPr>
            <p:ph type="title"/>
          </p:nvPr>
        </p:nvSpPr>
        <p:spPr/>
        <p:txBody>
          <a:bodyPr/>
          <a:lstStyle/>
          <a:p>
            <a:r>
              <a:rPr lang="en-US" dirty="0"/>
              <a:t>Environmental Process Update</a:t>
            </a:r>
          </a:p>
        </p:txBody>
      </p:sp>
      <p:sp>
        <p:nvSpPr>
          <p:cNvPr id="3" name="Content Placeholder 2">
            <a:extLst>
              <a:ext uri="{FF2B5EF4-FFF2-40B4-BE49-F238E27FC236}">
                <a16:creationId xmlns:a16="http://schemas.microsoft.com/office/drawing/2014/main" id="{9F892C43-0167-4BFD-BBDC-ACFEEAC7203E}"/>
              </a:ext>
            </a:extLst>
          </p:cNvPr>
          <p:cNvSpPr>
            <a:spLocks noGrp="1"/>
          </p:cNvSpPr>
          <p:nvPr>
            <p:ph idx="1"/>
          </p:nvPr>
        </p:nvSpPr>
        <p:spPr>
          <a:xfrm>
            <a:off x="380999" y="1585990"/>
            <a:ext cx="6340665" cy="5272009"/>
          </a:xfrm>
        </p:spPr>
        <p:txBody>
          <a:bodyPr/>
          <a:lstStyle/>
          <a:p>
            <a:pPr>
              <a:lnSpc>
                <a:spcPct val="114000"/>
              </a:lnSpc>
              <a:spcBef>
                <a:spcPts val="1200"/>
              </a:spcBef>
            </a:pPr>
            <a:r>
              <a:rPr lang="en-US" dirty="0"/>
              <a:t>Supplemental EA available for public review – late 2023</a:t>
            </a:r>
          </a:p>
          <a:p>
            <a:pPr>
              <a:lnSpc>
                <a:spcPct val="114000"/>
              </a:lnSpc>
              <a:spcBef>
                <a:spcPts val="1200"/>
              </a:spcBef>
            </a:pPr>
            <a:r>
              <a:rPr lang="en-US" dirty="0"/>
              <a:t>Public hearings – late 2023/early 2024</a:t>
            </a:r>
          </a:p>
          <a:p>
            <a:pPr>
              <a:lnSpc>
                <a:spcPct val="114000"/>
              </a:lnSpc>
              <a:spcBef>
                <a:spcPts val="1200"/>
              </a:spcBef>
            </a:pPr>
            <a:r>
              <a:rPr lang="en-US" dirty="0"/>
              <a:t>Expected environmental approval – early 2024</a:t>
            </a:r>
          </a:p>
        </p:txBody>
      </p:sp>
      <p:sp>
        <p:nvSpPr>
          <p:cNvPr id="4" name="Slide Number Placeholder 3">
            <a:extLst>
              <a:ext uri="{FF2B5EF4-FFF2-40B4-BE49-F238E27FC236}">
                <a16:creationId xmlns:a16="http://schemas.microsoft.com/office/drawing/2014/main" id="{62853009-F876-4418-AA45-B4092712E60E}"/>
              </a:ext>
            </a:extLst>
          </p:cNvPr>
          <p:cNvSpPr>
            <a:spLocks noGrp="1"/>
          </p:cNvSpPr>
          <p:nvPr>
            <p:ph type="sldNum" sz="quarter" idx="12"/>
          </p:nvPr>
        </p:nvSpPr>
        <p:spPr/>
        <p:txBody>
          <a:bodyPr/>
          <a:lstStyle/>
          <a:p>
            <a:fld id="{62EB98DD-AED7-CB4E-A308-5E99D971A9B7}" type="slidenum">
              <a:rPr lang="en-US" smtClean="0"/>
              <a:t>35</a:t>
            </a:fld>
            <a:endParaRPr lang="en-US" dirty="0"/>
          </a:p>
        </p:txBody>
      </p:sp>
      <p:pic>
        <p:nvPicPr>
          <p:cNvPr id="5" name="Picture 4">
            <a:extLst>
              <a:ext uri="{FF2B5EF4-FFF2-40B4-BE49-F238E27FC236}">
                <a16:creationId xmlns:a16="http://schemas.microsoft.com/office/drawing/2014/main" id="{16B3D73E-0349-D14D-26FE-F36FB5025A6D}"/>
              </a:ext>
            </a:extLst>
          </p:cNvPr>
          <p:cNvPicPr>
            <a:picLocks noChangeAspect="1"/>
          </p:cNvPicPr>
          <p:nvPr/>
        </p:nvPicPr>
        <p:blipFill rotWithShape="1">
          <a:blip r:embed="rId3"/>
          <a:srcRect l="4040" t="3288" r="4090" b="2590"/>
          <a:stretch/>
        </p:blipFill>
        <p:spPr>
          <a:xfrm>
            <a:off x="7935228" y="1319315"/>
            <a:ext cx="4111698" cy="5450288"/>
          </a:xfrm>
          <a:prstGeom prst="rect">
            <a:avLst/>
          </a:prstGeom>
        </p:spPr>
      </p:pic>
    </p:spTree>
    <p:extLst>
      <p:ext uri="{BB962C8B-B14F-4D97-AF65-F5344CB8AC3E}">
        <p14:creationId xmlns:p14="http://schemas.microsoft.com/office/powerpoint/2010/main" val="3706243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clipart&#10;&#10;Description automatically generated">
            <a:extLst>
              <a:ext uri="{FF2B5EF4-FFF2-40B4-BE49-F238E27FC236}">
                <a16:creationId xmlns:a16="http://schemas.microsoft.com/office/drawing/2014/main" id="{C6F8EECC-D832-2DC0-B54B-B73C50D8AAF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88350" y="6313405"/>
            <a:ext cx="853763" cy="324904"/>
          </a:xfrm>
          <a:prstGeom prst="rect">
            <a:avLst/>
          </a:prstGeom>
        </p:spPr>
      </p:pic>
      <p:pic>
        <p:nvPicPr>
          <p:cNvPr id="7" name="Picture 6">
            <a:extLst>
              <a:ext uri="{FF2B5EF4-FFF2-40B4-BE49-F238E27FC236}">
                <a16:creationId xmlns:a16="http://schemas.microsoft.com/office/drawing/2014/main" id="{1127FCA4-1E16-26D3-9FD4-FD326047A0FD}"/>
              </a:ext>
            </a:extLst>
          </p:cNvPr>
          <p:cNvPicPr>
            <a:picLocks noChangeAspect="1"/>
          </p:cNvPicPr>
          <p:nvPr/>
        </p:nvPicPr>
        <p:blipFill>
          <a:blip r:embed="rId4"/>
          <a:srcRect/>
          <a:stretch/>
        </p:blipFill>
        <p:spPr>
          <a:xfrm>
            <a:off x="10561734" y="6132121"/>
            <a:ext cx="1097280" cy="622705"/>
          </a:xfrm>
          <a:prstGeom prst="rect">
            <a:avLst/>
          </a:prstGeom>
        </p:spPr>
      </p:pic>
      <p:sp>
        <p:nvSpPr>
          <p:cNvPr id="8" name="TextBox 7">
            <a:extLst>
              <a:ext uri="{FF2B5EF4-FFF2-40B4-BE49-F238E27FC236}">
                <a16:creationId xmlns:a16="http://schemas.microsoft.com/office/drawing/2014/main" id="{255F6D9E-09A2-9A0D-132E-9F02731693DF}"/>
              </a:ext>
            </a:extLst>
          </p:cNvPr>
          <p:cNvSpPr txBox="1"/>
          <p:nvPr/>
        </p:nvSpPr>
        <p:spPr>
          <a:xfrm>
            <a:off x="3070342" y="6392088"/>
            <a:ext cx="6051317" cy="246221"/>
          </a:xfrm>
          <a:prstGeom prst="rect">
            <a:avLst/>
          </a:prstGeom>
          <a:noFill/>
        </p:spPr>
        <p:txBody>
          <a:bodyPr wrap="square" rtlCol="0">
            <a:spAutoFit/>
          </a:bodyPr>
          <a:lstStyle/>
          <a:p>
            <a:pPr algn="ctr">
              <a:spcBef>
                <a:spcPts val="400"/>
              </a:spcBef>
            </a:pPr>
            <a:r>
              <a:rPr lang="en-US" sz="1000" b="1" spc="200" baseline="0" dirty="0">
                <a:solidFill>
                  <a:schemeClr val="bg1"/>
                </a:solidFill>
                <a:latin typeface="Arial" panose="020B0604020202020204" pitchFamily="34" charset="0"/>
                <a:cs typeface="Arial" panose="020B0604020202020204" pitchFamily="34" charset="0"/>
              </a:rPr>
              <a:t>BRENTSPENCEBRIDGECORRIDOR.COM</a:t>
            </a:r>
          </a:p>
        </p:txBody>
      </p:sp>
      <p:sp>
        <p:nvSpPr>
          <p:cNvPr id="9" name="Title 4">
            <a:extLst>
              <a:ext uri="{FF2B5EF4-FFF2-40B4-BE49-F238E27FC236}">
                <a16:creationId xmlns:a16="http://schemas.microsoft.com/office/drawing/2014/main" id="{2B331728-6970-41C6-90F9-37F89F05C66F}"/>
              </a:ext>
            </a:extLst>
          </p:cNvPr>
          <p:cNvSpPr>
            <a:spLocks noGrp="1"/>
          </p:cNvSpPr>
          <p:nvPr>
            <p:ph type="ctrTitle"/>
          </p:nvPr>
        </p:nvSpPr>
        <p:spPr>
          <a:xfrm>
            <a:off x="831851" y="2107982"/>
            <a:ext cx="10649253" cy="920392"/>
          </a:xfrm>
        </p:spPr>
        <p:txBody>
          <a:bodyPr>
            <a:noAutofit/>
          </a:bodyPr>
          <a:lstStyle/>
          <a:p>
            <a:r>
              <a:rPr lang="en-US" sz="8200" dirty="0"/>
              <a:t>THANK YOU!</a:t>
            </a:r>
          </a:p>
        </p:txBody>
      </p:sp>
      <p:sp>
        <p:nvSpPr>
          <p:cNvPr id="10" name="TextBox 9">
            <a:extLst>
              <a:ext uri="{FF2B5EF4-FFF2-40B4-BE49-F238E27FC236}">
                <a16:creationId xmlns:a16="http://schemas.microsoft.com/office/drawing/2014/main" id="{42FDA823-B440-4A45-A575-4464C848513C}"/>
              </a:ext>
            </a:extLst>
          </p:cNvPr>
          <p:cNvSpPr txBox="1"/>
          <p:nvPr/>
        </p:nvSpPr>
        <p:spPr>
          <a:xfrm>
            <a:off x="831851" y="3385053"/>
            <a:ext cx="10649253" cy="830997"/>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For more detailed information or to provide feedback visit:</a:t>
            </a:r>
          </a:p>
          <a:p>
            <a:r>
              <a:rPr lang="en-US" sz="2400" dirty="0">
                <a:solidFill>
                  <a:schemeClr val="bg1"/>
                </a:solidFill>
                <a:latin typeface="Arial" panose="020B0604020202020204" pitchFamily="34" charset="0"/>
                <a:cs typeface="Arial" panose="020B0604020202020204" pitchFamily="34" charset="0"/>
              </a:rPr>
              <a:t>www.brentspencebridgecorridor.com</a:t>
            </a:r>
          </a:p>
        </p:txBody>
      </p:sp>
      <p:sp>
        <p:nvSpPr>
          <p:cNvPr id="2" name="Rectangle 1">
            <a:extLst>
              <a:ext uri="{FF2B5EF4-FFF2-40B4-BE49-F238E27FC236}">
                <a16:creationId xmlns:a16="http://schemas.microsoft.com/office/drawing/2014/main" id="{0B7E511D-746E-5D9C-2326-BEC86EFE66D9}"/>
              </a:ext>
            </a:extLst>
          </p:cNvPr>
          <p:cNvSpPr/>
          <p:nvPr/>
        </p:nvSpPr>
        <p:spPr>
          <a:xfrm>
            <a:off x="831851" y="4412983"/>
            <a:ext cx="1699734" cy="1703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28BBDAC5-478F-4165-8D37-821736F1D5D9}"/>
              </a:ext>
            </a:extLst>
          </p:cNvPr>
          <p:cNvPicPr>
            <a:picLocks noChangeAspect="1"/>
          </p:cNvPicPr>
          <p:nvPr/>
        </p:nvPicPr>
        <p:blipFill>
          <a:blip r:embed="rId5"/>
          <a:srcRect/>
          <a:stretch/>
        </p:blipFill>
        <p:spPr>
          <a:xfrm>
            <a:off x="953421" y="4533207"/>
            <a:ext cx="1456595" cy="1463040"/>
          </a:xfrm>
          <a:prstGeom prst="rect">
            <a:avLst/>
          </a:prstGeom>
        </p:spPr>
      </p:pic>
    </p:spTree>
    <p:extLst>
      <p:ext uri="{BB962C8B-B14F-4D97-AF65-F5344CB8AC3E}">
        <p14:creationId xmlns:p14="http://schemas.microsoft.com/office/powerpoint/2010/main" val="2217848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F2B7C5-DB6E-B531-2B73-F9434262A5D4}"/>
              </a:ext>
            </a:extLst>
          </p:cNvPr>
          <p:cNvSpPr>
            <a:spLocks noGrp="1"/>
          </p:cNvSpPr>
          <p:nvPr>
            <p:ph type="ctrTitle"/>
          </p:nvPr>
        </p:nvSpPr>
        <p:spPr>
          <a:xfrm>
            <a:off x="4267200" y="2982038"/>
            <a:ext cx="7543800" cy="1342311"/>
          </a:xfrm>
        </p:spPr>
        <p:txBody>
          <a:bodyPr anchor="ctr">
            <a:normAutofit/>
          </a:bodyPr>
          <a:lstStyle/>
          <a:p>
            <a:r>
              <a:rPr lang="en-US" dirty="0"/>
              <a:t>PROJECT HISTORY</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CC7DB40-2C25-F757-5AFF-6E97A4BC88A3}"/>
              </a:ext>
            </a:extLst>
          </p:cNvPr>
          <p:cNvSpPr>
            <a:spLocks noGrp="1"/>
          </p:cNvSpPr>
          <p:nvPr>
            <p:ph type="sldNum" sz="quarter" idx="4294967295"/>
          </p:nvPr>
        </p:nvSpPr>
        <p:spPr>
          <a:xfrm>
            <a:off x="11617325" y="6356350"/>
            <a:ext cx="5746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B98DD-AED7-CB4E-A308-5E99D971A9B7}"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6" name="Picture 5" descr="A bridge over a river&#10;&#10;Description automatically generated with low confidence">
            <a:extLst>
              <a:ext uri="{FF2B5EF4-FFF2-40B4-BE49-F238E27FC236}">
                <a16:creationId xmlns:a16="http://schemas.microsoft.com/office/drawing/2014/main" id="{DF9742C7-F711-20AD-90D7-34AED6987B8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3279" y="2070635"/>
            <a:ext cx="2741858" cy="2743200"/>
          </a:xfrm>
          <a:prstGeom prst="ellipse">
            <a:avLst/>
          </a:prstGeom>
        </p:spPr>
      </p:pic>
    </p:spTree>
    <p:extLst>
      <p:ext uri="{BB962C8B-B14F-4D97-AF65-F5344CB8AC3E}">
        <p14:creationId xmlns:p14="http://schemas.microsoft.com/office/powerpoint/2010/main" val="358989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AB7C3C-7B1D-42E9-BCA0-912332E430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67495" y="1371600"/>
            <a:ext cx="6878435" cy="475042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a:extLst>
              <a:ext uri="{FF2B5EF4-FFF2-40B4-BE49-F238E27FC236}">
                <a16:creationId xmlns:a16="http://schemas.microsoft.com/office/drawing/2014/main" id="{DF5851C6-D64D-49B5-84A8-9B63EF59AEA5}"/>
              </a:ext>
            </a:extLst>
          </p:cNvPr>
          <p:cNvPicPr>
            <a:picLocks noChangeAspect="1"/>
          </p:cNvPicPr>
          <p:nvPr/>
        </p:nvPicPr>
        <p:blipFill>
          <a:blip r:embed="rId4"/>
          <a:stretch>
            <a:fillRect/>
          </a:stretch>
        </p:blipFill>
        <p:spPr>
          <a:xfrm>
            <a:off x="146070" y="130646"/>
            <a:ext cx="4902805" cy="533487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876343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0DC9DB-5ED2-45F5-B8D4-03AF7F270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1905000"/>
            <a:ext cx="6019800" cy="4815840"/>
          </a:xfrm>
          <a:prstGeom prst="rect">
            <a:avLst/>
          </a:prstGeom>
        </p:spPr>
      </p:pic>
      <p:pic>
        <p:nvPicPr>
          <p:cNvPr id="5" name="Picture 4">
            <a:extLst>
              <a:ext uri="{FF2B5EF4-FFF2-40B4-BE49-F238E27FC236}">
                <a16:creationId xmlns:a16="http://schemas.microsoft.com/office/drawing/2014/main" id="{3282F0B7-BBCB-42EA-B345-ADBDA14B97DC}"/>
              </a:ext>
            </a:extLst>
          </p:cNvPr>
          <p:cNvPicPr>
            <a:picLocks noChangeAspect="1"/>
          </p:cNvPicPr>
          <p:nvPr/>
        </p:nvPicPr>
        <p:blipFill rotWithShape="1">
          <a:blip r:embed="rId4"/>
          <a:srcRect b="5507"/>
          <a:stretch/>
        </p:blipFill>
        <p:spPr>
          <a:xfrm>
            <a:off x="0" y="25399"/>
            <a:ext cx="3505200" cy="4927601"/>
          </a:xfrm>
          <a:prstGeom prst="rect">
            <a:avLst/>
          </a:prstGeom>
        </p:spPr>
      </p:pic>
      <p:sp>
        <p:nvSpPr>
          <p:cNvPr id="8" name="TextBox 7">
            <a:extLst>
              <a:ext uri="{FF2B5EF4-FFF2-40B4-BE49-F238E27FC236}">
                <a16:creationId xmlns:a16="http://schemas.microsoft.com/office/drawing/2014/main" id="{8CAF1BB8-9CC0-4CA1-9042-318EA1D7487F}"/>
              </a:ext>
            </a:extLst>
          </p:cNvPr>
          <p:cNvSpPr txBox="1"/>
          <p:nvPr/>
        </p:nvSpPr>
        <p:spPr>
          <a:xfrm>
            <a:off x="0" y="5098595"/>
            <a:ext cx="37338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Before: Three 12-feet lanes &amp; 5-feet shoulders</a:t>
            </a:r>
            <a:endPar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9" name="TextBox 8">
            <a:extLst>
              <a:ext uri="{FF2B5EF4-FFF2-40B4-BE49-F238E27FC236}">
                <a16:creationId xmlns:a16="http://schemas.microsoft.com/office/drawing/2014/main" id="{CD168F44-B3D2-473F-8062-B05CDFB894D9}"/>
              </a:ext>
            </a:extLst>
          </p:cNvPr>
          <p:cNvSpPr txBox="1"/>
          <p:nvPr/>
        </p:nvSpPr>
        <p:spPr>
          <a:xfrm>
            <a:off x="7010400" y="137160"/>
            <a:ext cx="3733800"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Now: Four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11-feet lanes &amp; 1-foot shoulders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307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9A243-B586-6C1A-4EDC-9A5DC0258E98}"/>
              </a:ext>
            </a:extLst>
          </p:cNvPr>
          <p:cNvSpPr>
            <a:spLocks noGrp="1"/>
          </p:cNvSpPr>
          <p:nvPr>
            <p:ph type="title"/>
          </p:nvPr>
        </p:nvSpPr>
        <p:spPr/>
        <p:txBody>
          <a:bodyPr/>
          <a:lstStyle/>
          <a:p>
            <a:r>
              <a:rPr lang="en-US" dirty="0"/>
              <a:t>Project History</a:t>
            </a:r>
          </a:p>
        </p:txBody>
      </p:sp>
      <p:sp>
        <p:nvSpPr>
          <p:cNvPr id="4" name="Slide Number Placeholder 3">
            <a:extLst>
              <a:ext uri="{FF2B5EF4-FFF2-40B4-BE49-F238E27FC236}">
                <a16:creationId xmlns:a16="http://schemas.microsoft.com/office/drawing/2014/main" id="{BDFB9988-280A-D619-F9F1-F4A17F21FF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B98DD-AED7-CB4E-A308-5E99D971A9B7}"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E0FD31CE-826C-85BC-5C32-1AED08B203CD}"/>
              </a:ext>
            </a:extLst>
          </p:cNvPr>
          <p:cNvSpPr txBox="1"/>
          <p:nvPr/>
        </p:nvSpPr>
        <p:spPr>
          <a:xfrm>
            <a:off x="1210647" y="1859339"/>
            <a:ext cx="8801100" cy="2677656"/>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“Scoping Study” as part of IR 71 Major Investment Study – 1998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sng" strike="noStrike" kern="1200" cap="none" spc="0" normalizeH="0" baseline="0" noProof="0" dirty="0">
                <a:ln>
                  <a:noFill/>
                </a:ln>
                <a:solidFill>
                  <a:prstClr val="black"/>
                </a:solidFill>
                <a:effectLst/>
                <a:uLnTx/>
                <a:uFillTx/>
                <a:latin typeface="Calibri" panose="020F0502020204030204"/>
                <a:ea typeface="+mn-ea"/>
                <a:cs typeface="+mn-cs"/>
              </a:rPr>
              <a:t>O</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hio-</a:t>
            </a:r>
            <a:r>
              <a:rPr kumimoji="0" lang="en-US" altLang="en-US" sz="2400" b="0" i="0" u="sng" strike="noStrike" kern="1200" cap="none" spc="0" normalizeH="0" baseline="0" noProof="0" dirty="0">
                <a:ln>
                  <a:noFill/>
                </a:ln>
                <a:solidFill>
                  <a:prstClr val="black"/>
                </a:solidFill>
                <a:effectLst/>
                <a:uLnTx/>
                <a:uFillTx/>
                <a:latin typeface="Calibri" panose="020F0502020204030204"/>
                <a:ea typeface="+mn-ea"/>
                <a:cs typeface="+mn-cs"/>
              </a:rPr>
              <a:t>K</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entucky-</a:t>
            </a:r>
            <a:r>
              <a:rPr kumimoji="0" lang="en-US" altLang="en-US" sz="2400" b="0" i="0" u="sng" strike="noStrike" kern="1200" cap="none" spc="0" normalizeH="0" baseline="0" noProof="0" dirty="0">
                <a:ln>
                  <a:noFill/>
                </a:ln>
                <a:solidFill>
                  <a:prstClr val="black"/>
                </a:solidFill>
                <a:effectLst/>
                <a:uLnTx/>
                <a:uFillTx/>
                <a:latin typeface="Calibri" panose="020F0502020204030204"/>
                <a:ea typeface="+mn-ea"/>
                <a:cs typeface="+mn-cs"/>
              </a:rPr>
              <a:t>I</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ndiana Regional Council of Governments, </a:t>
            </a:r>
            <a:r>
              <a:rPr kumimoji="0" lang="en-US" altLang="en-US" sz="2400" b="0" i="0" u="sng" strike="noStrike" kern="1200" cap="none" spc="0" normalizeH="0" baseline="0" noProof="0" dirty="0">
                <a:ln>
                  <a:noFill/>
                </a:ln>
                <a:solidFill>
                  <a:prstClr val="black"/>
                </a:solidFill>
                <a:effectLst/>
                <a:uLnTx/>
                <a:uFillTx/>
                <a:latin typeface="Calibri" panose="020F0502020204030204"/>
                <a:ea typeface="+mn-ea"/>
                <a:cs typeface="+mn-cs"/>
              </a:rPr>
              <a:t>N</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orth </a:t>
            </a:r>
            <a:r>
              <a:rPr kumimoji="0" lang="en-US" altLang="en-US" sz="2400" b="0" i="0" u="sng" strike="noStrike" kern="1200" cap="none" spc="0" normalizeH="0" baseline="0" noProof="0" dirty="0">
                <a:ln>
                  <a:noFill/>
                </a:ln>
                <a:solidFill>
                  <a:prstClr val="black"/>
                </a:solidFill>
                <a:effectLst/>
                <a:uLnTx/>
                <a:uFillTx/>
                <a:latin typeface="Calibri" panose="020F0502020204030204"/>
                <a:ea typeface="+mn-ea"/>
                <a:cs typeface="+mn-cs"/>
              </a:rPr>
              <a:t>S</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outh </a:t>
            </a:r>
            <a:r>
              <a:rPr kumimoji="0" lang="en-US" altLang="en-US" sz="2400" b="0" i="0" u="sng" strike="noStrike" kern="1200" cap="none" spc="0" normalizeH="0" baseline="0" noProof="0" dirty="0">
                <a:ln>
                  <a:noFill/>
                </a:ln>
                <a:solidFill>
                  <a:prstClr val="black"/>
                </a:solidFill>
                <a:effectLst/>
                <a:uLnTx/>
                <a:uFillTx/>
                <a:latin typeface="Calibri" panose="020F0502020204030204"/>
                <a:ea typeface="+mn-ea"/>
                <a:cs typeface="+mn-cs"/>
              </a:rPr>
              <a:t>T</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ransportation </a:t>
            </a:r>
            <a:r>
              <a:rPr kumimoji="0" lang="en-US" altLang="en-US" sz="2400" b="0" i="0" u="sng" strike="noStrike" kern="1200" cap="none" spc="0" normalizeH="0" baseline="0" noProof="0" dirty="0">
                <a:ln>
                  <a:noFill/>
                </a:ln>
                <a:solidFill>
                  <a:prstClr val="black"/>
                </a:solidFill>
                <a:effectLst/>
                <a:uLnTx/>
                <a:uFillTx/>
                <a:latin typeface="Calibri" panose="020F0502020204030204"/>
                <a:ea typeface="+mn-ea"/>
                <a:cs typeface="+mn-cs"/>
              </a:rPr>
              <a:t>I</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nitiative (OKI NSTI)- Brent Spence Subcommittee Formed -2000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KYTC </a:t>
            </a:r>
            <a:r>
              <a:rPr kumimoji="0" lang="en-US" altLang="en-US" sz="2400" b="0" i="0" u="sng" strike="noStrike" kern="1200" cap="none" spc="0" normalizeH="0" baseline="0" noProof="0" dirty="0">
                <a:ln>
                  <a:noFill/>
                </a:ln>
                <a:solidFill>
                  <a:prstClr val="black"/>
                </a:solidFill>
                <a:effectLst/>
                <a:uLnTx/>
                <a:uFillTx/>
                <a:latin typeface="Calibri" panose="020F0502020204030204"/>
                <a:ea typeface="+mn-ea"/>
                <a:cs typeface="+mn-cs"/>
              </a:rPr>
              <a:t>E</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ngineering </a:t>
            </a:r>
            <a:r>
              <a:rPr kumimoji="0" lang="en-US" altLang="en-US" sz="2400" b="0" i="0" u="sng" strike="noStrike" kern="1200" cap="none" spc="0" normalizeH="0" baseline="0" noProof="0" dirty="0">
                <a:ln>
                  <a:noFill/>
                </a:ln>
                <a:solidFill>
                  <a:prstClr val="black"/>
                </a:solidFill>
                <a:effectLst/>
                <a:uLnTx/>
                <a:uFillTx/>
                <a:latin typeface="Calibri" panose="020F0502020204030204"/>
                <a:ea typeface="+mn-ea"/>
                <a:cs typeface="+mn-cs"/>
              </a:rPr>
              <a:t>F</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easibility </a:t>
            </a:r>
            <a:r>
              <a:rPr kumimoji="0" lang="en-US" altLang="en-US" sz="2400" b="0" i="0" u="sng" strike="noStrike" kern="1200" cap="none" spc="0" normalizeH="0" baseline="0" noProof="0" dirty="0">
                <a:ln>
                  <a:noFill/>
                </a:ln>
                <a:solidFill>
                  <a:prstClr val="black"/>
                </a:solidFill>
                <a:effectLst/>
                <a:uLnTx/>
                <a:uFillTx/>
                <a:latin typeface="Calibri" panose="020F0502020204030204"/>
                <a:ea typeface="+mn-ea"/>
                <a:cs typeface="+mn-cs"/>
              </a:rPr>
              <a:t>S</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tudy (EFS) – 2003</a:t>
            </a:r>
          </a:p>
        </p:txBody>
      </p:sp>
    </p:spTree>
    <p:extLst>
      <p:ext uri="{BB962C8B-B14F-4D97-AF65-F5344CB8AC3E}">
        <p14:creationId xmlns:p14="http://schemas.microsoft.com/office/powerpoint/2010/main" val="1556408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658E9-1725-4A94-B40A-7E50DB4B2E0C}"/>
              </a:ext>
            </a:extLst>
          </p:cNvPr>
          <p:cNvSpPr>
            <a:spLocks noGrp="1"/>
          </p:cNvSpPr>
          <p:nvPr>
            <p:ph type="title"/>
          </p:nvPr>
        </p:nvSpPr>
        <p:spPr/>
        <p:txBody>
          <a:bodyPr/>
          <a:lstStyle/>
          <a:p>
            <a:r>
              <a:rPr lang="en-US" dirty="0"/>
              <a:t>Project History</a:t>
            </a:r>
          </a:p>
        </p:txBody>
      </p:sp>
      <p:sp>
        <p:nvSpPr>
          <p:cNvPr id="4" name="Slide Number Placeholder 3">
            <a:extLst>
              <a:ext uri="{FF2B5EF4-FFF2-40B4-BE49-F238E27FC236}">
                <a16:creationId xmlns:a16="http://schemas.microsoft.com/office/drawing/2014/main" id="{B6237B66-9439-49BB-89EC-C012C46D50FB}"/>
              </a:ext>
            </a:extLst>
          </p:cNvPr>
          <p:cNvSpPr>
            <a:spLocks noGrp="1"/>
          </p:cNvSpPr>
          <p:nvPr>
            <p:ph type="sldNum" sz="quarter" idx="12"/>
          </p:nvPr>
        </p:nvSpPr>
        <p:spPr/>
        <p:txBody>
          <a:bodyPr/>
          <a:lstStyle/>
          <a:p>
            <a:fld id="{62EB98DD-AED7-CB4E-A308-5E99D971A9B7}" type="slidenum">
              <a:rPr lang="en-US" smtClean="0"/>
              <a:t>8</a:t>
            </a:fld>
            <a:endParaRPr lang="en-US" dirty="0"/>
          </a:p>
        </p:txBody>
      </p:sp>
      <p:grpSp>
        <p:nvGrpSpPr>
          <p:cNvPr id="5" name="Group 4">
            <a:extLst>
              <a:ext uri="{FF2B5EF4-FFF2-40B4-BE49-F238E27FC236}">
                <a16:creationId xmlns:a16="http://schemas.microsoft.com/office/drawing/2014/main" id="{F4447135-2E4E-4DA7-A2EF-58545DD8D986}"/>
              </a:ext>
            </a:extLst>
          </p:cNvPr>
          <p:cNvGrpSpPr/>
          <p:nvPr/>
        </p:nvGrpSpPr>
        <p:grpSpPr>
          <a:xfrm>
            <a:off x="1655182" y="1536745"/>
            <a:ext cx="1389778" cy="5221500"/>
            <a:chOff x="579550" y="1692275"/>
            <a:chExt cx="1828800" cy="5184730"/>
          </a:xfrm>
        </p:grpSpPr>
        <p:sp>
          <p:nvSpPr>
            <p:cNvPr id="6" name="Rectangle 5">
              <a:extLst>
                <a:ext uri="{FF2B5EF4-FFF2-40B4-BE49-F238E27FC236}">
                  <a16:creationId xmlns:a16="http://schemas.microsoft.com/office/drawing/2014/main" id="{1EBA3635-AB38-408B-80E3-82D0F52F5CCE}"/>
                </a:ext>
              </a:extLst>
            </p:cNvPr>
            <p:cNvSpPr/>
            <p:nvPr/>
          </p:nvSpPr>
          <p:spPr>
            <a:xfrm>
              <a:off x="579550" y="1692275"/>
              <a:ext cx="1828800" cy="1005840"/>
            </a:xfrm>
            <a:prstGeom prst="rect">
              <a:avLst/>
            </a:prstGeom>
            <a:solidFill>
              <a:srgbClr val="29A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latin typeface="Arial" panose="020B0604020202020204" pitchFamily="34" charset="0"/>
                  <a:cs typeface="Arial" panose="020B0604020202020204" pitchFamily="34" charset="0"/>
                </a:rPr>
                <a:t>2000</a:t>
              </a:r>
            </a:p>
          </p:txBody>
        </p:sp>
        <p:sp>
          <p:nvSpPr>
            <p:cNvPr id="7" name="Rectangle 6">
              <a:extLst>
                <a:ext uri="{FF2B5EF4-FFF2-40B4-BE49-F238E27FC236}">
                  <a16:creationId xmlns:a16="http://schemas.microsoft.com/office/drawing/2014/main" id="{A0682D21-EDED-4369-9F87-64C16A454EC2}"/>
                </a:ext>
              </a:extLst>
            </p:cNvPr>
            <p:cNvSpPr/>
            <p:nvPr/>
          </p:nvSpPr>
          <p:spPr>
            <a:xfrm>
              <a:off x="579550" y="2095809"/>
              <a:ext cx="1828800" cy="1067751"/>
            </a:xfrm>
            <a:prstGeom prst="rect">
              <a:avLst/>
            </a:prstGeom>
            <a:solidFill>
              <a:srgbClr val="29A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latin typeface="Arial" panose="020B0604020202020204" pitchFamily="34" charset="0"/>
                  <a:cs typeface="Arial" panose="020B0604020202020204" pitchFamily="34" charset="0"/>
                </a:rPr>
                <a:t>2005</a:t>
              </a:r>
            </a:p>
          </p:txBody>
        </p:sp>
        <p:sp>
          <p:nvSpPr>
            <p:cNvPr id="8" name="Rectangle 7">
              <a:extLst>
                <a:ext uri="{FF2B5EF4-FFF2-40B4-BE49-F238E27FC236}">
                  <a16:creationId xmlns:a16="http://schemas.microsoft.com/office/drawing/2014/main" id="{2D9ED54B-56EF-4603-B910-3EA4F3751350}"/>
                </a:ext>
              </a:extLst>
            </p:cNvPr>
            <p:cNvSpPr/>
            <p:nvPr/>
          </p:nvSpPr>
          <p:spPr>
            <a:xfrm>
              <a:off x="579550" y="2942396"/>
              <a:ext cx="1828800" cy="1408542"/>
            </a:xfrm>
            <a:prstGeom prst="rect">
              <a:avLst/>
            </a:prstGeom>
            <a:solidFill>
              <a:srgbClr val="29A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2010</a:t>
              </a:r>
            </a:p>
          </p:txBody>
        </p:sp>
        <p:sp>
          <p:nvSpPr>
            <p:cNvPr id="9" name="Rectangle 8">
              <a:extLst>
                <a:ext uri="{FF2B5EF4-FFF2-40B4-BE49-F238E27FC236}">
                  <a16:creationId xmlns:a16="http://schemas.microsoft.com/office/drawing/2014/main" id="{31B85250-B663-4FE2-95CD-42683F323659}"/>
                </a:ext>
              </a:extLst>
            </p:cNvPr>
            <p:cNvSpPr/>
            <p:nvPr/>
          </p:nvSpPr>
          <p:spPr>
            <a:xfrm>
              <a:off x="579550" y="3810411"/>
              <a:ext cx="1828800" cy="1533297"/>
            </a:xfrm>
            <a:prstGeom prst="rect">
              <a:avLst/>
            </a:prstGeom>
            <a:solidFill>
              <a:srgbClr val="29A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2015</a:t>
              </a:r>
            </a:p>
          </p:txBody>
        </p:sp>
        <p:sp>
          <p:nvSpPr>
            <p:cNvPr id="10" name="Rectangle 9">
              <a:extLst>
                <a:ext uri="{FF2B5EF4-FFF2-40B4-BE49-F238E27FC236}">
                  <a16:creationId xmlns:a16="http://schemas.microsoft.com/office/drawing/2014/main" id="{1884D1B0-8D20-419D-9376-9A3E1C20EB12}"/>
                </a:ext>
              </a:extLst>
            </p:cNvPr>
            <p:cNvSpPr/>
            <p:nvPr/>
          </p:nvSpPr>
          <p:spPr>
            <a:xfrm>
              <a:off x="579550" y="5343708"/>
              <a:ext cx="1828800" cy="1533297"/>
            </a:xfrm>
            <a:prstGeom prst="rect">
              <a:avLst/>
            </a:prstGeom>
            <a:solidFill>
              <a:srgbClr val="29A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2020</a:t>
              </a:r>
            </a:p>
          </p:txBody>
        </p:sp>
      </p:grpSp>
      <p:sp>
        <p:nvSpPr>
          <p:cNvPr id="11" name="TextBox 10">
            <a:extLst>
              <a:ext uri="{FF2B5EF4-FFF2-40B4-BE49-F238E27FC236}">
                <a16:creationId xmlns:a16="http://schemas.microsoft.com/office/drawing/2014/main" id="{B55BF90D-D259-4780-8990-B61F93913E17}"/>
              </a:ext>
            </a:extLst>
          </p:cNvPr>
          <p:cNvSpPr txBox="1"/>
          <p:nvPr/>
        </p:nvSpPr>
        <p:spPr>
          <a:xfrm>
            <a:off x="3129625" y="1626792"/>
            <a:ext cx="5894059" cy="369332"/>
          </a:xfrm>
          <a:prstGeom prst="rect">
            <a:avLst/>
          </a:prstGeom>
          <a:solidFill>
            <a:srgbClr val="29A9E1">
              <a:alpha val="30196"/>
            </a:srgbClr>
          </a:solidFill>
        </p:spPr>
        <p:txBody>
          <a:bodyPr wrap="square" lIns="0" rIns="0" rtlCol="0">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sym typeface="Wingdings" panose="05000000000000000000" pitchFamily="2" charset="2"/>
              </a:rPr>
              <a:t> </a:t>
            </a:r>
            <a:r>
              <a:rPr lang="en-US" dirty="0">
                <a:solidFill>
                  <a:schemeClr val="tx1">
                    <a:lumMod val="65000"/>
                    <a:lumOff val="35000"/>
                  </a:schemeClr>
                </a:solidFill>
                <a:latin typeface="Arial" panose="020B0604020202020204" pitchFamily="34" charset="0"/>
                <a:cs typeface="Arial" panose="020B0604020202020204" pitchFamily="34" charset="0"/>
              </a:rPr>
              <a:t>2004 | ODOT &amp; KYTC begin BSB Corridor Project</a:t>
            </a:r>
          </a:p>
        </p:txBody>
      </p:sp>
      <p:sp>
        <p:nvSpPr>
          <p:cNvPr id="12" name="TextBox 11">
            <a:extLst>
              <a:ext uri="{FF2B5EF4-FFF2-40B4-BE49-F238E27FC236}">
                <a16:creationId xmlns:a16="http://schemas.microsoft.com/office/drawing/2014/main" id="{18EB39FA-B8DE-453D-B11E-9F9BC2E31A98}"/>
              </a:ext>
            </a:extLst>
          </p:cNvPr>
          <p:cNvSpPr txBox="1"/>
          <p:nvPr/>
        </p:nvSpPr>
        <p:spPr>
          <a:xfrm>
            <a:off x="3307840" y="1996124"/>
            <a:ext cx="4859099" cy="1280160"/>
          </a:xfrm>
          <a:prstGeom prst="rect">
            <a:avLst/>
          </a:prstGeom>
          <a:noFill/>
        </p:spPr>
        <p:txBody>
          <a:bodyPr wrap="square" tIns="0" bIns="0" rtlCol="0" anchor="ctr" anchorCtr="0">
            <a:noAutofit/>
          </a:bodyPr>
          <a:lstStyle/>
          <a:p>
            <a:pPr>
              <a:spcBef>
                <a:spcPts val="600"/>
              </a:spcBef>
            </a:pPr>
            <a:r>
              <a:rPr lang="en-US" dirty="0">
                <a:solidFill>
                  <a:schemeClr val="tx1">
                    <a:lumMod val="65000"/>
                    <a:lumOff val="35000"/>
                  </a:schemeClr>
                </a:solidFill>
                <a:latin typeface="Arial" panose="020B0604020202020204" pitchFamily="34" charset="0"/>
                <a:cs typeface="Arial" panose="020B0604020202020204" pitchFamily="34" charset="0"/>
              </a:rPr>
              <a:t>Alternatives Development &amp; Evaluation</a:t>
            </a:r>
          </a:p>
          <a:p>
            <a:pPr>
              <a:spcBef>
                <a:spcPts val="600"/>
              </a:spcBef>
            </a:pPr>
            <a:r>
              <a:rPr lang="en-US" dirty="0">
                <a:solidFill>
                  <a:schemeClr val="tx1">
                    <a:lumMod val="65000"/>
                    <a:lumOff val="35000"/>
                  </a:schemeClr>
                </a:solidFill>
                <a:latin typeface="Arial" panose="020B0604020202020204" pitchFamily="34" charset="0"/>
                <a:cs typeface="Arial" panose="020B0604020202020204" pitchFamily="34" charset="0"/>
              </a:rPr>
              <a:t>Impact Assessment</a:t>
            </a:r>
          </a:p>
          <a:p>
            <a:pPr>
              <a:spcBef>
                <a:spcPts val="600"/>
              </a:spcBef>
            </a:pPr>
            <a:r>
              <a:rPr lang="en-US" dirty="0">
                <a:solidFill>
                  <a:schemeClr val="tx1">
                    <a:lumMod val="65000"/>
                    <a:lumOff val="35000"/>
                  </a:schemeClr>
                </a:solidFill>
                <a:latin typeface="Arial" panose="020B0604020202020204" pitchFamily="34" charset="0"/>
                <a:cs typeface="Arial" panose="020B0604020202020204" pitchFamily="34" charset="0"/>
              </a:rPr>
              <a:t>Public &amp; Stakeholder Input </a:t>
            </a:r>
          </a:p>
        </p:txBody>
      </p:sp>
      <p:sp>
        <p:nvSpPr>
          <p:cNvPr id="13" name="Rectangle 12">
            <a:extLst>
              <a:ext uri="{FF2B5EF4-FFF2-40B4-BE49-F238E27FC236}">
                <a16:creationId xmlns:a16="http://schemas.microsoft.com/office/drawing/2014/main" id="{2DEF0AE1-E70B-4724-958D-33062C01D001}"/>
              </a:ext>
            </a:extLst>
          </p:cNvPr>
          <p:cNvSpPr/>
          <p:nvPr/>
        </p:nvSpPr>
        <p:spPr>
          <a:xfrm>
            <a:off x="3124337" y="2041843"/>
            <a:ext cx="183504" cy="11887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825CC2A4-0243-4924-9B4B-2961545478D4}"/>
              </a:ext>
            </a:extLst>
          </p:cNvPr>
          <p:cNvSpPr txBox="1"/>
          <p:nvPr/>
        </p:nvSpPr>
        <p:spPr>
          <a:xfrm>
            <a:off x="3148969" y="3645616"/>
            <a:ext cx="5894061" cy="369332"/>
          </a:xfrm>
          <a:prstGeom prst="rect">
            <a:avLst/>
          </a:prstGeom>
          <a:solidFill>
            <a:srgbClr val="29A9E1">
              <a:alpha val="30196"/>
            </a:srgbClr>
          </a:solidFill>
        </p:spPr>
        <p:txBody>
          <a:bodyPr wrap="square" lIns="0" rIns="0" rtlCol="0">
            <a:spAutoFit/>
          </a:bodyPr>
          <a:lstStyle/>
          <a:p>
            <a:pPr marL="285743" indent="-285743">
              <a:buFont typeface="Wingdings" panose="05000000000000000000" pitchFamily="2" charset="2"/>
              <a:buChar char="ß"/>
            </a:pPr>
            <a:r>
              <a:rPr lang="en-US" dirty="0">
                <a:solidFill>
                  <a:schemeClr val="tx1">
                    <a:lumMod val="65000"/>
                    <a:lumOff val="35000"/>
                  </a:schemeClr>
                </a:solidFill>
                <a:latin typeface="Arial" panose="020B0604020202020204" pitchFamily="34" charset="0"/>
                <a:cs typeface="Arial" panose="020B0604020202020204" pitchFamily="34" charset="0"/>
              </a:rPr>
              <a:t>2012 | Environmental Approval - </a:t>
            </a:r>
            <a:r>
              <a:rPr lang="en-US" dirty="0">
                <a:solidFill>
                  <a:srgbClr val="1483CD"/>
                </a:solidFill>
                <a:latin typeface="Arial" panose="020B0604020202020204" pitchFamily="34" charset="0"/>
                <a:cs typeface="Arial" panose="020B0604020202020204" pitchFamily="34" charset="0"/>
              </a:rPr>
              <a:t>Selected Alternative I</a:t>
            </a:r>
          </a:p>
        </p:txBody>
      </p:sp>
      <p:sp>
        <p:nvSpPr>
          <p:cNvPr id="15" name="TextBox 14">
            <a:extLst>
              <a:ext uri="{FF2B5EF4-FFF2-40B4-BE49-F238E27FC236}">
                <a16:creationId xmlns:a16="http://schemas.microsoft.com/office/drawing/2014/main" id="{6E135A9F-F227-49F0-9E68-3EFE49351ACC}"/>
              </a:ext>
            </a:extLst>
          </p:cNvPr>
          <p:cNvSpPr txBox="1"/>
          <p:nvPr/>
        </p:nvSpPr>
        <p:spPr>
          <a:xfrm>
            <a:off x="3307840" y="4113787"/>
            <a:ext cx="4859099" cy="1418531"/>
          </a:xfrm>
          <a:prstGeom prst="rect">
            <a:avLst/>
          </a:prstGeom>
          <a:noFill/>
        </p:spPr>
        <p:txBody>
          <a:bodyPr wrap="square" tIns="0" bIns="0" rtlCol="0" anchor="ctr" anchorCtr="0">
            <a:noAutofit/>
          </a:bodyPr>
          <a:lstStyle/>
          <a:p>
            <a:pPr>
              <a:spcBef>
                <a:spcPts val="600"/>
              </a:spcBef>
            </a:pPr>
            <a:r>
              <a:rPr lang="en-US" dirty="0">
                <a:solidFill>
                  <a:schemeClr val="tx1">
                    <a:lumMod val="65000"/>
                    <a:lumOff val="35000"/>
                  </a:schemeClr>
                </a:solidFill>
                <a:latin typeface="Arial" panose="020B0604020202020204" pitchFamily="34" charset="0"/>
                <a:cs typeface="Arial" panose="020B0604020202020204" pitchFamily="34" charset="0"/>
              </a:rPr>
              <a:t>Design Refinements</a:t>
            </a:r>
          </a:p>
          <a:p>
            <a:pPr>
              <a:spcBef>
                <a:spcPts val="600"/>
              </a:spcBef>
            </a:pPr>
            <a:r>
              <a:rPr lang="en-US" dirty="0">
                <a:solidFill>
                  <a:schemeClr val="tx1">
                    <a:lumMod val="65000"/>
                    <a:lumOff val="35000"/>
                  </a:schemeClr>
                </a:solidFill>
                <a:latin typeface="Arial" panose="020B0604020202020204" pitchFamily="34" charset="0"/>
                <a:cs typeface="Arial" panose="020B0604020202020204" pitchFamily="34" charset="0"/>
              </a:rPr>
              <a:t>Cost/Impact Reductions</a:t>
            </a:r>
          </a:p>
          <a:p>
            <a:pPr>
              <a:spcBef>
                <a:spcPts val="600"/>
              </a:spcBef>
            </a:pPr>
            <a:r>
              <a:rPr lang="en-US" dirty="0">
                <a:solidFill>
                  <a:schemeClr val="tx1">
                    <a:lumMod val="65000"/>
                    <a:lumOff val="35000"/>
                  </a:schemeClr>
                </a:solidFill>
                <a:latin typeface="Arial" panose="020B0604020202020204" pitchFamily="34" charset="0"/>
                <a:cs typeface="Arial" panose="020B0604020202020204" pitchFamily="34" charset="0"/>
              </a:rPr>
              <a:t>Enhancements</a:t>
            </a:r>
          </a:p>
          <a:p>
            <a:pPr>
              <a:spcBef>
                <a:spcPts val="600"/>
              </a:spcBef>
            </a:pPr>
            <a:r>
              <a:rPr lang="en-US" dirty="0">
                <a:solidFill>
                  <a:schemeClr val="tx1">
                    <a:lumMod val="65000"/>
                    <a:lumOff val="35000"/>
                  </a:schemeClr>
                </a:solidFill>
                <a:latin typeface="Arial" panose="020B0604020202020204" pitchFamily="34" charset="0"/>
                <a:cs typeface="Arial" panose="020B0604020202020204" pitchFamily="34" charset="0"/>
              </a:rPr>
              <a:t>City of Cincinnati updated priorities and goals</a:t>
            </a:r>
          </a:p>
        </p:txBody>
      </p:sp>
      <p:sp>
        <p:nvSpPr>
          <p:cNvPr id="16" name="Rectangle 15">
            <a:extLst>
              <a:ext uri="{FF2B5EF4-FFF2-40B4-BE49-F238E27FC236}">
                <a16:creationId xmlns:a16="http://schemas.microsoft.com/office/drawing/2014/main" id="{5E387316-3E41-481B-A0DE-EA43CA8C3278}"/>
              </a:ext>
            </a:extLst>
          </p:cNvPr>
          <p:cNvSpPr/>
          <p:nvPr/>
        </p:nvSpPr>
        <p:spPr>
          <a:xfrm>
            <a:off x="3124337" y="4160112"/>
            <a:ext cx="182880" cy="132588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E7B991A3-41FA-4A58-B020-5E9C62F286F2}"/>
              </a:ext>
            </a:extLst>
          </p:cNvPr>
          <p:cNvSpPr txBox="1"/>
          <p:nvPr/>
        </p:nvSpPr>
        <p:spPr>
          <a:xfrm>
            <a:off x="3128330" y="5588416"/>
            <a:ext cx="5895354" cy="369332"/>
          </a:xfrm>
          <a:prstGeom prst="rect">
            <a:avLst/>
          </a:prstGeom>
          <a:solidFill>
            <a:srgbClr val="29A9E1">
              <a:alpha val="30196"/>
            </a:srgbClr>
          </a:solidFill>
        </p:spPr>
        <p:txBody>
          <a:bodyPr wrap="square" lIns="0" rIns="0" rtlCol="0">
            <a:spAutoFit/>
          </a:bodyPr>
          <a:lstStyle/>
          <a:p>
            <a:pPr marL="285743" indent="-285743">
              <a:buFont typeface="Wingdings" panose="05000000000000000000" pitchFamily="2" charset="2"/>
              <a:buChar char="ß"/>
            </a:pPr>
            <a:r>
              <a:rPr lang="en-US" dirty="0">
                <a:solidFill>
                  <a:schemeClr val="tx1">
                    <a:lumMod val="65000"/>
                    <a:lumOff val="35000"/>
                  </a:schemeClr>
                </a:solidFill>
                <a:latin typeface="Arial" panose="020B0604020202020204" pitchFamily="34" charset="0"/>
                <a:cs typeface="Arial" panose="020B0604020202020204" pitchFamily="34" charset="0"/>
              </a:rPr>
              <a:t>2022 | Refined Alternative I - </a:t>
            </a:r>
            <a:r>
              <a:rPr lang="en-US" dirty="0">
                <a:solidFill>
                  <a:srgbClr val="1483CD"/>
                </a:solidFill>
                <a:latin typeface="Arial" panose="020B0604020202020204" pitchFamily="34" charset="0"/>
                <a:cs typeface="Arial" panose="020B0604020202020204" pitchFamily="34" charset="0"/>
              </a:rPr>
              <a:t>Concept I-W</a:t>
            </a:r>
          </a:p>
        </p:txBody>
      </p:sp>
      <p:sp>
        <p:nvSpPr>
          <p:cNvPr id="3" name="TextBox 2">
            <a:extLst>
              <a:ext uri="{FF2B5EF4-FFF2-40B4-BE49-F238E27FC236}">
                <a16:creationId xmlns:a16="http://schemas.microsoft.com/office/drawing/2014/main" id="{2CBC7F7A-EE6D-3EC3-9930-4B1B023B807E}"/>
              </a:ext>
            </a:extLst>
          </p:cNvPr>
          <p:cNvSpPr txBox="1"/>
          <p:nvPr/>
        </p:nvSpPr>
        <p:spPr>
          <a:xfrm>
            <a:off x="3148969" y="3273731"/>
            <a:ext cx="5894061" cy="369332"/>
          </a:xfrm>
          <a:prstGeom prst="rect">
            <a:avLst/>
          </a:prstGeom>
          <a:solidFill>
            <a:srgbClr val="29A9E1">
              <a:alpha val="30196"/>
            </a:srgbClr>
          </a:solidFill>
        </p:spPr>
        <p:txBody>
          <a:bodyPr wrap="square" lIns="0" rIns="0" rtlCol="0">
            <a:spAutoFit/>
          </a:bodyPr>
          <a:lstStyle/>
          <a:p>
            <a:pPr marL="285743" indent="-285743">
              <a:buFont typeface="Wingdings" panose="05000000000000000000" pitchFamily="2" charset="2"/>
              <a:buChar char="ß"/>
            </a:pPr>
            <a:r>
              <a:rPr lang="en-US" dirty="0">
                <a:solidFill>
                  <a:schemeClr val="tx1">
                    <a:lumMod val="65000"/>
                    <a:lumOff val="35000"/>
                  </a:schemeClr>
                </a:solidFill>
                <a:latin typeface="Arial" panose="020B0604020202020204" pitchFamily="34" charset="0"/>
                <a:cs typeface="Arial" panose="020B0604020202020204" pitchFamily="34" charset="0"/>
              </a:rPr>
              <a:t>2011 | Revive Cincinnati Plan Approved </a:t>
            </a:r>
            <a:r>
              <a:rPr lang="en-US" sz="1400" dirty="0">
                <a:solidFill>
                  <a:schemeClr val="tx1">
                    <a:lumMod val="65000"/>
                    <a:lumOff val="35000"/>
                  </a:schemeClr>
                </a:solidFill>
                <a:latin typeface="Arial" panose="020B0604020202020204" pitchFamily="34" charset="0"/>
                <a:cs typeface="Arial" panose="020B0604020202020204" pitchFamily="34" charset="0"/>
              </a:rPr>
              <a:t>(City of Cincinnati)</a:t>
            </a:r>
            <a:endParaRPr lang="en-US" sz="1400" dirty="0">
              <a:solidFill>
                <a:srgbClr val="1483CD"/>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5292305-D248-FBE2-D04A-F6B38E16C0E3}"/>
              </a:ext>
            </a:extLst>
          </p:cNvPr>
          <p:cNvSpPr txBox="1"/>
          <p:nvPr/>
        </p:nvSpPr>
        <p:spPr>
          <a:xfrm>
            <a:off x="3129625" y="5987018"/>
            <a:ext cx="5895354" cy="369332"/>
          </a:xfrm>
          <a:prstGeom prst="rect">
            <a:avLst/>
          </a:prstGeom>
          <a:solidFill>
            <a:srgbClr val="29A9E1">
              <a:alpha val="30196"/>
            </a:srgbClr>
          </a:solidFill>
        </p:spPr>
        <p:txBody>
          <a:bodyPr wrap="square" lIns="0" rIns="0" rtlCol="0">
            <a:spAutoFit/>
          </a:bodyPr>
          <a:lstStyle/>
          <a:p>
            <a:pPr marL="285743" indent="-285743">
              <a:buFont typeface="Wingdings" panose="05000000000000000000" pitchFamily="2" charset="2"/>
              <a:buChar char="ß"/>
            </a:pPr>
            <a:r>
              <a:rPr lang="en-US" dirty="0">
                <a:solidFill>
                  <a:schemeClr val="tx1">
                    <a:lumMod val="65000"/>
                    <a:lumOff val="35000"/>
                  </a:schemeClr>
                </a:solidFill>
                <a:latin typeface="Arial" panose="020B0604020202020204" pitchFamily="34" charset="0"/>
                <a:cs typeface="Arial" panose="020B0604020202020204" pitchFamily="34" charset="0"/>
              </a:rPr>
              <a:t>2023 | City/ODOT continue to refine Concept I-W</a:t>
            </a:r>
            <a:endParaRPr lang="en-US" dirty="0">
              <a:solidFill>
                <a:srgbClr val="1483CD"/>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03CD868B-495B-5B89-2925-67769842AB18}"/>
              </a:ext>
            </a:extLst>
          </p:cNvPr>
          <p:cNvSpPr txBox="1"/>
          <p:nvPr/>
        </p:nvSpPr>
        <p:spPr>
          <a:xfrm>
            <a:off x="3124337" y="6388913"/>
            <a:ext cx="5895354" cy="369332"/>
          </a:xfrm>
          <a:prstGeom prst="rect">
            <a:avLst/>
          </a:prstGeom>
          <a:solidFill>
            <a:srgbClr val="29A9E1">
              <a:alpha val="30196"/>
            </a:srgbClr>
          </a:solidFill>
        </p:spPr>
        <p:txBody>
          <a:bodyPr wrap="square" lIns="0" rIns="0" rtlCol="0">
            <a:spAutoFit/>
          </a:bodyPr>
          <a:lstStyle/>
          <a:p>
            <a:pPr marL="285743" indent="-285743">
              <a:buFont typeface="Wingdings" panose="05000000000000000000" pitchFamily="2" charset="2"/>
              <a:buChar char="ß"/>
            </a:pPr>
            <a:r>
              <a:rPr lang="en-US" dirty="0">
                <a:solidFill>
                  <a:schemeClr val="tx1">
                    <a:lumMod val="65000"/>
                    <a:lumOff val="35000"/>
                  </a:schemeClr>
                </a:solidFill>
                <a:latin typeface="Arial" panose="020B0604020202020204" pitchFamily="34" charset="0"/>
                <a:cs typeface="Arial" panose="020B0604020202020204" pitchFamily="34" charset="0"/>
              </a:rPr>
              <a:t>2023 | City proposed refinements to Concept I-W</a:t>
            </a:r>
            <a:endParaRPr lang="en-US" dirty="0">
              <a:solidFill>
                <a:srgbClr val="1483C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5390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9A243-B586-6C1A-4EDC-9A5DC0258E98}"/>
              </a:ext>
            </a:extLst>
          </p:cNvPr>
          <p:cNvSpPr>
            <a:spLocks noGrp="1"/>
          </p:cNvSpPr>
          <p:nvPr>
            <p:ph type="title"/>
          </p:nvPr>
        </p:nvSpPr>
        <p:spPr/>
        <p:txBody>
          <a:bodyPr/>
          <a:lstStyle/>
          <a:p>
            <a:r>
              <a:rPr lang="en-US" dirty="0"/>
              <a:t>Why is the Project Important</a:t>
            </a:r>
          </a:p>
        </p:txBody>
      </p:sp>
      <p:sp>
        <p:nvSpPr>
          <p:cNvPr id="4" name="Slide Number Placeholder 3">
            <a:extLst>
              <a:ext uri="{FF2B5EF4-FFF2-40B4-BE49-F238E27FC236}">
                <a16:creationId xmlns:a16="http://schemas.microsoft.com/office/drawing/2014/main" id="{BDFB9988-280A-D619-F9F1-F4A17F21FF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B98DD-AED7-CB4E-A308-5E99D971A9B7}"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5" name="Content Placeholder 4">
            <a:extLst>
              <a:ext uri="{FF2B5EF4-FFF2-40B4-BE49-F238E27FC236}">
                <a16:creationId xmlns:a16="http://schemas.microsoft.com/office/drawing/2014/main" id="{795E9727-ED99-424D-F8EF-E655A35CB551}"/>
              </a:ext>
            </a:extLst>
          </p:cNvPr>
          <p:cNvPicPr>
            <a:picLocks noGrp="1" noChangeAspect="1"/>
          </p:cNvPicPr>
          <p:nvPr>
            <p:ph idx="1"/>
          </p:nvPr>
        </p:nvPicPr>
        <p:blipFill>
          <a:blip r:embed="rId3"/>
          <a:stretch>
            <a:fillRect/>
          </a:stretch>
        </p:blipFill>
        <p:spPr>
          <a:xfrm>
            <a:off x="8406882" y="-15101"/>
            <a:ext cx="3785118" cy="6873775"/>
          </a:xfrm>
          <a:prstGeom prst="rect">
            <a:avLst/>
          </a:prstGeom>
        </p:spPr>
      </p:pic>
      <p:sp>
        <p:nvSpPr>
          <p:cNvPr id="7" name="TextBox 6">
            <a:extLst>
              <a:ext uri="{FF2B5EF4-FFF2-40B4-BE49-F238E27FC236}">
                <a16:creationId xmlns:a16="http://schemas.microsoft.com/office/drawing/2014/main" id="{6B356A17-9992-AE38-ECFA-B8B28735C1A2}"/>
              </a:ext>
            </a:extLst>
          </p:cNvPr>
          <p:cNvSpPr txBox="1"/>
          <p:nvPr/>
        </p:nvSpPr>
        <p:spPr>
          <a:xfrm>
            <a:off x="838200" y="1814962"/>
            <a:ext cx="6097554" cy="4154984"/>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Addresses one of the worst truck bottlenecks in the nation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Improves a critical highway network connecting Florida to Michigan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I-75 carries more than $1B worth of freight every day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Safety and geometric improvements are needed</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70803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SB Corridor Template 061622" id="{48244BBD-A833-4045-8F3C-E9669CAFC8FF}" vid="{868E97BE-7112-1442-A5E7-2B731FC3A0DC}"/>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SB Corridor Template 061622" id="{48244BBD-A833-4045-8F3C-E9669CAFC8FF}" vid="{868E97BE-7112-1442-A5E7-2B731FC3A0DC}"/>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SB Corridor Template 061622" id="{48244BBD-A833-4045-8F3C-E9669CAFC8FF}" vid="{868E97BE-7112-1442-A5E7-2B731FC3A0D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563C3CA4B6870478472A77B952ADD5A" ma:contentTypeVersion="12" ma:contentTypeDescription="Create a new document." ma:contentTypeScope="" ma:versionID="d423140e50fe1cb2078b28d8875d0505">
  <xsd:schema xmlns:xsd="http://www.w3.org/2001/XMLSchema" xmlns:xs="http://www.w3.org/2001/XMLSchema" xmlns:p="http://schemas.microsoft.com/office/2006/metadata/properties" xmlns:ns3="4afff0aa-4255-4a95-925c-32f7d2fa7cc0" xmlns:ns4="289c02e4-943b-46e8-b265-47e5d04a289d" targetNamespace="http://schemas.microsoft.com/office/2006/metadata/properties" ma:root="true" ma:fieldsID="b7a84bf0299a7108dbd991b6d0db7bc6" ns3:_="" ns4:_="">
    <xsd:import namespace="4afff0aa-4255-4a95-925c-32f7d2fa7cc0"/>
    <xsd:import namespace="289c02e4-943b-46e8-b265-47e5d04a289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fff0aa-4255-4a95-925c-32f7d2fa7c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89c02e4-943b-46e8-b265-47e5d04a289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4389DF-0D08-44E8-942D-96A532FA8CCD}">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289c02e4-943b-46e8-b265-47e5d04a289d"/>
    <ds:schemaRef ds:uri="4afff0aa-4255-4a95-925c-32f7d2fa7cc0"/>
    <ds:schemaRef ds:uri="http://www.w3.org/XML/1998/namespace"/>
  </ds:schemaRefs>
</ds:datastoreItem>
</file>

<file path=customXml/itemProps2.xml><?xml version="1.0" encoding="utf-8"?>
<ds:datastoreItem xmlns:ds="http://schemas.openxmlformats.org/officeDocument/2006/customXml" ds:itemID="{7A4719B5-F706-42DB-A692-F3899704B20D}">
  <ds:schemaRefs>
    <ds:schemaRef ds:uri="http://schemas.microsoft.com/sharepoint/v3/contenttype/forms"/>
  </ds:schemaRefs>
</ds:datastoreItem>
</file>

<file path=customXml/itemProps3.xml><?xml version="1.0" encoding="utf-8"?>
<ds:datastoreItem xmlns:ds="http://schemas.openxmlformats.org/officeDocument/2006/customXml" ds:itemID="{FD570C83-A945-4097-9585-59FB522AB4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fff0aa-4255-4a95-925c-32f7d2fa7cc0"/>
    <ds:schemaRef ds:uri="289c02e4-943b-46e8-b265-47e5d04a28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6245</TotalTime>
  <Words>1795</Words>
  <Application>Microsoft Office PowerPoint</Application>
  <PresentationFormat>Widescreen</PresentationFormat>
  <Paragraphs>297</Paragraphs>
  <Slides>36</Slides>
  <Notes>33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36</vt:i4>
      </vt:variant>
    </vt:vector>
  </HeadingPairs>
  <TitlesOfParts>
    <vt:vector size="50" baseType="lpstr">
      <vt:lpstr>Arial</vt:lpstr>
      <vt:lpstr>Arial Black</vt:lpstr>
      <vt:lpstr>Arial Narrow</vt:lpstr>
      <vt:lpstr>Calibri</vt:lpstr>
      <vt:lpstr>Calibri Light</vt:lpstr>
      <vt:lpstr>Redwing Light</vt:lpstr>
      <vt:lpstr>Redwing Medium</vt:lpstr>
      <vt:lpstr>System Font Regular</vt:lpstr>
      <vt:lpstr>Times New Roman</vt:lpstr>
      <vt:lpstr>Trebuchet MS</vt:lpstr>
      <vt:lpstr>Wingdings</vt:lpstr>
      <vt:lpstr>Office Theme</vt:lpstr>
      <vt:lpstr>1_Office Theme</vt:lpstr>
      <vt:lpstr>2_Office Theme</vt:lpstr>
      <vt:lpstr>City of Cincinnati climate, environment &amp; infrastructure committee   November 13, 2023</vt:lpstr>
      <vt:lpstr>WORKING TOGETHER</vt:lpstr>
      <vt:lpstr>PowerPoint Presentation</vt:lpstr>
      <vt:lpstr>PROJECT HISTORY</vt:lpstr>
      <vt:lpstr>PowerPoint Presentation</vt:lpstr>
      <vt:lpstr>PowerPoint Presentation</vt:lpstr>
      <vt:lpstr>Project History</vt:lpstr>
      <vt:lpstr>Project History</vt:lpstr>
      <vt:lpstr>Why is the Project Important</vt:lpstr>
      <vt:lpstr>FEDERAL GRANT AWARD:  $1.635 BILLION</vt:lpstr>
      <vt:lpstr>PROJECT OVERVIEW</vt:lpstr>
      <vt:lpstr>Purpose and Need</vt:lpstr>
      <vt:lpstr>Project Description</vt:lpstr>
      <vt:lpstr>TOTAL PROJECT OVERVIEW</vt:lpstr>
      <vt:lpstr>Project Description</vt:lpstr>
      <vt:lpstr>Project Description</vt:lpstr>
      <vt:lpstr>PowerPoint Presentation</vt:lpstr>
      <vt:lpstr>Project Description</vt:lpstr>
      <vt:lpstr>PowerPoint Presentation</vt:lpstr>
      <vt:lpstr>PROGRESSIVE DESIGN BUILD</vt:lpstr>
      <vt:lpstr>Progressive Design-Build Process</vt:lpstr>
      <vt:lpstr>Progressive Design-Build Process</vt:lpstr>
      <vt:lpstr>WHAT IS PROGRESSIVE DESIGN BUILD (PDB)?</vt:lpstr>
      <vt:lpstr>DRAFT SCHEDULE</vt:lpstr>
      <vt:lpstr>CONTRACT OBJECTIVES</vt:lpstr>
      <vt:lpstr>CONTRACT OBJECTIVES</vt:lpstr>
      <vt:lpstr>PowerPoint Presentation</vt:lpstr>
      <vt:lpstr>PowerPoint Presentation</vt:lpstr>
      <vt:lpstr>PowerPoint Presentation</vt:lpstr>
      <vt:lpstr>RECONNECTING COMMUNITIES</vt:lpstr>
      <vt:lpstr>PowerPoint Presentation</vt:lpstr>
      <vt:lpstr>Public Outreach &amp; Environmental Update</vt:lpstr>
      <vt:lpstr>Public Outreach since June of 2022</vt:lpstr>
      <vt:lpstr>Environmental Process Update</vt:lpstr>
      <vt:lpstr>Environmental Process Update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WOULD GO HERE.</dc:title>
  <dc:creator>Betty Hull</dc:creator>
  <cp:lastModifiedBy>Miller, Ursula</cp:lastModifiedBy>
  <cp:revision>139</cp:revision>
  <cp:lastPrinted>2022-12-12T17:11:11Z</cp:lastPrinted>
  <dcterms:created xsi:type="dcterms:W3CDTF">2022-06-21T18:31:59Z</dcterms:created>
  <dcterms:modified xsi:type="dcterms:W3CDTF">2023-11-08T13:54:24Z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0x0101008563C3CA4B6870478472A77B952ADD5A</vt:lpwstr>
  </property>
</Properties>
</file>