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37"/>
  </p:notesMasterIdLst>
  <p:sldIdLst>
    <p:sldId id="256" r:id="rId5"/>
    <p:sldId id="270" r:id="rId6"/>
    <p:sldId id="257" r:id="rId7"/>
    <p:sldId id="262" r:id="rId8"/>
    <p:sldId id="263" r:id="rId9"/>
    <p:sldId id="265" r:id="rId10"/>
    <p:sldId id="267" r:id="rId11"/>
    <p:sldId id="258" r:id="rId12"/>
    <p:sldId id="260" r:id="rId13"/>
    <p:sldId id="274" r:id="rId14"/>
    <p:sldId id="275" r:id="rId15"/>
    <p:sldId id="268" r:id="rId16"/>
    <p:sldId id="272" r:id="rId17"/>
    <p:sldId id="295" r:id="rId18"/>
    <p:sldId id="277" r:id="rId19"/>
    <p:sldId id="279" r:id="rId20"/>
    <p:sldId id="280" r:id="rId21"/>
    <p:sldId id="296" r:id="rId22"/>
    <p:sldId id="297" r:id="rId23"/>
    <p:sldId id="283" r:id="rId24"/>
    <p:sldId id="286" r:id="rId25"/>
    <p:sldId id="284" r:id="rId26"/>
    <p:sldId id="285" r:id="rId27"/>
    <p:sldId id="287" r:id="rId28"/>
    <p:sldId id="288" r:id="rId29"/>
    <p:sldId id="298" r:id="rId30"/>
    <p:sldId id="299" r:id="rId31"/>
    <p:sldId id="289" r:id="rId32"/>
    <p:sldId id="290" r:id="rId33"/>
    <p:sldId id="293" r:id="rId34"/>
    <p:sldId id="294" r:id="rId35"/>
    <p:sldId id="273" r:id="rId3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EE802FE4-8B9A-0B48-B608-70CF36009F06}">
          <p14:sldIdLst>
            <p14:sldId id="256"/>
            <p14:sldId id="270"/>
            <p14:sldId id="257"/>
            <p14:sldId id="262"/>
            <p14:sldId id="263"/>
            <p14:sldId id="265"/>
            <p14:sldId id="267"/>
            <p14:sldId id="258"/>
            <p14:sldId id="260"/>
            <p14:sldId id="274"/>
            <p14:sldId id="275"/>
            <p14:sldId id="268"/>
            <p14:sldId id="272"/>
            <p14:sldId id="295"/>
            <p14:sldId id="277"/>
            <p14:sldId id="279"/>
            <p14:sldId id="280"/>
            <p14:sldId id="296"/>
            <p14:sldId id="297"/>
            <p14:sldId id="283"/>
            <p14:sldId id="286"/>
            <p14:sldId id="284"/>
            <p14:sldId id="285"/>
            <p14:sldId id="287"/>
            <p14:sldId id="288"/>
            <p14:sldId id="298"/>
            <p14:sldId id="299"/>
            <p14:sldId id="289"/>
            <p14:sldId id="290"/>
            <p14:sldId id="293"/>
            <p14:sldId id="294"/>
            <p14:sldId id="273"/>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D34F"/>
    <a:srgbClr val="1291D1"/>
    <a:srgbClr val="092C73"/>
    <a:srgbClr val="0633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89" autoAdjust="0"/>
    <p:restoredTop sz="76733" autoAdjust="0"/>
  </p:normalViewPr>
  <p:slideViewPr>
    <p:cSldViewPr snapToGrid="0" snapToObjects="1">
      <p:cViewPr varScale="1">
        <p:scale>
          <a:sx n="77" d="100"/>
          <a:sy n="77" d="100"/>
        </p:scale>
        <p:origin x="840" y="84"/>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126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5CA7B7-1948-4AF4-BA5F-46111AE7136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8010EDCF-07A4-4E30-B2CD-2F22030E0B83}">
      <dgm:prSet phldrT="[Text]" custT="1"/>
      <dgm:spPr>
        <a:solidFill>
          <a:srgbClr val="FFFFFF"/>
        </a:solidFill>
        <a:ln>
          <a:solidFill>
            <a:schemeClr val="tx1"/>
          </a:solidFill>
        </a:ln>
      </dgm:spPr>
      <dgm:t>
        <a:bodyPr/>
        <a:lstStyle/>
        <a:p>
          <a:pPr algn="ctr"/>
          <a:r>
            <a:rPr lang="en-US" sz="1000" dirty="0">
              <a:latin typeface="Arial" panose="020B0604020202020204" pitchFamily="34" charset="0"/>
              <a:cs typeface="Arial" panose="020B0604020202020204" pitchFamily="34" charset="0"/>
            </a:rPr>
            <a:t>City Manager</a:t>
          </a:r>
        </a:p>
        <a:p>
          <a:pPr algn="ctr"/>
          <a:r>
            <a:rPr lang="en-US" sz="1000" dirty="0">
              <a:latin typeface="Arial" panose="020B0604020202020204" pitchFamily="34" charset="0"/>
              <a:cs typeface="Arial" panose="020B0604020202020204" pitchFamily="34" charset="0"/>
            </a:rPr>
            <a:t>Paula Boggs Muething</a:t>
          </a:r>
        </a:p>
      </dgm:t>
    </dgm:pt>
    <dgm:pt modelId="{340444FD-2509-4A3A-983A-71FEBF533B28}" type="parTrans" cxnId="{2DECD587-54C1-4E51-AD07-A2F2A51AE4FA}">
      <dgm:prSet/>
      <dgm:spPr/>
      <dgm:t>
        <a:bodyPr/>
        <a:lstStyle/>
        <a:p>
          <a:pPr algn="ctr"/>
          <a:endParaRPr lang="en-US"/>
        </a:p>
      </dgm:t>
    </dgm:pt>
    <dgm:pt modelId="{CB8A87A7-032D-4DEF-BD44-1CAB20D60142}" type="sibTrans" cxnId="{2DECD587-54C1-4E51-AD07-A2F2A51AE4FA}">
      <dgm:prSet/>
      <dgm:spPr/>
      <dgm:t>
        <a:bodyPr/>
        <a:lstStyle/>
        <a:p>
          <a:pPr algn="ctr"/>
          <a:endParaRPr lang="en-US"/>
        </a:p>
      </dgm:t>
    </dgm:pt>
    <dgm:pt modelId="{76DB2A2C-14BE-426B-A351-C0FF6273FC11}">
      <dgm:prSet phldrT="[Text]" custT="1"/>
      <dgm:spPr>
        <a:solidFill>
          <a:schemeClr val="bg1"/>
        </a:solidFill>
        <a:ln>
          <a:solidFill>
            <a:schemeClr val="tx1"/>
          </a:solidFill>
        </a:ln>
      </dgm:spPr>
      <dgm:t>
        <a:bodyPr/>
        <a:lstStyle/>
        <a:p>
          <a:pPr algn="ctr"/>
          <a:r>
            <a:rPr lang="en-US" sz="1000" dirty="0">
              <a:latin typeface="Arial" panose="020B0604020202020204" pitchFamily="34" charset="0"/>
              <a:cs typeface="Arial" panose="020B0604020202020204" pitchFamily="34" charset="0"/>
            </a:rPr>
            <a:t>CCA Director</a:t>
          </a:r>
        </a:p>
        <a:p>
          <a:pPr algn="ctr"/>
          <a:r>
            <a:rPr lang="en-US" sz="1000" dirty="0">
              <a:latin typeface="Arial" panose="020B0604020202020204" pitchFamily="34" charset="0"/>
              <a:cs typeface="Arial" panose="020B0604020202020204" pitchFamily="34" charset="0"/>
            </a:rPr>
            <a:t>Gabriel Davis</a:t>
          </a:r>
        </a:p>
      </dgm:t>
    </dgm:pt>
    <dgm:pt modelId="{E89542CD-B1C8-491F-B97F-F2B377E41799}" type="parTrans" cxnId="{9CA3676E-8704-4D82-9580-AC21F4805F13}">
      <dgm:prSet/>
      <dgm:spPr>
        <a:ln>
          <a:solidFill>
            <a:schemeClr val="tx1"/>
          </a:solidFill>
        </a:ln>
      </dgm:spPr>
      <dgm:t>
        <a:bodyPr/>
        <a:lstStyle/>
        <a:p>
          <a:pPr algn="ctr"/>
          <a:endParaRPr lang="en-US"/>
        </a:p>
      </dgm:t>
    </dgm:pt>
    <dgm:pt modelId="{A8059577-026C-442A-98AB-2E0780533F67}" type="sibTrans" cxnId="{9CA3676E-8704-4D82-9580-AC21F4805F13}">
      <dgm:prSet/>
      <dgm:spPr/>
      <dgm:t>
        <a:bodyPr/>
        <a:lstStyle/>
        <a:p>
          <a:pPr algn="ctr"/>
          <a:endParaRPr lang="en-US"/>
        </a:p>
      </dgm:t>
    </dgm:pt>
    <dgm:pt modelId="{9EF73B6C-6C0A-4F64-9CCA-CB30F3DFA9CD}">
      <dgm:prSet phldrT="[Text]" custT="1"/>
      <dgm:spPr>
        <a:solidFill>
          <a:srgbClr val="FFFFFF"/>
        </a:solidFill>
        <a:ln>
          <a:solidFill>
            <a:schemeClr val="tx1"/>
          </a:solidFill>
        </a:ln>
      </dgm:spPr>
      <dgm:t>
        <a:bodyPr/>
        <a:lstStyle/>
        <a:p>
          <a:pPr algn="ctr"/>
          <a:r>
            <a:rPr lang="en-US" sz="1000" dirty="0">
              <a:latin typeface="Arial" panose="020B0604020202020204" pitchFamily="34" charset="0"/>
              <a:cs typeface="Arial" panose="020B0604020202020204" pitchFamily="34" charset="0"/>
            </a:rPr>
            <a:t>Chief Investigator</a:t>
          </a:r>
        </a:p>
        <a:p>
          <a:pPr algn="ctr"/>
          <a:r>
            <a:rPr lang="en-US" sz="1000" dirty="0">
              <a:latin typeface="Arial" panose="020B0604020202020204" pitchFamily="34" charset="0"/>
              <a:cs typeface="Arial" panose="020B0604020202020204" pitchFamily="34" charset="0"/>
            </a:rPr>
            <a:t>Dena Brown</a:t>
          </a:r>
        </a:p>
      </dgm:t>
    </dgm:pt>
    <dgm:pt modelId="{2D67E284-A54D-4833-B542-6DEF086AFE41}" type="parTrans" cxnId="{3F9D9813-F50A-411F-9407-67B1611F2465}">
      <dgm:prSet/>
      <dgm:spPr>
        <a:ln>
          <a:solidFill>
            <a:schemeClr val="tx1"/>
          </a:solidFill>
        </a:ln>
      </dgm:spPr>
      <dgm:t>
        <a:bodyPr/>
        <a:lstStyle/>
        <a:p>
          <a:pPr algn="ctr"/>
          <a:endParaRPr lang="en-US"/>
        </a:p>
      </dgm:t>
    </dgm:pt>
    <dgm:pt modelId="{DAFC57E4-56C6-4FFA-992D-6621F7FFD556}" type="sibTrans" cxnId="{3F9D9813-F50A-411F-9407-67B1611F2465}">
      <dgm:prSet/>
      <dgm:spPr/>
      <dgm:t>
        <a:bodyPr/>
        <a:lstStyle/>
        <a:p>
          <a:pPr algn="ctr"/>
          <a:endParaRPr lang="en-US"/>
        </a:p>
      </dgm:t>
    </dgm:pt>
    <dgm:pt modelId="{5FA40647-B046-4E45-B406-1BBBDD5A5EC2}">
      <dgm:prSet phldrT="[Text]" custT="1"/>
      <dgm:spPr>
        <a:solidFill>
          <a:srgbClr val="FFFFFF"/>
        </a:solidFill>
        <a:ln>
          <a:solidFill>
            <a:schemeClr val="tx1"/>
          </a:solidFill>
        </a:ln>
      </dgm:spPr>
      <dgm:t>
        <a:bodyPr/>
        <a:lstStyle/>
        <a:p>
          <a:pPr algn="ctr"/>
          <a:r>
            <a:rPr lang="en-US" sz="1000" dirty="0">
              <a:latin typeface="Arial" panose="020B0604020202020204" pitchFamily="34" charset="0"/>
              <a:cs typeface="Arial" panose="020B0604020202020204" pitchFamily="34" charset="0"/>
            </a:rPr>
            <a:t>Investigator</a:t>
          </a:r>
        </a:p>
        <a:p>
          <a:pPr algn="ctr"/>
          <a:r>
            <a:rPr lang="en-US" sz="1000" dirty="0">
              <a:latin typeface="Arial" panose="020B0604020202020204" pitchFamily="34" charset="0"/>
              <a:cs typeface="Arial" panose="020B0604020202020204" pitchFamily="34" charset="0"/>
            </a:rPr>
            <a:t>Jessalyn Goodman</a:t>
          </a:r>
        </a:p>
      </dgm:t>
    </dgm:pt>
    <dgm:pt modelId="{5335A414-DAFD-411B-AF2F-300D216C542B}" type="parTrans" cxnId="{D05E982A-BD38-4298-BF66-20E54D25BA36}">
      <dgm:prSet/>
      <dgm:spPr>
        <a:ln>
          <a:solidFill>
            <a:schemeClr val="tx1"/>
          </a:solidFill>
        </a:ln>
      </dgm:spPr>
      <dgm:t>
        <a:bodyPr/>
        <a:lstStyle/>
        <a:p>
          <a:pPr algn="ctr"/>
          <a:endParaRPr lang="en-US"/>
        </a:p>
      </dgm:t>
    </dgm:pt>
    <dgm:pt modelId="{30A40A53-E373-431E-BE35-7AF6416F5599}" type="sibTrans" cxnId="{D05E982A-BD38-4298-BF66-20E54D25BA36}">
      <dgm:prSet/>
      <dgm:spPr/>
      <dgm:t>
        <a:bodyPr/>
        <a:lstStyle/>
        <a:p>
          <a:pPr algn="ctr"/>
          <a:endParaRPr lang="en-US"/>
        </a:p>
      </dgm:t>
    </dgm:pt>
    <dgm:pt modelId="{CBED74E4-124C-40FC-A046-187D22045E6B}">
      <dgm:prSet phldrT="[Text]" custT="1"/>
      <dgm:spPr>
        <a:solidFill>
          <a:srgbClr val="FFFFFF"/>
        </a:solidFill>
        <a:ln>
          <a:solidFill>
            <a:schemeClr val="tx1"/>
          </a:solidFill>
        </a:ln>
      </dgm:spPr>
      <dgm:t>
        <a:bodyPr/>
        <a:lstStyle/>
        <a:p>
          <a:pPr algn="ctr"/>
          <a:r>
            <a:rPr lang="en-US" sz="1000" dirty="0">
              <a:latin typeface="Arial" panose="020B0604020202020204" pitchFamily="34" charset="0"/>
              <a:cs typeface="Arial" panose="020B0604020202020204" pitchFamily="34" charset="0"/>
            </a:rPr>
            <a:t>Senior Administrative Specialist</a:t>
          </a:r>
        </a:p>
        <a:p>
          <a:pPr algn="ctr"/>
          <a:r>
            <a:rPr lang="en-US" sz="1000" dirty="0">
              <a:latin typeface="Arial" panose="020B0604020202020204" pitchFamily="34" charset="0"/>
              <a:cs typeface="Arial" panose="020B0604020202020204" pitchFamily="34" charset="0"/>
            </a:rPr>
            <a:t>Michelle Bonner</a:t>
          </a:r>
        </a:p>
      </dgm:t>
    </dgm:pt>
    <dgm:pt modelId="{FE573ACD-031E-4ABE-B234-4FC0FC6BD8EA}" type="parTrans" cxnId="{40A5AA20-B0E5-4C72-B144-A98F74460CF9}">
      <dgm:prSet/>
      <dgm:spPr>
        <a:ln>
          <a:solidFill>
            <a:schemeClr val="tx1"/>
          </a:solidFill>
        </a:ln>
      </dgm:spPr>
      <dgm:t>
        <a:bodyPr/>
        <a:lstStyle/>
        <a:p>
          <a:pPr algn="ctr"/>
          <a:endParaRPr lang="en-US"/>
        </a:p>
      </dgm:t>
    </dgm:pt>
    <dgm:pt modelId="{8FA6820A-0E85-436B-A13F-7F82A0B01005}" type="sibTrans" cxnId="{40A5AA20-B0E5-4C72-B144-A98F74460CF9}">
      <dgm:prSet/>
      <dgm:spPr/>
      <dgm:t>
        <a:bodyPr/>
        <a:lstStyle/>
        <a:p>
          <a:pPr algn="ctr"/>
          <a:endParaRPr lang="en-US"/>
        </a:p>
      </dgm:t>
    </dgm:pt>
    <dgm:pt modelId="{2B79D713-FA10-43F8-A742-30B8BC460D88}">
      <dgm:prSet phldrT="[Text]" custT="1"/>
      <dgm:spPr>
        <a:solidFill>
          <a:srgbClr val="FFFFFF"/>
        </a:solidFill>
        <a:ln>
          <a:solidFill>
            <a:schemeClr val="tx1"/>
          </a:solidFill>
        </a:ln>
      </dgm:spPr>
      <dgm:t>
        <a:bodyPr/>
        <a:lstStyle/>
        <a:p>
          <a:pPr algn="ctr"/>
          <a:r>
            <a:rPr lang="en-US" sz="1000" dirty="0">
              <a:latin typeface="Arial" panose="020B0604020202020204" pitchFamily="34" charset="0"/>
              <a:cs typeface="Arial" panose="020B0604020202020204" pitchFamily="34" charset="0"/>
            </a:rPr>
            <a:t>CCA Board</a:t>
          </a:r>
        </a:p>
      </dgm:t>
    </dgm:pt>
    <dgm:pt modelId="{96B7351D-A307-4671-BD1E-4E7E74BB66B4}" type="parTrans" cxnId="{012FD255-E965-4960-8F43-C4E3394A204D}">
      <dgm:prSet/>
      <dgm:spPr/>
      <dgm:t>
        <a:bodyPr/>
        <a:lstStyle/>
        <a:p>
          <a:pPr algn="ctr"/>
          <a:endParaRPr lang="en-US"/>
        </a:p>
      </dgm:t>
    </dgm:pt>
    <dgm:pt modelId="{58676307-527B-4A73-A5FD-DFE1EB0B0B21}" type="sibTrans" cxnId="{012FD255-E965-4960-8F43-C4E3394A204D}">
      <dgm:prSet/>
      <dgm:spPr/>
      <dgm:t>
        <a:bodyPr/>
        <a:lstStyle/>
        <a:p>
          <a:pPr algn="ctr"/>
          <a:endParaRPr lang="en-US"/>
        </a:p>
      </dgm:t>
    </dgm:pt>
    <dgm:pt modelId="{863FC046-DEEE-415B-8E56-68EFDD10B170}">
      <dgm:prSet custT="1"/>
      <dgm:spPr>
        <a:solidFill>
          <a:srgbClr val="FFFFFF"/>
        </a:solidFill>
        <a:ln>
          <a:solidFill>
            <a:schemeClr val="tx1"/>
          </a:solidFill>
        </a:ln>
      </dgm:spPr>
      <dgm:t>
        <a:bodyPr/>
        <a:lstStyle/>
        <a:p>
          <a:pPr algn="ctr"/>
          <a:r>
            <a:rPr lang="en-US" sz="1000" dirty="0">
              <a:latin typeface="Arial" panose="020B0604020202020204" pitchFamily="34" charset="0"/>
              <a:cs typeface="Arial" panose="020B0604020202020204" pitchFamily="34" charset="0"/>
            </a:rPr>
            <a:t>Administrative Specialist</a:t>
          </a:r>
        </a:p>
        <a:p>
          <a:pPr algn="ctr"/>
          <a:r>
            <a:rPr lang="en-US" sz="1000" dirty="0">
              <a:latin typeface="Arial" panose="020B0604020202020204" pitchFamily="34" charset="0"/>
              <a:cs typeface="Arial" panose="020B0604020202020204" pitchFamily="34" charset="0"/>
            </a:rPr>
            <a:t>Heidi Woods</a:t>
          </a:r>
        </a:p>
      </dgm:t>
    </dgm:pt>
    <dgm:pt modelId="{A29ACF97-93BA-434B-9E01-6CACC01155F2}" type="parTrans" cxnId="{1DFDEE02-59B0-4C99-9596-77B552E8EAF6}">
      <dgm:prSet/>
      <dgm:spPr>
        <a:ln>
          <a:solidFill>
            <a:schemeClr val="tx1"/>
          </a:solidFill>
        </a:ln>
      </dgm:spPr>
      <dgm:t>
        <a:bodyPr/>
        <a:lstStyle/>
        <a:p>
          <a:pPr algn="ctr"/>
          <a:endParaRPr lang="en-US"/>
        </a:p>
      </dgm:t>
    </dgm:pt>
    <dgm:pt modelId="{14628765-D76F-4F31-A109-B496B14EA35D}" type="sibTrans" cxnId="{1DFDEE02-59B0-4C99-9596-77B552E8EAF6}">
      <dgm:prSet/>
      <dgm:spPr/>
      <dgm:t>
        <a:bodyPr/>
        <a:lstStyle/>
        <a:p>
          <a:pPr algn="ctr"/>
          <a:endParaRPr lang="en-US"/>
        </a:p>
      </dgm:t>
    </dgm:pt>
    <dgm:pt modelId="{47BF3E85-6512-4FCF-9958-A2F54C9337B8}">
      <dgm:prSet phldrT="[Text]" custT="1"/>
      <dgm:spPr>
        <a:solidFill>
          <a:srgbClr val="FFFFFF"/>
        </a:solidFill>
        <a:ln>
          <a:solidFill>
            <a:schemeClr val="tx1"/>
          </a:solidFill>
        </a:ln>
      </dgm:spPr>
      <dgm:t>
        <a:bodyPr/>
        <a:lstStyle/>
        <a:p>
          <a:pPr algn="ctr"/>
          <a:r>
            <a:rPr lang="en-US" sz="1000" dirty="0">
              <a:latin typeface="Arial" panose="020B0604020202020204" pitchFamily="34" charset="0"/>
              <a:cs typeface="Arial" panose="020B0604020202020204" pitchFamily="34" charset="0"/>
            </a:rPr>
            <a:t>Investigator</a:t>
          </a:r>
        </a:p>
        <a:p>
          <a:pPr algn="ctr"/>
          <a:r>
            <a:rPr lang="en-US" sz="1000" dirty="0">
              <a:latin typeface="Arial" panose="020B0604020202020204" pitchFamily="34" charset="0"/>
              <a:cs typeface="Arial" panose="020B0604020202020204" pitchFamily="34" charset="0"/>
            </a:rPr>
            <a:t>Ike Ekeke</a:t>
          </a:r>
        </a:p>
      </dgm:t>
    </dgm:pt>
    <dgm:pt modelId="{3E1DC375-04CF-4E77-A411-5E30F9E2B37C}" type="sibTrans" cxnId="{274E5E53-BEF7-402A-A138-A81819646057}">
      <dgm:prSet/>
      <dgm:spPr/>
      <dgm:t>
        <a:bodyPr/>
        <a:lstStyle/>
        <a:p>
          <a:pPr algn="ctr"/>
          <a:endParaRPr lang="en-US"/>
        </a:p>
      </dgm:t>
    </dgm:pt>
    <dgm:pt modelId="{720067A0-4D42-4E2A-A260-0C3B11BE82A5}" type="parTrans" cxnId="{274E5E53-BEF7-402A-A138-A81819646057}">
      <dgm:prSet/>
      <dgm:spPr>
        <a:ln>
          <a:solidFill>
            <a:schemeClr val="tx1"/>
          </a:solidFill>
        </a:ln>
      </dgm:spPr>
      <dgm:t>
        <a:bodyPr/>
        <a:lstStyle/>
        <a:p>
          <a:pPr algn="ctr"/>
          <a:endParaRPr lang="en-US"/>
        </a:p>
      </dgm:t>
    </dgm:pt>
    <dgm:pt modelId="{E280E179-945F-45B5-8932-373B11B2F27F}">
      <dgm:prSet custT="1"/>
      <dgm:spPr>
        <a:solidFill>
          <a:srgbClr val="FFFFFF"/>
        </a:solidFill>
        <a:ln>
          <a:solidFill>
            <a:schemeClr val="tx1"/>
          </a:solidFill>
        </a:ln>
      </dgm:spPr>
      <dgm:t>
        <a:bodyPr/>
        <a:lstStyle/>
        <a:p>
          <a:pPr algn="ctr"/>
          <a:r>
            <a:rPr lang="en-US" sz="1000" dirty="0">
              <a:latin typeface="Arial" panose="020B0604020202020204" pitchFamily="34" charset="0"/>
              <a:cs typeface="Arial" panose="020B0604020202020204" pitchFamily="34" charset="0"/>
            </a:rPr>
            <a:t>Investigator</a:t>
          </a:r>
        </a:p>
        <a:p>
          <a:pPr algn="ctr"/>
          <a:r>
            <a:rPr lang="en-US" sz="1000" dirty="0">
              <a:latin typeface="Arial" panose="020B0604020202020204" pitchFamily="34" charset="0"/>
              <a:cs typeface="Arial" panose="020B0604020202020204" pitchFamily="34" charset="0"/>
            </a:rPr>
            <a:t>Jonathan Batista</a:t>
          </a:r>
          <a:endParaRPr lang="en-US" sz="1100" dirty="0">
            <a:latin typeface="Arial" panose="020B0604020202020204" pitchFamily="34" charset="0"/>
            <a:cs typeface="Arial" panose="020B0604020202020204" pitchFamily="34" charset="0"/>
          </a:endParaRPr>
        </a:p>
      </dgm:t>
    </dgm:pt>
    <dgm:pt modelId="{840FE9D5-85FE-4A6A-871B-40622690D849}" type="parTrans" cxnId="{791BEEC3-785B-4936-89CA-25A334485DB6}">
      <dgm:prSet/>
      <dgm:spPr>
        <a:ln>
          <a:solidFill>
            <a:schemeClr val="tx1"/>
          </a:solidFill>
        </a:ln>
      </dgm:spPr>
      <dgm:t>
        <a:bodyPr/>
        <a:lstStyle/>
        <a:p>
          <a:pPr algn="ctr"/>
          <a:endParaRPr lang="en-US"/>
        </a:p>
      </dgm:t>
    </dgm:pt>
    <dgm:pt modelId="{2C516CA4-3C2E-4DE7-AD03-29D1E0F801C1}" type="sibTrans" cxnId="{791BEEC3-785B-4936-89CA-25A334485DB6}">
      <dgm:prSet/>
      <dgm:spPr/>
      <dgm:t>
        <a:bodyPr/>
        <a:lstStyle/>
        <a:p>
          <a:pPr algn="ctr"/>
          <a:endParaRPr lang="en-US"/>
        </a:p>
      </dgm:t>
    </dgm:pt>
    <dgm:pt modelId="{963AC986-F151-4E07-8EB3-973014D3A7BE}">
      <dgm:prSet custT="1"/>
      <dgm:spPr>
        <a:solidFill>
          <a:srgbClr val="FFFFFF"/>
        </a:solidFill>
        <a:ln>
          <a:solidFill>
            <a:schemeClr val="tx1"/>
          </a:solidFill>
        </a:ln>
      </dgm:spPr>
      <dgm:t>
        <a:bodyPr/>
        <a:lstStyle/>
        <a:p>
          <a:pPr algn="ctr"/>
          <a:r>
            <a:rPr lang="en-US" sz="1000" dirty="0">
              <a:latin typeface="Arial" panose="020B0604020202020204" pitchFamily="34" charset="0"/>
              <a:cs typeface="Arial" panose="020B0604020202020204" pitchFamily="34" charset="0"/>
            </a:rPr>
            <a:t>Investigator</a:t>
          </a:r>
        </a:p>
        <a:p>
          <a:pPr algn="ctr"/>
          <a:r>
            <a:rPr lang="en-US" sz="1000" dirty="0">
              <a:latin typeface="Arial" panose="020B0604020202020204" pitchFamily="34" charset="0"/>
              <a:cs typeface="Arial" panose="020B0604020202020204" pitchFamily="34" charset="0"/>
            </a:rPr>
            <a:t>Morgan Givens</a:t>
          </a:r>
        </a:p>
      </dgm:t>
    </dgm:pt>
    <dgm:pt modelId="{71A25743-F827-4DA7-B43B-9C7F6BBAC8CD}" type="parTrans" cxnId="{1D88E14E-0D0C-4A6B-9BAA-FD1626DC4AA0}">
      <dgm:prSet/>
      <dgm:spPr>
        <a:ln>
          <a:solidFill>
            <a:schemeClr val="tx1"/>
          </a:solidFill>
        </a:ln>
      </dgm:spPr>
      <dgm:t>
        <a:bodyPr/>
        <a:lstStyle/>
        <a:p>
          <a:pPr algn="ctr"/>
          <a:endParaRPr lang="en-US"/>
        </a:p>
      </dgm:t>
    </dgm:pt>
    <dgm:pt modelId="{DB0047B0-4CAC-426C-82FD-539F902F616D}" type="sibTrans" cxnId="{1D88E14E-0D0C-4A6B-9BAA-FD1626DC4AA0}">
      <dgm:prSet/>
      <dgm:spPr/>
      <dgm:t>
        <a:bodyPr/>
        <a:lstStyle/>
        <a:p>
          <a:pPr algn="ctr"/>
          <a:endParaRPr lang="en-US"/>
        </a:p>
      </dgm:t>
    </dgm:pt>
    <dgm:pt modelId="{DF71EA92-F179-4A73-8FFE-66B5253DA39A}" type="pres">
      <dgm:prSet presAssocID="{A15CA7B7-1948-4AF4-BA5F-46111AE7136C}" presName="hierChild1" presStyleCnt="0">
        <dgm:presLayoutVars>
          <dgm:chPref val="1"/>
          <dgm:dir/>
          <dgm:animOne val="branch"/>
          <dgm:animLvl val="lvl"/>
          <dgm:resizeHandles/>
        </dgm:presLayoutVars>
      </dgm:prSet>
      <dgm:spPr/>
    </dgm:pt>
    <dgm:pt modelId="{F62ED027-47EC-4376-B658-85FBEEEC9275}" type="pres">
      <dgm:prSet presAssocID="{8010EDCF-07A4-4E30-B2CD-2F22030E0B83}" presName="hierRoot1" presStyleCnt="0"/>
      <dgm:spPr/>
    </dgm:pt>
    <dgm:pt modelId="{F586942D-799E-40DB-AAC7-0EABEB8FC2CE}" type="pres">
      <dgm:prSet presAssocID="{8010EDCF-07A4-4E30-B2CD-2F22030E0B83}" presName="composite" presStyleCnt="0"/>
      <dgm:spPr/>
    </dgm:pt>
    <dgm:pt modelId="{31E94E13-5D9A-4006-9153-3896E1FC8FFE}" type="pres">
      <dgm:prSet presAssocID="{8010EDCF-07A4-4E30-B2CD-2F22030E0B83}" presName="background" presStyleLbl="node0" presStyleIdx="0" presStyleCnt="2"/>
      <dgm:spPr>
        <a:solidFill>
          <a:srgbClr val="C2D34F"/>
        </a:solidFill>
        <a:ln>
          <a:solidFill>
            <a:schemeClr val="tx1"/>
          </a:solidFill>
        </a:ln>
      </dgm:spPr>
    </dgm:pt>
    <dgm:pt modelId="{B859568A-A032-4EF0-9068-FA8348BAA7CB}" type="pres">
      <dgm:prSet presAssocID="{8010EDCF-07A4-4E30-B2CD-2F22030E0B83}" presName="text" presStyleLbl="fgAcc0" presStyleIdx="0" presStyleCnt="2" custLinFactNeighborX="3842">
        <dgm:presLayoutVars>
          <dgm:chPref val="3"/>
        </dgm:presLayoutVars>
      </dgm:prSet>
      <dgm:spPr/>
    </dgm:pt>
    <dgm:pt modelId="{66063D51-3907-409A-9150-6861AEE03180}" type="pres">
      <dgm:prSet presAssocID="{8010EDCF-07A4-4E30-B2CD-2F22030E0B83}" presName="hierChild2" presStyleCnt="0"/>
      <dgm:spPr/>
    </dgm:pt>
    <dgm:pt modelId="{31A7A089-C3A0-4989-A603-6FE29A556C98}" type="pres">
      <dgm:prSet presAssocID="{E89542CD-B1C8-491F-B97F-F2B377E41799}" presName="Name10" presStyleLbl="parChTrans1D2" presStyleIdx="0" presStyleCnt="1"/>
      <dgm:spPr/>
    </dgm:pt>
    <dgm:pt modelId="{75D5C5B5-336D-4232-853D-6C8672E7022F}" type="pres">
      <dgm:prSet presAssocID="{76DB2A2C-14BE-426B-A351-C0FF6273FC11}" presName="hierRoot2" presStyleCnt="0"/>
      <dgm:spPr/>
    </dgm:pt>
    <dgm:pt modelId="{F30CC3B5-3420-4874-961D-0C6299979355}" type="pres">
      <dgm:prSet presAssocID="{76DB2A2C-14BE-426B-A351-C0FF6273FC11}" presName="composite2" presStyleCnt="0"/>
      <dgm:spPr/>
    </dgm:pt>
    <dgm:pt modelId="{170AF248-4754-44B2-A1C7-EFA5C8AB9481}" type="pres">
      <dgm:prSet presAssocID="{76DB2A2C-14BE-426B-A351-C0FF6273FC11}" presName="background2" presStyleLbl="node2" presStyleIdx="0" presStyleCnt="1"/>
      <dgm:spPr>
        <a:solidFill>
          <a:srgbClr val="C2D34F"/>
        </a:solidFill>
        <a:ln>
          <a:solidFill>
            <a:schemeClr val="tx1"/>
          </a:solidFill>
        </a:ln>
      </dgm:spPr>
    </dgm:pt>
    <dgm:pt modelId="{32EAA7E4-B8BC-47F5-BD31-7176B9731765}" type="pres">
      <dgm:prSet presAssocID="{76DB2A2C-14BE-426B-A351-C0FF6273FC11}" presName="text2" presStyleLbl="fgAcc2" presStyleIdx="0" presStyleCnt="1" custLinFactNeighborX="3842">
        <dgm:presLayoutVars>
          <dgm:chPref val="3"/>
        </dgm:presLayoutVars>
      </dgm:prSet>
      <dgm:spPr/>
    </dgm:pt>
    <dgm:pt modelId="{14AE0450-F35E-409D-8504-B924501252B9}" type="pres">
      <dgm:prSet presAssocID="{76DB2A2C-14BE-426B-A351-C0FF6273FC11}" presName="hierChild3" presStyleCnt="0"/>
      <dgm:spPr/>
    </dgm:pt>
    <dgm:pt modelId="{66AF1AE1-0CE9-43F2-A294-DC418C3687E6}" type="pres">
      <dgm:prSet presAssocID="{2D67E284-A54D-4833-B542-6DEF086AFE41}" presName="Name17" presStyleLbl="parChTrans1D3" presStyleIdx="0" presStyleCnt="2"/>
      <dgm:spPr/>
    </dgm:pt>
    <dgm:pt modelId="{D4E09DF6-DB41-459C-AF27-17044C52CD1A}" type="pres">
      <dgm:prSet presAssocID="{9EF73B6C-6C0A-4F64-9CCA-CB30F3DFA9CD}" presName="hierRoot3" presStyleCnt="0"/>
      <dgm:spPr/>
    </dgm:pt>
    <dgm:pt modelId="{12B8BDD6-2143-40EC-B944-489EE8222335}" type="pres">
      <dgm:prSet presAssocID="{9EF73B6C-6C0A-4F64-9CCA-CB30F3DFA9CD}" presName="composite3" presStyleCnt="0"/>
      <dgm:spPr/>
    </dgm:pt>
    <dgm:pt modelId="{F82DB6D1-9275-49FA-A9A4-9D8ECC3179DA}" type="pres">
      <dgm:prSet presAssocID="{9EF73B6C-6C0A-4F64-9CCA-CB30F3DFA9CD}" presName="background3" presStyleLbl="node3" presStyleIdx="0" presStyleCnt="2"/>
      <dgm:spPr>
        <a:solidFill>
          <a:srgbClr val="C2D34F"/>
        </a:solidFill>
        <a:ln>
          <a:solidFill>
            <a:schemeClr val="tx1"/>
          </a:solidFill>
        </a:ln>
      </dgm:spPr>
    </dgm:pt>
    <dgm:pt modelId="{916B0A4A-A0CC-4C0C-86DC-7D662E44EBF3}" type="pres">
      <dgm:prSet presAssocID="{9EF73B6C-6C0A-4F64-9CCA-CB30F3DFA9CD}" presName="text3" presStyleLbl="fgAcc3" presStyleIdx="0" presStyleCnt="2">
        <dgm:presLayoutVars>
          <dgm:chPref val="3"/>
        </dgm:presLayoutVars>
      </dgm:prSet>
      <dgm:spPr/>
    </dgm:pt>
    <dgm:pt modelId="{AB3384BF-4A98-43AC-9AEB-7EE62A5FF146}" type="pres">
      <dgm:prSet presAssocID="{9EF73B6C-6C0A-4F64-9CCA-CB30F3DFA9CD}" presName="hierChild4" presStyleCnt="0"/>
      <dgm:spPr/>
    </dgm:pt>
    <dgm:pt modelId="{15513DF3-D08A-40EF-A40F-18903F2C2F11}" type="pres">
      <dgm:prSet presAssocID="{5335A414-DAFD-411B-AF2F-300D216C542B}" presName="Name23" presStyleLbl="parChTrans1D4" presStyleIdx="0" presStyleCnt="5"/>
      <dgm:spPr/>
    </dgm:pt>
    <dgm:pt modelId="{C540ABD8-2DC2-4900-A826-9CBB18380EE2}" type="pres">
      <dgm:prSet presAssocID="{5FA40647-B046-4E45-B406-1BBBDD5A5EC2}" presName="hierRoot4" presStyleCnt="0"/>
      <dgm:spPr/>
    </dgm:pt>
    <dgm:pt modelId="{F2D15C16-690E-4396-BBD6-DEA8CCC1552A}" type="pres">
      <dgm:prSet presAssocID="{5FA40647-B046-4E45-B406-1BBBDD5A5EC2}" presName="composite4" presStyleCnt="0"/>
      <dgm:spPr/>
    </dgm:pt>
    <dgm:pt modelId="{52474F03-FAC7-42FA-9A0F-65EF9D498808}" type="pres">
      <dgm:prSet presAssocID="{5FA40647-B046-4E45-B406-1BBBDD5A5EC2}" presName="background4" presStyleLbl="node4" presStyleIdx="0" presStyleCnt="5"/>
      <dgm:spPr>
        <a:solidFill>
          <a:srgbClr val="C2D34F"/>
        </a:solidFill>
        <a:ln>
          <a:solidFill>
            <a:schemeClr val="tx1"/>
          </a:solidFill>
        </a:ln>
      </dgm:spPr>
    </dgm:pt>
    <dgm:pt modelId="{C66C034D-8912-43D6-B2B9-4D3EB905C71E}" type="pres">
      <dgm:prSet presAssocID="{5FA40647-B046-4E45-B406-1BBBDD5A5EC2}" presName="text4" presStyleLbl="fgAcc4" presStyleIdx="0" presStyleCnt="5">
        <dgm:presLayoutVars>
          <dgm:chPref val="3"/>
        </dgm:presLayoutVars>
      </dgm:prSet>
      <dgm:spPr/>
    </dgm:pt>
    <dgm:pt modelId="{1CB784F1-F8BE-4CE0-BD20-808B6159B57A}" type="pres">
      <dgm:prSet presAssocID="{5FA40647-B046-4E45-B406-1BBBDD5A5EC2}" presName="hierChild5" presStyleCnt="0"/>
      <dgm:spPr/>
    </dgm:pt>
    <dgm:pt modelId="{D512AD5F-8067-4DC7-8273-9F21F80C99A4}" type="pres">
      <dgm:prSet presAssocID="{840FE9D5-85FE-4A6A-871B-40622690D849}" presName="Name23" presStyleLbl="parChTrans1D4" presStyleIdx="1" presStyleCnt="5"/>
      <dgm:spPr/>
    </dgm:pt>
    <dgm:pt modelId="{396DE523-7887-4383-AF02-F82B4AC6764C}" type="pres">
      <dgm:prSet presAssocID="{E280E179-945F-45B5-8932-373B11B2F27F}" presName="hierRoot4" presStyleCnt="0"/>
      <dgm:spPr/>
    </dgm:pt>
    <dgm:pt modelId="{7DA62AA6-A5AB-412A-9D2A-DC31D3D1E493}" type="pres">
      <dgm:prSet presAssocID="{E280E179-945F-45B5-8932-373B11B2F27F}" presName="composite4" presStyleCnt="0"/>
      <dgm:spPr/>
    </dgm:pt>
    <dgm:pt modelId="{0170C8D4-715A-4A59-B76D-7CFE2B6F88D5}" type="pres">
      <dgm:prSet presAssocID="{E280E179-945F-45B5-8932-373B11B2F27F}" presName="background4" presStyleLbl="node4" presStyleIdx="1" presStyleCnt="5"/>
      <dgm:spPr>
        <a:solidFill>
          <a:srgbClr val="C2D34F"/>
        </a:solidFill>
        <a:ln>
          <a:solidFill>
            <a:schemeClr val="tx1"/>
          </a:solidFill>
        </a:ln>
      </dgm:spPr>
    </dgm:pt>
    <dgm:pt modelId="{616AA4CD-6211-42B8-9E0F-F865B90FF904}" type="pres">
      <dgm:prSet presAssocID="{E280E179-945F-45B5-8932-373B11B2F27F}" presName="text4" presStyleLbl="fgAcc4" presStyleIdx="1" presStyleCnt="5">
        <dgm:presLayoutVars>
          <dgm:chPref val="3"/>
        </dgm:presLayoutVars>
      </dgm:prSet>
      <dgm:spPr/>
    </dgm:pt>
    <dgm:pt modelId="{FE76EC6E-00AC-4A8A-B9DE-F817A1142949}" type="pres">
      <dgm:prSet presAssocID="{E280E179-945F-45B5-8932-373B11B2F27F}" presName="hierChild5" presStyleCnt="0"/>
      <dgm:spPr/>
    </dgm:pt>
    <dgm:pt modelId="{51F6783D-1717-484D-9CB4-C71543640BCB}" type="pres">
      <dgm:prSet presAssocID="{71A25743-F827-4DA7-B43B-9C7F6BBAC8CD}" presName="Name23" presStyleLbl="parChTrans1D4" presStyleIdx="2" presStyleCnt="5"/>
      <dgm:spPr/>
    </dgm:pt>
    <dgm:pt modelId="{2423D343-5170-44A2-A997-71FECFEEB3D1}" type="pres">
      <dgm:prSet presAssocID="{963AC986-F151-4E07-8EB3-973014D3A7BE}" presName="hierRoot4" presStyleCnt="0"/>
      <dgm:spPr/>
    </dgm:pt>
    <dgm:pt modelId="{107499A2-6132-4B5B-946A-6B971E90FE27}" type="pres">
      <dgm:prSet presAssocID="{963AC986-F151-4E07-8EB3-973014D3A7BE}" presName="composite4" presStyleCnt="0"/>
      <dgm:spPr/>
    </dgm:pt>
    <dgm:pt modelId="{2753D5D6-1562-4883-8C7E-F1DD4BE579D1}" type="pres">
      <dgm:prSet presAssocID="{963AC986-F151-4E07-8EB3-973014D3A7BE}" presName="background4" presStyleLbl="node4" presStyleIdx="2" presStyleCnt="5"/>
      <dgm:spPr>
        <a:solidFill>
          <a:srgbClr val="C2D34F"/>
        </a:solidFill>
        <a:ln>
          <a:solidFill>
            <a:schemeClr val="tx1"/>
          </a:solidFill>
        </a:ln>
      </dgm:spPr>
    </dgm:pt>
    <dgm:pt modelId="{91B9F1F1-2AD4-40CD-9819-22552C66E9E3}" type="pres">
      <dgm:prSet presAssocID="{963AC986-F151-4E07-8EB3-973014D3A7BE}" presName="text4" presStyleLbl="fgAcc4" presStyleIdx="2" presStyleCnt="5">
        <dgm:presLayoutVars>
          <dgm:chPref val="3"/>
        </dgm:presLayoutVars>
      </dgm:prSet>
      <dgm:spPr/>
    </dgm:pt>
    <dgm:pt modelId="{3ABF4F77-95EA-4B85-BA9C-C70A95C374AE}" type="pres">
      <dgm:prSet presAssocID="{963AC986-F151-4E07-8EB3-973014D3A7BE}" presName="hierChild5" presStyleCnt="0"/>
      <dgm:spPr/>
    </dgm:pt>
    <dgm:pt modelId="{4A8CC4DC-0626-4659-97F2-72A97A453821}" type="pres">
      <dgm:prSet presAssocID="{720067A0-4D42-4E2A-A260-0C3B11BE82A5}" presName="Name23" presStyleLbl="parChTrans1D4" presStyleIdx="3" presStyleCnt="5"/>
      <dgm:spPr/>
    </dgm:pt>
    <dgm:pt modelId="{477588DC-8478-44FF-A733-51EB80210539}" type="pres">
      <dgm:prSet presAssocID="{47BF3E85-6512-4FCF-9958-A2F54C9337B8}" presName="hierRoot4" presStyleCnt="0"/>
      <dgm:spPr/>
    </dgm:pt>
    <dgm:pt modelId="{192568CF-1669-45F9-9ADE-4EFF04949B68}" type="pres">
      <dgm:prSet presAssocID="{47BF3E85-6512-4FCF-9958-A2F54C9337B8}" presName="composite4" presStyleCnt="0"/>
      <dgm:spPr/>
    </dgm:pt>
    <dgm:pt modelId="{F0EC5339-49BC-4380-99CB-B11F00C2F183}" type="pres">
      <dgm:prSet presAssocID="{47BF3E85-6512-4FCF-9958-A2F54C9337B8}" presName="background4" presStyleLbl="node4" presStyleIdx="3" presStyleCnt="5"/>
      <dgm:spPr>
        <a:solidFill>
          <a:srgbClr val="C2D34F"/>
        </a:solidFill>
        <a:ln>
          <a:solidFill>
            <a:schemeClr val="tx1"/>
          </a:solidFill>
        </a:ln>
      </dgm:spPr>
    </dgm:pt>
    <dgm:pt modelId="{ADFFBA88-B95E-47FF-9F5A-A72BC1CB1317}" type="pres">
      <dgm:prSet presAssocID="{47BF3E85-6512-4FCF-9958-A2F54C9337B8}" presName="text4" presStyleLbl="fgAcc4" presStyleIdx="3" presStyleCnt="5">
        <dgm:presLayoutVars>
          <dgm:chPref val="3"/>
        </dgm:presLayoutVars>
      </dgm:prSet>
      <dgm:spPr/>
    </dgm:pt>
    <dgm:pt modelId="{5014BB56-86E4-447E-8664-C6B5D82F7483}" type="pres">
      <dgm:prSet presAssocID="{47BF3E85-6512-4FCF-9958-A2F54C9337B8}" presName="hierChild5" presStyleCnt="0"/>
      <dgm:spPr/>
    </dgm:pt>
    <dgm:pt modelId="{BF95DD31-A91B-403E-8197-138CC0CB7F9A}" type="pres">
      <dgm:prSet presAssocID="{FE573ACD-031E-4ABE-B234-4FC0FC6BD8EA}" presName="Name17" presStyleLbl="parChTrans1D3" presStyleIdx="1" presStyleCnt="2"/>
      <dgm:spPr/>
    </dgm:pt>
    <dgm:pt modelId="{8F40C05D-A3CF-4008-9DA4-D694C9EF9ABD}" type="pres">
      <dgm:prSet presAssocID="{CBED74E4-124C-40FC-A046-187D22045E6B}" presName="hierRoot3" presStyleCnt="0"/>
      <dgm:spPr/>
    </dgm:pt>
    <dgm:pt modelId="{2FC7590A-029E-47A8-B20B-689256002255}" type="pres">
      <dgm:prSet presAssocID="{CBED74E4-124C-40FC-A046-187D22045E6B}" presName="composite3" presStyleCnt="0"/>
      <dgm:spPr/>
    </dgm:pt>
    <dgm:pt modelId="{76B4F1CE-4C35-4A55-A159-CAF4C9712639}" type="pres">
      <dgm:prSet presAssocID="{CBED74E4-124C-40FC-A046-187D22045E6B}" presName="background3" presStyleLbl="node3" presStyleIdx="1" presStyleCnt="2"/>
      <dgm:spPr>
        <a:solidFill>
          <a:srgbClr val="C2D34F"/>
        </a:solidFill>
        <a:ln>
          <a:solidFill>
            <a:schemeClr val="tx1"/>
          </a:solidFill>
        </a:ln>
      </dgm:spPr>
    </dgm:pt>
    <dgm:pt modelId="{3176FEA9-D6BB-44A8-905E-E0BC547A18D6}" type="pres">
      <dgm:prSet presAssocID="{CBED74E4-124C-40FC-A046-187D22045E6B}" presName="text3" presStyleLbl="fgAcc3" presStyleIdx="1" presStyleCnt="2">
        <dgm:presLayoutVars>
          <dgm:chPref val="3"/>
        </dgm:presLayoutVars>
      </dgm:prSet>
      <dgm:spPr/>
    </dgm:pt>
    <dgm:pt modelId="{A270E42D-98A4-4DFF-AFD4-64A0AB759F02}" type="pres">
      <dgm:prSet presAssocID="{CBED74E4-124C-40FC-A046-187D22045E6B}" presName="hierChild4" presStyleCnt="0"/>
      <dgm:spPr/>
    </dgm:pt>
    <dgm:pt modelId="{D9ADD63E-8B0F-4F01-B5F4-999360253A8C}" type="pres">
      <dgm:prSet presAssocID="{A29ACF97-93BA-434B-9E01-6CACC01155F2}" presName="Name23" presStyleLbl="parChTrans1D4" presStyleIdx="4" presStyleCnt="5"/>
      <dgm:spPr/>
    </dgm:pt>
    <dgm:pt modelId="{3213D89F-592F-472C-8CC0-AAF920C6F102}" type="pres">
      <dgm:prSet presAssocID="{863FC046-DEEE-415B-8E56-68EFDD10B170}" presName="hierRoot4" presStyleCnt="0"/>
      <dgm:spPr/>
    </dgm:pt>
    <dgm:pt modelId="{1974A324-B9A5-4CA8-BBCD-B3A5645FA5B2}" type="pres">
      <dgm:prSet presAssocID="{863FC046-DEEE-415B-8E56-68EFDD10B170}" presName="composite4" presStyleCnt="0"/>
      <dgm:spPr/>
    </dgm:pt>
    <dgm:pt modelId="{8FCBF3B1-2067-4180-BFB8-9CA41C92482B}" type="pres">
      <dgm:prSet presAssocID="{863FC046-DEEE-415B-8E56-68EFDD10B170}" presName="background4" presStyleLbl="node4" presStyleIdx="4" presStyleCnt="5"/>
      <dgm:spPr>
        <a:solidFill>
          <a:srgbClr val="C2D34F"/>
        </a:solidFill>
        <a:ln>
          <a:solidFill>
            <a:schemeClr val="tx1"/>
          </a:solidFill>
        </a:ln>
      </dgm:spPr>
    </dgm:pt>
    <dgm:pt modelId="{C038D135-8B85-4AE1-9D02-73769CB31FB3}" type="pres">
      <dgm:prSet presAssocID="{863FC046-DEEE-415B-8E56-68EFDD10B170}" presName="text4" presStyleLbl="fgAcc4" presStyleIdx="4" presStyleCnt="5">
        <dgm:presLayoutVars>
          <dgm:chPref val="3"/>
        </dgm:presLayoutVars>
      </dgm:prSet>
      <dgm:spPr/>
    </dgm:pt>
    <dgm:pt modelId="{2CEDF43D-654D-4865-B358-6AB8D9046D17}" type="pres">
      <dgm:prSet presAssocID="{863FC046-DEEE-415B-8E56-68EFDD10B170}" presName="hierChild5" presStyleCnt="0"/>
      <dgm:spPr/>
    </dgm:pt>
    <dgm:pt modelId="{1DA6D844-0DA0-43CA-B60A-8EFCC01ADB9D}" type="pres">
      <dgm:prSet presAssocID="{2B79D713-FA10-43F8-A742-30B8BC460D88}" presName="hierRoot1" presStyleCnt="0"/>
      <dgm:spPr/>
    </dgm:pt>
    <dgm:pt modelId="{3E99E62D-A8F8-41EF-920D-42FA81CAD24A}" type="pres">
      <dgm:prSet presAssocID="{2B79D713-FA10-43F8-A742-30B8BC460D88}" presName="composite" presStyleCnt="0"/>
      <dgm:spPr/>
    </dgm:pt>
    <dgm:pt modelId="{C77483E6-4FB2-4F5F-A282-9D88CFAD3F61}" type="pres">
      <dgm:prSet presAssocID="{2B79D713-FA10-43F8-A742-30B8BC460D88}" presName="background" presStyleLbl="node0" presStyleIdx="1" presStyleCnt="2"/>
      <dgm:spPr>
        <a:solidFill>
          <a:srgbClr val="C2D34F"/>
        </a:solidFill>
        <a:ln>
          <a:solidFill>
            <a:schemeClr val="tx1"/>
          </a:solidFill>
        </a:ln>
      </dgm:spPr>
    </dgm:pt>
    <dgm:pt modelId="{D04D555D-924F-4173-9690-88B1CC3EB2F6}" type="pres">
      <dgm:prSet presAssocID="{2B79D713-FA10-43F8-A742-30B8BC460D88}" presName="text" presStyleLbl="fgAcc0" presStyleIdx="1" presStyleCnt="2" custLinFactX="-103171" custLinFactY="45366" custLinFactNeighborX="-200000" custLinFactNeighborY="100000">
        <dgm:presLayoutVars>
          <dgm:chPref val="3"/>
        </dgm:presLayoutVars>
      </dgm:prSet>
      <dgm:spPr/>
    </dgm:pt>
    <dgm:pt modelId="{19BDEC13-B87B-45C7-AE1F-7142493D78C5}" type="pres">
      <dgm:prSet presAssocID="{2B79D713-FA10-43F8-A742-30B8BC460D88}" presName="hierChild2" presStyleCnt="0"/>
      <dgm:spPr/>
    </dgm:pt>
  </dgm:ptLst>
  <dgm:cxnLst>
    <dgm:cxn modelId="{02D4B900-F61F-4098-991E-8813DA2D2AC0}" type="presOf" srcId="{8010EDCF-07A4-4E30-B2CD-2F22030E0B83}" destId="{B859568A-A032-4EF0-9068-FA8348BAA7CB}" srcOrd="0" destOrd="0" presId="urn:microsoft.com/office/officeart/2005/8/layout/hierarchy1"/>
    <dgm:cxn modelId="{1DFDEE02-59B0-4C99-9596-77B552E8EAF6}" srcId="{CBED74E4-124C-40FC-A046-187D22045E6B}" destId="{863FC046-DEEE-415B-8E56-68EFDD10B170}" srcOrd="0" destOrd="0" parTransId="{A29ACF97-93BA-434B-9E01-6CACC01155F2}" sibTransId="{14628765-D76F-4F31-A109-B496B14EA35D}"/>
    <dgm:cxn modelId="{3F9D9813-F50A-411F-9407-67B1611F2465}" srcId="{76DB2A2C-14BE-426B-A351-C0FF6273FC11}" destId="{9EF73B6C-6C0A-4F64-9CCA-CB30F3DFA9CD}" srcOrd="0" destOrd="0" parTransId="{2D67E284-A54D-4833-B542-6DEF086AFE41}" sibTransId="{DAFC57E4-56C6-4FFA-992D-6621F7FFD556}"/>
    <dgm:cxn modelId="{5E118616-0413-4AE2-AC2C-41EC8F7957C5}" type="presOf" srcId="{E89542CD-B1C8-491F-B97F-F2B377E41799}" destId="{31A7A089-C3A0-4989-A603-6FE29A556C98}" srcOrd="0" destOrd="0" presId="urn:microsoft.com/office/officeart/2005/8/layout/hierarchy1"/>
    <dgm:cxn modelId="{DDA5C619-2F45-418C-8E6A-43C91735F861}" type="presOf" srcId="{A15CA7B7-1948-4AF4-BA5F-46111AE7136C}" destId="{DF71EA92-F179-4A73-8FFE-66B5253DA39A}" srcOrd="0" destOrd="0" presId="urn:microsoft.com/office/officeart/2005/8/layout/hierarchy1"/>
    <dgm:cxn modelId="{40A5AA20-B0E5-4C72-B144-A98F74460CF9}" srcId="{76DB2A2C-14BE-426B-A351-C0FF6273FC11}" destId="{CBED74E4-124C-40FC-A046-187D22045E6B}" srcOrd="1" destOrd="0" parTransId="{FE573ACD-031E-4ABE-B234-4FC0FC6BD8EA}" sibTransId="{8FA6820A-0E85-436B-A13F-7F82A0B01005}"/>
    <dgm:cxn modelId="{D05E982A-BD38-4298-BF66-20E54D25BA36}" srcId="{9EF73B6C-6C0A-4F64-9CCA-CB30F3DFA9CD}" destId="{5FA40647-B046-4E45-B406-1BBBDD5A5EC2}" srcOrd="0" destOrd="0" parTransId="{5335A414-DAFD-411B-AF2F-300D216C542B}" sibTransId="{30A40A53-E373-431E-BE35-7AF6416F5599}"/>
    <dgm:cxn modelId="{14FAB42F-8D1A-483B-81F5-6AD7B1F47555}" type="presOf" srcId="{963AC986-F151-4E07-8EB3-973014D3A7BE}" destId="{91B9F1F1-2AD4-40CD-9819-22552C66E9E3}" srcOrd="0" destOrd="0" presId="urn:microsoft.com/office/officeart/2005/8/layout/hierarchy1"/>
    <dgm:cxn modelId="{9E54105F-5D49-4D52-858B-A84D158747C9}" type="presOf" srcId="{71A25743-F827-4DA7-B43B-9C7F6BBAC8CD}" destId="{51F6783D-1717-484D-9CB4-C71543640BCB}" srcOrd="0" destOrd="0" presId="urn:microsoft.com/office/officeart/2005/8/layout/hierarchy1"/>
    <dgm:cxn modelId="{BBDBEA41-A1D3-41E8-A329-EFF4B16E424F}" type="presOf" srcId="{2B79D713-FA10-43F8-A742-30B8BC460D88}" destId="{D04D555D-924F-4173-9690-88B1CC3EB2F6}" srcOrd="0" destOrd="0" presId="urn:microsoft.com/office/officeart/2005/8/layout/hierarchy1"/>
    <dgm:cxn modelId="{9FF59262-39D4-49E6-A93C-F7C6E89A192F}" type="presOf" srcId="{76DB2A2C-14BE-426B-A351-C0FF6273FC11}" destId="{32EAA7E4-B8BC-47F5-BD31-7176B9731765}" srcOrd="0" destOrd="0" presId="urn:microsoft.com/office/officeart/2005/8/layout/hierarchy1"/>
    <dgm:cxn modelId="{66DB1F63-7FD7-4DF9-8CA1-C45AA00E5498}" type="presOf" srcId="{CBED74E4-124C-40FC-A046-187D22045E6B}" destId="{3176FEA9-D6BB-44A8-905E-E0BC547A18D6}" srcOrd="0" destOrd="0" presId="urn:microsoft.com/office/officeart/2005/8/layout/hierarchy1"/>
    <dgm:cxn modelId="{9CA3676E-8704-4D82-9580-AC21F4805F13}" srcId="{8010EDCF-07A4-4E30-B2CD-2F22030E0B83}" destId="{76DB2A2C-14BE-426B-A351-C0FF6273FC11}" srcOrd="0" destOrd="0" parTransId="{E89542CD-B1C8-491F-B97F-F2B377E41799}" sibTransId="{A8059577-026C-442A-98AB-2E0780533F67}"/>
    <dgm:cxn modelId="{1D88E14E-0D0C-4A6B-9BAA-FD1626DC4AA0}" srcId="{9EF73B6C-6C0A-4F64-9CCA-CB30F3DFA9CD}" destId="{963AC986-F151-4E07-8EB3-973014D3A7BE}" srcOrd="2" destOrd="0" parTransId="{71A25743-F827-4DA7-B43B-9C7F6BBAC8CD}" sibTransId="{DB0047B0-4CAC-426C-82FD-539F902F616D}"/>
    <dgm:cxn modelId="{274E5E53-BEF7-402A-A138-A81819646057}" srcId="{9EF73B6C-6C0A-4F64-9CCA-CB30F3DFA9CD}" destId="{47BF3E85-6512-4FCF-9958-A2F54C9337B8}" srcOrd="3" destOrd="0" parTransId="{720067A0-4D42-4E2A-A260-0C3B11BE82A5}" sibTransId="{3E1DC375-04CF-4E77-A411-5E30F9E2B37C}"/>
    <dgm:cxn modelId="{012FD255-E965-4960-8F43-C4E3394A204D}" srcId="{A15CA7B7-1948-4AF4-BA5F-46111AE7136C}" destId="{2B79D713-FA10-43F8-A742-30B8BC460D88}" srcOrd="1" destOrd="0" parTransId="{96B7351D-A307-4671-BD1E-4E7E74BB66B4}" sibTransId="{58676307-527B-4A73-A5FD-DFE1EB0B0B21}"/>
    <dgm:cxn modelId="{6C14AC77-0926-4058-A70B-B9AF4E98EC2D}" type="presOf" srcId="{9EF73B6C-6C0A-4F64-9CCA-CB30F3DFA9CD}" destId="{916B0A4A-A0CC-4C0C-86DC-7D662E44EBF3}" srcOrd="0" destOrd="0" presId="urn:microsoft.com/office/officeart/2005/8/layout/hierarchy1"/>
    <dgm:cxn modelId="{154B2A81-1500-4CC3-9FA2-9016589524AE}" type="presOf" srcId="{863FC046-DEEE-415B-8E56-68EFDD10B170}" destId="{C038D135-8B85-4AE1-9D02-73769CB31FB3}" srcOrd="0" destOrd="0" presId="urn:microsoft.com/office/officeart/2005/8/layout/hierarchy1"/>
    <dgm:cxn modelId="{2DECD587-54C1-4E51-AD07-A2F2A51AE4FA}" srcId="{A15CA7B7-1948-4AF4-BA5F-46111AE7136C}" destId="{8010EDCF-07A4-4E30-B2CD-2F22030E0B83}" srcOrd="0" destOrd="0" parTransId="{340444FD-2509-4A3A-983A-71FEBF533B28}" sibTransId="{CB8A87A7-032D-4DEF-BD44-1CAB20D60142}"/>
    <dgm:cxn modelId="{53F68B8A-D970-44A4-8D26-37DAD279F02A}" type="presOf" srcId="{840FE9D5-85FE-4A6A-871B-40622690D849}" destId="{D512AD5F-8067-4DC7-8273-9F21F80C99A4}" srcOrd="0" destOrd="0" presId="urn:microsoft.com/office/officeart/2005/8/layout/hierarchy1"/>
    <dgm:cxn modelId="{6BB29D90-B916-48DC-8182-9946FA38DAC7}" type="presOf" srcId="{5FA40647-B046-4E45-B406-1BBBDD5A5EC2}" destId="{C66C034D-8912-43D6-B2B9-4D3EB905C71E}" srcOrd="0" destOrd="0" presId="urn:microsoft.com/office/officeart/2005/8/layout/hierarchy1"/>
    <dgm:cxn modelId="{59A21F91-1D04-4BD9-9737-68D5E67C84A6}" type="presOf" srcId="{A29ACF97-93BA-434B-9E01-6CACC01155F2}" destId="{D9ADD63E-8B0F-4F01-B5F4-999360253A8C}" srcOrd="0" destOrd="0" presId="urn:microsoft.com/office/officeart/2005/8/layout/hierarchy1"/>
    <dgm:cxn modelId="{F7CC0092-6AA3-4F90-B6D0-D644B905D7FC}" type="presOf" srcId="{E280E179-945F-45B5-8932-373B11B2F27F}" destId="{616AA4CD-6211-42B8-9E0F-F865B90FF904}" srcOrd="0" destOrd="0" presId="urn:microsoft.com/office/officeart/2005/8/layout/hierarchy1"/>
    <dgm:cxn modelId="{40F22895-911A-47D5-8EE6-0596022E7EC8}" type="presOf" srcId="{2D67E284-A54D-4833-B542-6DEF086AFE41}" destId="{66AF1AE1-0CE9-43F2-A294-DC418C3687E6}" srcOrd="0" destOrd="0" presId="urn:microsoft.com/office/officeart/2005/8/layout/hierarchy1"/>
    <dgm:cxn modelId="{8E0CC2B2-FD98-4122-899D-7718AD7F7CB1}" type="presOf" srcId="{47BF3E85-6512-4FCF-9958-A2F54C9337B8}" destId="{ADFFBA88-B95E-47FF-9F5A-A72BC1CB1317}" srcOrd="0" destOrd="0" presId="urn:microsoft.com/office/officeart/2005/8/layout/hierarchy1"/>
    <dgm:cxn modelId="{18F849B8-C565-4302-9434-6BED6BBC237C}" type="presOf" srcId="{FE573ACD-031E-4ABE-B234-4FC0FC6BD8EA}" destId="{BF95DD31-A91B-403E-8197-138CC0CB7F9A}" srcOrd="0" destOrd="0" presId="urn:microsoft.com/office/officeart/2005/8/layout/hierarchy1"/>
    <dgm:cxn modelId="{791BEEC3-785B-4936-89CA-25A334485DB6}" srcId="{9EF73B6C-6C0A-4F64-9CCA-CB30F3DFA9CD}" destId="{E280E179-945F-45B5-8932-373B11B2F27F}" srcOrd="1" destOrd="0" parTransId="{840FE9D5-85FE-4A6A-871B-40622690D849}" sibTransId="{2C516CA4-3C2E-4DE7-AD03-29D1E0F801C1}"/>
    <dgm:cxn modelId="{5B41B5C7-E5FD-4B41-BF98-CB2E1497C744}" type="presOf" srcId="{5335A414-DAFD-411B-AF2F-300D216C542B}" destId="{15513DF3-D08A-40EF-A40F-18903F2C2F11}" srcOrd="0" destOrd="0" presId="urn:microsoft.com/office/officeart/2005/8/layout/hierarchy1"/>
    <dgm:cxn modelId="{C39AFCFD-8EBB-4554-90C3-79F3F71DDCF1}" type="presOf" srcId="{720067A0-4D42-4E2A-A260-0C3B11BE82A5}" destId="{4A8CC4DC-0626-4659-97F2-72A97A453821}" srcOrd="0" destOrd="0" presId="urn:microsoft.com/office/officeart/2005/8/layout/hierarchy1"/>
    <dgm:cxn modelId="{BD1B6AB9-0BC1-476A-8E6D-C1D86D40BC7F}" type="presParOf" srcId="{DF71EA92-F179-4A73-8FFE-66B5253DA39A}" destId="{F62ED027-47EC-4376-B658-85FBEEEC9275}" srcOrd="0" destOrd="0" presId="urn:microsoft.com/office/officeart/2005/8/layout/hierarchy1"/>
    <dgm:cxn modelId="{6D3C5492-8A98-462B-B965-FB8005FA7C90}" type="presParOf" srcId="{F62ED027-47EC-4376-B658-85FBEEEC9275}" destId="{F586942D-799E-40DB-AAC7-0EABEB8FC2CE}" srcOrd="0" destOrd="0" presId="urn:microsoft.com/office/officeart/2005/8/layout/hierarchy1"/>
    <dgm:cxn modelId="{7664DF7E-D7B3-4225-8726-CA8E0180441B}" type="presParOf" srcId="{F586942D-799E-40DB-AAC7-0EABEB8FC2CE}" destId="{31E94E13-5D9A-4006-9153-3896E1FC8FFE}" srcOrd="0" destOrd="0" presId="urn:microsoft.com/office/officeart/2005/8/layout/hierarchy1"/>
    <dgm:cxn modelId="{3699AFFE-3B2F-48CC-8A00-7C3C8A570182}" type="presParOf" srcId="{F586942D-799E-40DB-AAC7-0EABEB8FC2CE}" destId="{B859568A-A032-4EF0-9068-FA8348BAA7CB}" srcOrd="1" destOrd="0" presId="urn:microsoft.com/office/officeart/2005/8/layout/hierarchy1"/>
    <dgm:cxn modelId="{EBFB8C7E-3E10-47D0-992D-C2B2078B3449}" type="presParOf" srcId="{F62ED027-47EC-4376-B658-85FBEEEC9275}" destId="{66063D51-3907-409A-9150-6861AEE03180}" srcOrd="1" destOrd="0" presId="urn:microsoft.com/office/officeart/2005/8/layout/hierarchy1"/>
    <dgm:cxn modelId="{02B1251D-B08A-4239-9FFA-33E5C197913D}" type="presParOf" srcId="{66063D51-3907-409A-9150-6861AEE03180}" destId="{31A7A089-C3A0-4989-A603-6FE29A556C98}" srcOrd="0" destOrd="0" presId="urn:microsoft.com/office/officeart/2005/8/layout/hierarchy1"/>
    <dgm:cxn modelId="{AB7CDC17-17DF-4E78-8264-4DCCEE3833CF}" type="presParOf" srcId="{66063D51-3907-409A-9150-6861AEE03180}" destId="{75D5C5B5-336D-4232-853D-6C8672E7022F}" srcOrd="1" destOrd="0" presId="urn:microsoft.com/office/officeart/2005/8/layout/hierarchy1"/>
    <dgm:cxn modelId="{0AB66C36-31A3-40CB-8969-10A2D6B75F5E}" type="presParOf" srcId="{75D5C5B5-336D-4232-853D-6C8672E7022F}" destId="{F30CC3B5-3420-4874-961D-0C6299979355}" srcOrd="0" destOrd="0" presId="urn:microsoft.com/office/officeart/2005/8/layout/hierarchy1"/>
    <dgm:cxn modelId="{1E5EA54D-018E-4614-B9A8-69BC6109E1D0}" type="presParOf" srcId="{F30CC3B5-3420-4874-961D-0C6299979355}" destId="{170AF248-4754-44B2-A1C7-EFA5C8AB9481}" srcOrd="0" destOrd="0" presId="urn:microsoft.com/office/officeart/2005/8/layout/hierarchy1"/>
    <dgm:cxn modelId="{71299CD1-8EBD-4B64-B0BC-AD74DCE7D438}" type="presParOf" srcId="{F30CC3B5-3420-4874-961D-0C6299979355}" destId="{32EAA7E4-B8BC-47F5-BD31-7176B9731765}" srcOrd="1" destOrd="0" presId="urn:microsoft.com/office/officeart/2005/8/layout/hierarchy1"/>
    <dgm:cxn modelId="{EEE5E4E5-479D-467F-9E06-604003C621DC}" type="presParOf" srcId="{75D5C5B5-336D-4232-853D-6C8672E7022F}" destId="{14AE0450-F35E-409D-8504-B924501252B9}" srcOrd="1" destOrd="0" presId="urn:microsoft.com/office/officeart/2005/8/layout/hierarchy1"/>
    <dgm:cxn modelId="{1EE5C3C4-6597-4886-BC2B-FD2AD5DB5CA5}" type="presParOf" srcId="{14AE0450-F35E-409D-8504-B924501252B9}" destId="{66AF1AE1-0CE9-43F2-A294-DC418C3687E6}" srcOrd="0" destOrd="0" presId="urn:microsoft.com/office/officeart/2005/8/layout/hierarchy1"/>
    <dgm:cxn modelId="{EDE10B2C-A89A-4A83-B09D-DFC5E3FDD6A8}" type="presParOf" srcId="{14AE0450-F35E-409D-8504-B924501252B9}" destId="{D4E09DF6-DB41-459C-AF27-17044C52CD1A}" srcOrd="1" destOrd="0" presId="urn:microsoft.com/office/officeart/2005/8/layout/hierarchy1"/>
    <dgm:cxn modelId="{CE32535B-849F-4610-9CD5-CB4AF11B1AEE}" type="presParOf" srcId="{D4E09DF6-DB41-459C-AF27-17044C52CD1A}" destId="{12B8BDD6-2143-40EC-B944-489EE8222335}" srcOrd="0" destOrd="0" presId="urn:microsoft.com/office/officeart/2005/8/layout/hierarchy1"/>
    <dgm:cxn modelId="{32161426-D7D5-4712-B83C-715C103E993F}" type="presParOf" srcId="{12B8BDD6-2143-40EC-B944-489EE8222335}" destId="{F82DB6D1-9275-49FA-A9A4-9D8ECC3179DA}" srcOrd="0" destOrd="0" presId="urn:microsoft.com/office/officeart/2005/8/layout/hierarchy1"/>
    <dgm:cxn modelId="{403926C7-B105-4398-9E9A-D1F9BCA261D5}" type="presParOf" srcId="{12B8BDD6-2143-40EC-B944-489EE8222335}" destId="{916B0A4A-A0CC-4C0C-86DC-7D662E44EBF3}" srcOrd="1" destOrd="0" presId="urn:microsoft.com/office/officeart/2005/8/layout/hierarchy1"/>
    <dgm:cxn modelId="{D450C622-D50F-41D5-AC6E-B1C6D48E30E3}" type="presParOf" srcId="{D4E09DF6-DB41-459C-AF27-17044C52CD1A}" destId="{AB3384BF-4A98-43AC-9AEB-7EE62A5FF146}" srcOrd="1" destOrd="0" presId="urn:microsoft.com/office/officeart/2005/8/layout/hierarchy1"/>
    <dgm:cxn modelId="{F0B6B135-00C6-4FB3-B182-74FD4EA71488}" type="presParOf" srcId="{AB3384BF-4A98-43AC-9AEB-7EE62A5FF146}" destId="{15513DF3-D08A-40EF-A40F-18903F2C2F11}" srcOrd="0" destOrd="0" presId="urn:microsoft.com/office/officeart/2005/8/layout/hierarchy1"/>
    <dgm:cxn modelId="{ADD4EF50-E288-468C-B328-98678F78DCD6}" type="presParOf" srcId="{AB3384BF-4A98-43AC-9AEB-7EE62A5FF146}" destId="{C540ABD8-2DC2-4900-A826-9CBB18380EE2}" srcOrd="1" destOrd="0" presId="urn:microsoft.com/office/officeart/2005/8/layout/hierarchy1"/>
    <dgm:cxn modelId="{C3205F90-1949-4FB2-A8EC-9B9320F920DA}" type="presParOf" srcId="{C540ABD8-2DC2-4900-A826-9CBB18380EE2}" destId="{F2D15C16-690E-4396-BBD6-DEA8CCC1552A}" srcOrd="0" destOrd="0" presId="urn:microsoft.com/office/officeart/2005/8/layout/hierarchy1"/>
    <dgm:cxn modelId="{F5BDF001-65D9-49E0-AF08-FBDC379A0529}" type="presParOf" srcId="{F2D15C16-690E-4396-BBD6-DEA8CCC1552A}" destId="{52474F03-FAC7-42FA-9A0F-65EF9D498808}" srcOrd="0" destOrd="0" presId="urn:microsoft.com/office/officeart/2005/8/layout/hierarchy1"/>
    <dgm:cxn modelId="{F5AEA092-7493-4609-8573-78CF070B97EF}" type="presParOf" srcId="{F2D15C16-690E-4396-BBD6-DEA8CCC1552A}" destId="{C66C034D-8912-43D6-B2B9-4D3EB905C71E}" srcOrd="1" destOrd="0" presId="urn:microsoft.com/office/officeart/2005/8/layout/hierarchy1"/>
    <dgm:cxn modelId="{51CE2071-1F60-4197-8D4A-20736E05E9B4}" type="presParOf" srcId="{C540ABD8-2DC2-4900-A826-9CBB18380EE2}" destId="{1CB784F1-F8BE-4CE0-BD20-808B6159B57A}" srcOrd="1" destOrd="0" presId="urn:microsoft.com/office/officeart/2005/8/layout/hierarchy1"/>
    <dgm:cxn modelId="{97BF3373-4D76-4C42-B714-44C6C6BC316F}" type="presParOf" srcId="{AB3384BF-4A98-43AC-9AEB-7EE62A5FF146}" destId="{D512AD5F-8067-4DC7-8273-9F21F80C99A4}" srcOrd="2" destOrd="0" presId="urn:microsoft.com/office/officeart/2005/8/layout/hierarchy1"/>
    <dgm:cxn modelId="{5AE36635-9918-4E71-AEFD-917A3A97A400}" type="presParOf" srcId="{AB3384BF-4A98-43AC-9AEB-7EE62A5FF146}" destId="{396DE523-7887-4383-AF02-F82B4AC6764C}" srcOrd="3" destOrd="0" presId="urn:microsoft.com/office/officeart/2005/8/layout/hierarchy1"/>
    <dgm:cxn modelId="{6D9902CD-8D3F-4920-AB72-06CF5FA1AE93}" type="presParOf" srcId="{396DE523-7887-4383-AF02-F82B4AC6764C}" destId="{7DA62AA6-A5AB-412A-9D2A-DC31D3D1E493}" srcOrd="0" destOrd="0" presId="urn:microsoft.com/office/officeart/2005/8/layout/hierarchy1"/>
    <dgm:cxn modelId="{575FC99C-D6F7-4E79-AB80-3D0E1E33AD01}" type="presParOf" srcId="{7DA62AA6-A5AB-412A-9D2A-DC31D3D1E493}" destId="{0170C8D4-715A-4A59-B76D-7CFE2B6F88D5}" srcOrd="0" destOrd="0" presId="urn:microsoft.com/office/officeart/2005/8/layout/hierarchy1"/>
    <dgm:cxn modelId="{3AF89551-F668-4D8A-B19E-5C49E88E17ED}" type="presParOf" srcId="{7DA62AA6-A5AB-412A-9D2A-DC31D3D1E493}" destId="{616AA4CD-6211-42B8-9E0F-F865B90FF904}" srcOrd="1" destOrd="0" presId="urn:microsoft.com/office/officeart/2005/8/layout/hierarchy1"/>
    <dgm:cxn modelId="{795447CC-45D6-4953-BA60-74D07DA191AF}" type="presParOf" srcId="{396DE523-7887-4383-AF02-F82B4AC6764C}" destId="{FE76EC6E-00AC-4A8A-B9DE-F817A1142949}" srcOrd="1" destOrd="0" presId="urn:microsoft.com/office/officeart/2005/8/layout/hierarchy1"/>
    <dgm:cxn modelId="{4AF99315-4B60-444F-9BC5-7ADCA3BEBE9F}" type="presParOf" srcId="{AB3384BF-4A98-43AC-9AEB-7EE62A5FF146}" destId="{51F6783D-1717-484D-9CB4-C71543640BCB}" srcOrd="4" destOrd="0" presId="urn:microsoft.com/office/officeart/2005/8/layout/hierarchy1"/>
    <dgm:cxn modelId="{9E93F9DC-286C-4A99-8F2A-6BB34080BBE5}" type="presParOf" srcId="{AB3384BF-4A98-43AC-9AEB-7EE62A5FF146}" destId="{2423D343-5170-44A2-A997-71FECFEEB3D1}" srcOrd="5" destOrd="0" presId="urn:microsoft.com/office/officeart/2005/8/layout/hierarchy1"/>
    <dgm:cxn modelId="{E90CE297-5C4F-44D4-96C2-2911175C2A2E}" type="presParOf" srcId="{2423D343-5170-44A2-A997-71FECFEEB3D1}" destId="{107499A2-6132-4B5B-946A-6B971E90FE27}" srcOrd="0" destOrd="0" presId="urn:microsoft.com/office/officeart/2005/8/layout/hierarchy1"/>
    <dgm:cxn modelId="{E165FB02-41BF-48D6-9AAD-B91A1F412B40}" type="presParOf" srcId="{107499A2-6132-4B5B-946A-6B971E90FE27}" destId="{2753D5D6-1562-4883-8C7E-F1DD4BE579D1}" srcOrd="0" destOrd="0" presId="urn:microsoft.com/office/officeart/2005/8/layout/hierarchy1"/>
    <dgm:cxn modelId="{747FCB8D-92E4-448E-BB3F-A966137EC21A}" type="presParOf" srcId="{107499A2-6132-4B5B-946A-6B971E90FE27}" destId="{91B9F1F1-2AD4-40CD-9819-22552C66E9E3}" srcOrd="1" destOrd="0" presId="urn:microsoft.com/office/officeart/2005/8/layout/hierarchy1"/>
    <dgm:cxn modelId="{FC37B0E3-3C4B-4F18-AA75-712C0F23A459}" type="presParOf" srcId="{2423D343-5170-44A2-A997-71FECFEEB3D1}" destId="{3ABF4F77-95EA-4B85-BA9C-C70A95C374AE}" srcOrd="1" destOrd="0" presId="urn:microsoft.com/office/officeart/2005/8/layout/hierarchy1"/>
    <dgm:cxn modelId="{14432193-B447-4C40-A956-9A4D83F4A945}" type="presParOf" srcId="{AB3384BF-4A98-43AC-9AEB-7EE62A5FF146}" destId="{4A8CC4DC-0626-4659-97F2-72A97A453821}" srcOrd="6" destOrd="0" presId="urn:microsoft.com/office/officeart/2005/8/layout/hierarchy1"/>
    <dgm:cxn modelId="{D61B6E1B-0E5C-43ED-9205-890A8FE4F114}" type="presParOf" srcId="{AB3384BF-4A98-43AC-9AEB-7EE62A5FF146}" destId="{477588DC-8478-44FF-A733-51EB80210539}" srcOrd="7" destOrd="0" presId="urn:microsoft.com/office/officeart/2005/8/layout/hierarchy1"/>
    <dgm:cxn modelId="{CCD5362B-EEF8-4F85-A52E-00057245691B}" type="presParOf" srcId="{477588DC-8478-44FF-A733-51EB80210539}" destId="{192568CF-1669-45F9-9ADE-4EFF04949B68}" srcOrd="0" destOrd="0" presId="urn:microsoft.com/office/officeart/2005/8/layout/hierarchy1"/>
    <dgm:cxn modelId="{363879E0-B69E-48C2-9AFC-C9C26279CB53}" type="presParOf" srcId="{192568CF-1669-45F9-9ADE-4EFF04949B68}" destId="{F0EC5339-49BC-4380-99CB-B11F00C2F183}" srcOrd="0" destOrd="0" presId="urn:microsoft.com/office/officeart/2005/8/layout/hierarchy1"/>
    <dgm:cxn modelId="{04F87225-582E-4039-A6D4-8408A0DA3929}" type="presParOf" srcId="{192568CF-1669-45F9-9ADE-4EFF04949B68}" destId="{ADFFBA88-B95E-47FF-9F5A-A72BC1CB1317}" srcOrd="1" destOrd="0" presId="urn:microsoft.com/office/officeart/2005/8/layout/hierarchy1"/>
    <dgm:cxn modelId="{E06B5E37-4561-4C77-BFAD-7C4D7BFF588C}" type="presParOf" srcId="{477588DC-8478-44FF-A733-51EB80210539}" destId="{5014BB56-86E4-447E-8664-C6B5D82F7483}" srcOrd="1" destOrd="0" presId="urn:microsoft.com/office/officeart/2005/8/layout/hierarchy1"/>
    <dgm:cxn modelId="{8BA3563E-8C64-45A6-9A60-D7665CFA9A57}" type="presParOf" srcId="{14AE0450-F35E-409D-8504-B924501252B9}" destId="{BF95DD31-A91B-403E-8197-138CC0CB7F9A}" srcOrd="2" destOrd="0" presId="urn:microsoft.com/office/officeart/2005/8/layout/hierarchy1"/>
    <dgm:cxn modelId="{8F2A4B72-FFCE-4800-AE05-B7D813EB136A}" type="presParOf" srcId="{14AE0450-F35E-409D-8504-B924501252B9}" destId="{8F40C05D-A3CF-4008-9DA4-D694C9EF9ABD}" srcOrd="3" destOrd="0" presId="urn:microsoft.com/office/officeart/2005/8/layout/hierarchy1"/>
    <dgm:cxn modelId="{9B04E7A7-158A-4FA3-9E8F-7E42D5D3A050}" type="presParOf" srcId="{8F40C05D-A3CF-4008-9DA4-D694C9EF9ABD}" destId="{2FC7590A-029E-47A8-B20B-689256002255}" srcOrd="0" destOrd="0" presId="urn:microsoft.com/office/officeart/2005/8/layout/hierarchy1"/>
    <dgm:cxn modelId="{A9B6DAA5-8C27-4AF0-819D-518A974FAF0B}" type="presParOf" srcId="{2FC7590A-029E-47A8-B20B-689256002255}" destId="{76B4F1CE-4C35-4A55-A159-CAF4C9712639}" srcOrd="0" destOrd="0" presId="urn:microsoft.com/office/officeart/2005/8/layout/hierarchy1"/>
    <dgm:cxn modelId="{36B1A3A2-3D43-46B6-AF69-A7D404DE54BA}" type="presParOf" srcId="{2FC7590A-029E-47A8-B20B-689256002255}" destId="{3176FEA9-D6BB-44A8-905E-E0BC547A18D6}" srcOrd="1" destOrd="0" presId="urn:microsoft.com/office/officeart/2005/8/layout/hierarchy1"/>
    <dgm:cxn modelId="{5BBD365C-F1D1-49C3-BF0E-0926A611FB1A}" type="presParOf" srcId="{8F40C05D-A3CF-4008-9DA4-D694C9EF9ABD}" destId="{A270E42D-98A4-4DFF-AFD4-64A0AB759F02}" srcOrd="1" destOrd="0" presId="urn:microsoft.com/office/officeart/2005/8/layout/hierarchy1"/>
    <dgm:cxn modelId="{798418C1-1B53-4CCC-A015-DD997C2CB408}" type="presParOf" srcId="{A270E42D-98A4-4DFF-AFD4-64A0AB759F02}" destId="{D9ADD63E-8B0F-4F01-B5F4-999360253A8C}" srcOrd="0" destOrd="0" presId="urn:microsoft.com/office/officeart/2005/8/layout/hierarchy1"/>
    <dgm:cxn modelId="{E5764720-4018-4E71-82E0-15B2F2CEA648}" type="presParOf" srcId="{A270E42D-98A4-4DFF-AFD4-64A0AB759F02}" destId="{3213D89F-592F-472C-8CC0-AAF920C6F102}" srcOrd="1" destOrd="0" presId="urn:microsoft.com/office/officeart/2005/8/layout/hierarchy1"/>
    <dgm:cxn modelId="{156491FD-E50C-41FB-95FF-E3CFA633E0FE}" type="presParOf" srcId="{3213D89F-592F-472C-8CC0-AAF920C6F102}" destId="{1974A324-B9A5-4CA8-BBCD-B3A5645FA5B2}" srcOrd="0" destOrd="0" presId="urn:microsoft.com/office/officeart/2005/8/layout/hierarchy1"/>
    <dgm:cxn modelId="{69644DFA-85F1-462E-996E-F7C74AD5E78B}" type="presParOf" srcId="{1974A324-B9A5-4CA8-BBCD-B3A5645FA5B2}" destId="{8FCBF3B1-2067-4180-BFB8-9CA41C92482B}" srcOrd="0" destOrd="0" presId="urn:microsoft.com/office/officeart/2005/8/layout/hierarchy1"/>
    <dgm:cxn modelId="{FE3F65FB-1101-498B-BD93-130B0325C0BB}" type="presParOf" srcId="{1974A324-B9A5-4CA8-BBCD-B3A5645FA5B2}" destId="{C038D135-8B85-4AE1-9D02-73769CB31FB3}" srcOrd="1" destOrd="0" presId="urn:microsoft.com/office/officeart/2005/8/layout/hierarchy1"/>
    <dgm:cxn modelId="{D80C676C-B950-4EFD-9587-DEBE23DAB4A8}" type="presParOf" srcId="{3213D89F-592F-472C-8CC0-AAF920C6F102}" destId="{2CEDF43D-654D-4865-B358-6AB8D9046D17}" srcOrd="1" destOrd="0" presId="urn:microsoft.com/office/officeart/2005/8/layout/hierarchy1"/>
    <dgm:cxn modelId="{E37837C8-1EE2-49F8-BFB3-F3D49F4DF5F1}" type="presParOf" srcId="{DF71EA92-F179-4A73-8FFE-66B5253DA39A}" destId="{1DA6D844-0DA0-43CA-B60A-8EFCC01ADB9D}" srcOrd="1" destOrd="0" presId="urn:microsoft.com/office/officeart/2005/8/layout/hierarchy1"/>
    <dgm:cxn modelId="{B04154D1-C708-4F00-A9C4-FF9F085A4E9D}" type="presParOf" srcId="{1DA6D844-0DA0-43CA-B60A-8EFCC01ADB9D}" destId="{3E99E62D-A8F8-41EF-920D-42FA81CAD24A}" srcOrd="0" destOrd="0" presId="urn:microsoft.com/office/officeart/2005/8/layout/hierarchy1"/>
    <dgm:cxn modelId="{F69E6F07-8537-4C11-876F-B481EBE01729}" type="presParOf" srcId="{3E99E62D-A8F8-41EF-920D-42FA81CAD24A}" destId="{C77483E6-4FB2-4F5F-A282-9D88CFAD3F61}" srcOrd="0" destOrd="0" presId="urn:microsoft.com/office/officeart/2005/8/layout/hierarchy1"/>
    <dgm:cxn modelId="{751B5B09-E52B-4077-A4CF-4636F0EB1C03}" type="presParOf" srcId="{3E99E62D-A8F8-41EF-920D-42FA81CAD24A}" destId="{D04D555D-924F-4173-9690-88B1CC3EB2F6}" srcOrd="1" destOrd="0" presId="urn:microsoft.com/office/officeart/2005/8/layout/hierarchy1"/>
    <dgm:cxn modelId="{12A46B95-DB17-4455-B253-47BCFE2879A5}" type="presParOf" srcId="{1DA6D844-0DA0-43CA-B60A-8EFCC01ADB9D}" destId="{19BDEC13-B87B-45C7-AE1F-7142493D78C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DD63E-8B0F-4F01-B5F4-999360253A8C}">
      <dsp:nvSpPr>
        <dsp:cNvPr id="0" name=""/>
        <dsp:cNvSpPr/>
      </dsp:nvSpPr>
      <dsp:spPr>
        <a:xfrm>
          <a:off x="5771899" y="3127175"/>
          <a:ext cx="91440" cy="313852"/>
        </a:xfrm>
        <a:custGeom>
          <a:avLst/>
          <a:gdLst/>
          <a:ahLst/>
          <a:cxnLst/>
          <a:rect l="0" t="0" r="0" b="0"/>
          <a:pathLst>
            <a:path>
              <a:moveTo>
                <a:pt x="45720" y="0"/>
              </a:moveTo>
              <a:lnTo>
                <a:pt x="45720" y="313852"/>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BF95DD31-A91B-403E-8197-138CC0CB7F9A}">
      <dsp:nvSpPr>
        <dsp:cNvPr id="0" name=""/>
        <dsp:cNvSpPr/>
      </dsp:nvSpPr>
      <dsp:spPr>
        <a:xfrm>
          <a:off x="4210383" y="2128065"/>
          <a:ext cx="1607236" cy="313852"/>
        </a:xfrm>
        <a:custGeom>
          <a:avLst/>
          <a:gdLst/>
          <a:ahLst/>
          <a:cxnLst/>
          <a:rect l="0" t="0" r="0" b="0"/>
          <a:pathLst>
            <a:path>
              <a:moveTo>
                <a:pt x="0" y="0"/>
              </a:moveTo>
              <a:lnTo>
                <a:pt x="0" y="213880"/>
              </a:lnTo>
              <a:lnTo>
                <a:pt x="1607236" y="213880"/>
              </a:lnTo>
              <a:lnTo>
                <a:pt x="1607236" y="313852"/>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4A8CC4DC-0626-4659-97F2-72A97A453821}">
      <dsp:nvSpPr>
        <dsp:cNvPr id="0" name=""/>
        <dsp:cNvSpPr/>
      </dsp:nvSpPr>
      <dsp:spPr>
        <a:xfrm>
          <a:off x="2520224" y="3127175"/>
          <a:ext cx="1978436" cy="313852"/>
        </a:xfrm>
        <a:custGeom>
          <a:avLst/>
          <a:gdLst/>
          <a:ahLst/>
          <a:cxnLst/>
          <a:rect l="0" t="0" r="0" b="0"/>
          <a:pathLst>
            <a:path>
              <a:moveTo>
                <a:pt x="0" y="0"/>
              </a:moveTo>
              <a:lnTo>
                <a:pt x="0" y="213880"/>
              </a:lnTo>
              <a:lnTo>
                <a:pt x="1978436" y="213880"/>
              </a:lnTo>
              <a:lnTo>
                <a:pt x="1978436" y="313852"/>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51F6783D-1717-484D-9CB4-C71543640BCB}">
      <dsp:nvSpPr>
        <dsp:cNvPr id="0" name=""/>
        <dsp:cNvSpPr/>
      </dsp:nvSpPr>
      <dsp:spPr>
        <a:xfrm>
          <a:off x="2520224" y="3127175"/>
          <a:ext cx="659478" cy="313852"/>
        </a:xfrm>
        <a:custGeom>
          <a:avLst/>
          <a:gdLst/>
          <a:ahLst/>
          <a:cxnLst/>
          <a:rect l="0" t="0" r="0" b="0"/>
          <a:pathLst>
            <a:path>
              <a:moveTo>
                <a:pt x="0" y="0"/>
              </a:moveTo>
              <a:lnTo>
                <a:pt x="0" y="213880"/>
              </a:lnTo>
              <a:lnTo>
                <a:pt x="659478" y="213880"/>
              </a:lnTo>
              <a:lnTo>
                <a:pt x="659478" y="313852"/>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D512AD5F-8067-4DC7-8273-9F21F80C99A4}">
      <dsp:nvSpPr>
        <dsp:cNvPr id="0" name=""/>
        <dsp:cNvSpPr/>
      </dsp:nvSpPr>
      <dsp:spPr>
        <a:xfrm>
          <a:off x="1860746" y="3127175"/>
          <a:ext cx="659478" cy="313852"/>
        </a:xfrm>
        <a:custGeom>
          <a:avLst/>
          <a:gdLst/>
          <a:ahLst/>
          <a:cxnLst/>
          <a:rect l="0" t="0" r="0" b="0"/>
          <a:pathLst>
            <a:path>
              <a:moveTo>
                <a:pt x="659478" y="0"/>
              </a:moveTo>
              <a:lnTo>
                <a:pt x="659478" y="213880"/>
              </a:lnTo>
              <a:lnTo>
                <a:pt x="0" y="213880"/>
              </a:lnTo>
              <a:lnTo>
                <a:pt x="0" y="313852"/>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15513DF3-D08A-40EF-A40F-18903F2C2F11}">
      <dsp:nvSpPr>
        <dsp:cNvPr id="0" name=""/>
        <dsp:cNvSpPr/>
      </dsp:nvSpPr>
      <dsp:spPr>
        <a:xfrm>
          <a:off x="541788" y="3127175"/>
          <a:ext cx="1978436" cy="313852"/>
        </a:xfrm>
        <a:custGeom>
          <a:avLst/>
          <a:gdLst/>
          <a:ahLst/>
          <a:cxnLst/>
          <a:rect l="0" t="0" r="0" b="0"/>
          <a:pathLst>
            <a:path>
              <a:moveTo>
                <a:pt x="1978436" y="0"/>
              </a:moveTo>
              <a:lnTo>
                <a:pt x="1978436" y="213880"/>
              </a:lnTo>
              <a:lnTo>
                <a:pt x="0" y="213880"/>
              </a:lnTo>
              <a:lnTo>
                <a:pt x="0" y="313852"/>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66AF1AE1-0CE9-43F2-A294-DC418C3687E6}">
      <dsp:nvSpPr>
        <dsp:cNvPr id="0" name=""/>
        <dsp:cNvSpPr/>
      </dsp:nvSpPr>
      <dsp:spPr>
        <a:xfrm>
          <a:off x="2520224" y="2128065"/>
          <a:ext cx="1690158" cy="313852"/>
        </a:xfrm>
        <a:custGeom>
          <a:avLst/>
          <a:gdLst/>
          <a:ahLst/>
          <a:cxnLst/>
          <a:rect l="0" t="0" r="0" b="0"/>
          <a:pathLst>
            <a:path>
              <a:moveTo>
                <a:pt x="1690158" y="0"/>
              </a:moveTo>
              <a:lnTo>
                <a:pt x="1690158" y="213880"/>
              </a:lnTo>
              <a:lnTo>
                <a:pt x="0" y="213880"/>
              </a:lnTo>
              <a:lnTo>
                <a:pt x="0" y="313852"/>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1A7A089-C3A0-4989-A603-6FE29A556C98}">
      <dsp:nvSpPr>
        <dsp:cNvPr id="0" name=""/>
        <dsp:cNvSpPr/>
      </dsp:nvSpPr>
      <dsp:spPr>
        <a:xfrm>
          <a:off x="4164663" y="1128954"/>
          <a:ext cx="91440" cy="313852"/>
        </a:xfrm>
        <a:custGeom>
          <a:avLst/>
          <a:gdLst/>
          <a:ahLst/>
          <a:cxnLst/>
          <a:rect l="0" t="0" r="0" b="0"/>
          <a:pathLst>
            <a:path>
              <a:moveTo>
                <a:pt x="45720" y="0"/>
              </a:moveTo>
              <a:lnTo>
                <a:pt x="45720" y="313852"/>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1E94E13-5D9A-4006-9153-3896E1FC8FFE}">
      <dsp:nvSpPr>
        <dsp:cNvPr id="0" name=""/>
        <dsp:cNvSpPr/>
      </dsp:nvSpPr>
      <dsp:spPr>
        <a:xfrm>
          <a:off x="3670809" y="443695"/>
          <a:ext cx="1079147" cy="685258"/>
        </a:xfrm>
        <a:prstGeom prst="roundRect">
          <a:avLst>
            <a:gd name="adj" fmla="val 10000"/>
          </a:avLst>
        </a:prstGeom>
        <a:solidFill>
          <a:srgbClr val="C2D34F"/>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B859568A-A032-4EF0-9068-FA8348BAA7CB}">
      <dsp:nvSpPr>
        <dsp:cNvPr id="0" name=""/>
        <dsp:cNvSpPr/>
      </dsp:nvSpPr>
      <dsp:spPr>
        <a:xfrm>
          <a:off x="3790714" y="557605"/>
          <a:ext cx="1079147" cy="685258"/>
        </a:xfrm>
        <a:prstGeom prst="roundRect">
          <a:avLst>
            <a:gd name="adj" fmla="val 10000"/>
          </a:avLst>
        </a:prstGeom>
        <a:solidFill>
          <a:srgbClr val="FFFFFF"/>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City Manager</a:t>
          </a:r>
        </a:p>
        <a:p>
          <a:pPr marL="0" lvl="0" indent="0" algn="ctr"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Paula Boggs Muething</a:t>
          </a:r>
        </a:p>
      </dsp:txBody>
      <dsp:txXfrm>
        <a:off x="3810785" y="577676"/>
        <a:ext cx="1039005" cy="645116"/>
      </dsp:txXfrm>
    </dsp:sp>
    <dsp:sp modelId="{170AF248-4754-44B2-A1C7-EFA5C8AB9481}">
      <dsp:nvSpPr>
        <dsp:cNvPr id="0" name=""/>
        <dsp:cNvSpPr/>
      </dsp:nvSpPr>
      <dsp:spPr>
        <a:xfrm>
          <a:off x="3670809" y="1442806"/>
          <a:ext cx="1079147" cy="685258"/>
        </a:xfrm>
        <a:prstGeom prst="roundRect">
          <a:avLst>
            <a:gd name="adj" fmla="val 10000"/>
          </a:avLst>
        </a:prstGeom>
        <a:solidFill>
          <a:srgbClr val="C2D34F"/>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32EAA7E4-B8BC-47F5-BD31-7176B9731765}">
      <dsp:nvSpPr>
        <dsp:cNvPr id="0" name=""/>
        <dsp:cNvSpPr/>
      </dsp:nvSpPr>
      <dsp:spPr>
        <a:xfrm>
          <a:off x="3790714" y="1556716"/>
          <a:ext cx="1079147" cy="685258"/>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CCA Director</a:t>
          </a:r>
        </a:p>
        <a:p>
          <a:pPr marL="0" lvl="0" indent="0" algn="ctr"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Gabriel Davis</a:t>
          </a:r>
        </a:p>
      </dsp:txBody>
      <dsp:txXfrm>
        <a:off x="3810785" y="1576787"/>
        <a:ext cx="1039005" cy="645116"/>
      </dsp:txXfrm>
    </dsp:sp>
    <dsp:sp modelId="{F82DB6D1-9275-49FA-A9A4-9D8ECC3179DA}">
      <dsp:nvSpPr>
        <dsp:cNvPr id="0" name=""/>
        <dsp:cNvSpPr/>
      </dsp:nvSpPr>
      <dsp:spPr>
        <a:xfrm>
          <a:off x="1980651" y="2441917"/>
          <a:ext cx="1079147" cy="685258"/>
        </a:xfrm>
        <a:prstGeom prst="roundRect">
          <a:avLst>
            <a:gd name="adj" fmla="val 10000"/>
          </a:avLst>
        </a:prstGeom>
        <a:solidFill>
          <a:srgbClr val="C2D34F"/>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916B0A4A-A0CC-4C0C-86DC-7D662E44EBF3}">
      <dsp:nvSpPr>
        <dsp:cNvPr id="0" name=""/>
        <dsp:cNvSpPr/>
      </dsp:nvSpPr>
      <dsp:spPr>
        <a:xfrm>
          <a:off x="2100556" y="2555826"/>
          <a:ext cx="1079147" cy="685258"/>
        </a:xfrm>
        <a:prstGeom prst="roundRect">
          <a:avLst>
            <a:gd name="adj" fmla="val 10000"/>
          </a:avLst>
        </a:prstGeom>
        <a:solidFill>
          <a:srgbClr val="FFFFFF"/>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Chief Investigator</a:t>
          </a:r>
        </a:p>
        <a:p>
          <a:pPr marL="0" lvl="0" indent="0" algn="ctr"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Dena Brown</a:t>
          </a:r>
        </a:p>
      </dsp:txBody>
      <dsp:txXfrm>
        <a:off x="2120627" y="2575897"/>
        <a:ext cx="1039005" cy="645116"/>
      </dsp:txXfrm>
    </dsp:sp>
    <dsp:sp modelId="{52474F03-FAC7-42FA-9A0F-65EF9D498808}">
      <dsp:nvSpPr>
        <dsp:cNvPr id="0" name=""/>
        <dsp:cNvSpPr/>
      </dsp:nvSpPr>
      <dsp:spPr>
        <a:xfrm>
          <a:off x="2214" y="3441027"/>
          <a:ext cx="1079147" cy="685258"/>
        </a:xfrm>
        <a:prstGeom prst="roundRect">
          <a:avLst>
            <a:gd name="adj" fmla="val 10000"/>
          </a:avLst>
        </a:prstGeom>
        <a:solidFill>
          <a:srgbClr val="C2D34F"/>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C66C034D-8912-43D6-B2B9-4D3EB905C71E}">
      <dsp:nvSpPr>
        <dsp:cNvPr id="0" name=""/>
        <dsp:cNvSpPr/>
      </dsp:nvSpPr>
      <dsp:spPr>
        <a:xfrm>
          <a:off x="122119" y="3554937"/>
          <a:ext cx="1079147" cy="685258"/>
        </a:xfrm>
        <a:prstGeom prst="roundRect">
          <a:avLst>
            <a:gd name="adj" fmla="val 10000"/>
          </a:avLst>
        </a:prstGeom>
        <a:solidFill>
          <a:srgbClr val="FFFFFF"/>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Investigator</a:t>
          </a:r>
        </a:p>
        <a:p>
          <a:pPr marL="0" lvl="0" indent="0" algn="ctr"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Jessalyn Goodman</a:t>
          </a:r>
        </a:p>
      </dsp:txBody>
      <dsp:txXfrm>
        <a:off x="142190" y="3575008"/>
        <a:ext cx="1039005" cy="645116"/>
      </dsp:txXfrm>
    </dsp:sp>
    <dsp:sp modelId="{0170C8D4-715A-4A59-B76D-7CFE2B6F88D5}">
      <dsp:nvSpPr>
        <dsp:cNvPr id="0" name=""/>
        <dsp:cNvSpPr/>
      </dsp:nvSpPr>
      <dsp:spPr>
        <a:xfrm>
          <a:off x="1321172" y="3441027"/>
          <a:ext cx="1079147" cy="685258"/>
        </a:xfrm>
        <a:prstGeom prst="roundRect">
          <a:avLst>
            <a:gd name="adj" fmla="val 10000"/>
          </a:avLst>
        </a:prstGeom>
        <a:solidFill>
          <a:srgbClr val="C2D34F"/>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616AA4CD-6211-42B8-9E0F-F865B90FF904}">
      <dsp:nvSpPr>
        <dsp:cNvPr id="0" name=""/>
        <dsp:cNvSpPr/>
      </dsp:nvSpPr>
      <dsp:spPr>
        <a:xfrm>
          <a:off x="1441077" y="3554937"/>
          <a:ext cx="1079147" cy="685258"/>
        </a:xfrm>
        <a:prstGeom prst="roundRect">
          <a:avLst>
            <a:gd name="adj" fmla="val 10000"/>
          </a:avLst>
        </a:prstGeom>
        <a:solidFill>
          <a:srgbClr val="FFFFFF"/>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Investigator</a:t>
          </a:r>
        </a:p>
        <a:p>
          <a:pPr marL="0" lvl="0" indent="0" algn="ctr"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Jonathan Batista</a:t>
          </a:r>
          <a:endParaRPr lang="en-US" sz="1100" kern="1200" dirty="0">
            <a:latin typeface="Arial" panose="020B0604020202020204" pitchFamily="34" charset="0"/>
            <a:cs typeface="Arial" panose="020B0604020202020204" pitchFamily="34" charset="0"/>
          </a:endParaRPr>
        </a:p>
      </dsp:txBody>
      <dsp:txXfrm>
        <a:off x="1461148" y="3575008"/>
        <a:ext cx="1039005" cy="645116"/>
      </dsp:txXfrm>
    </dsp:sp>
    <dsp:sp modelId="{2753D5D6-1562-4883-8C7E-F1DD4BE579D1}">
      <dsp:nvSpPr>
        <dsp:cNvPr id="0" name=""/>
        <dsp:cNvSpPr/>
      </dsp:nvSpPr>
      <dsp:spPr>
        <a:xfrm>
          <a:off x="2640130" y="3441027"/>
          <a:ext cx="1079147" cy="685258"/>
        </a:xfrm>
        <a:prstGeom prst="roundRect">
          <a:avLst>
            <a:gd name="adj" fmla="val 10000"/>
          </a:avLst>
        </a:prstGeom>
        <a:solidFill>
          <a:srgbClr val="C2D34F"/>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91B9F1F1-2AD4-40CD-9819-22552C66E9E3}">
      <dsp:nvSpPr>
        <dsp:cNvPr id="0" name=""/>
        <dsp:cNvSpPr/>
      </dsp:nvSpPr>
      <dsp:spPr>
        <a:xfrm>
          <a:off x="2760035" y="3554937"/>
          <a:ext cx="1079147" cy="685258"/>
        </a:xfrm>
        <a:prstGeom prst="roundRect">
          <a:avLst>
            <a:gd name="adj" fmla="val 10000"/>
          </a:avLst>
        </a:prstGeom>
        <a:solidFill>
          <a:srgbClr val="FFFFFF"/>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Investigator</a:t>
          </a:r>
        </a:p>
        <a:p>
          <a:pPr marL="0" lvl="0" indent="0" algn="ctr"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Morgan Givens</a:t>
          </a:r>
        </a:p>
      </dsp:txBody>
      <dsp:txXfrm>
        <a:off x="2780106" y="3575008"/>
        <a:ext cx="1039005" cy="645116"/>
      </dsp:txXfrm>
    </dsp:sp>
    <dsp:sp modelId="{F0EC5339-49BC-4380-99CB-B11F00C2F183}">
      <dsp:nvSpPr>
        <dsp:cNvPr id="0" name=""/>
        <dsp:cNvSpPr/>
      </dsp:nvSpPr>
      <dsp:spPr>
        <a:xfrm>
          <a:off x="3959088" y="3441027"/>
          <a:ext cx="1079147" cy="685258"/>
        </a:xfrm>
        <a:prstGeom prst="roundRect">
          <a:avLst>
            <a:gd name="adj" fmla="val 10000"/>
          </a:avLst>
        </a:prstGeom>
        <a:solidFill>
          <a:srgbClr val="C2D34F"/>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ADFFBA88-B95E-47FF-9F5A-A72BC1CB1317}">
      <dsp:nvSpPr>
        <dsp:cNvPr id="0" name=""/>
        <dsp:cNvSpPr/>
      </dsp:nvSpPr>
      <dsp:spPr>
        <a:xfrm>
          <a:off x="4078993" y="3554937"/>
          <a:ext cx="1079147" cy="685258"/>
        </a:xfrm>
        <a:prstGeom prst="roundRect">
          <a:avLst>
            <a:gd name="adj" fmla="val 10000"/>
          </a:avLst>
        </a:prstGeom>
        <a:solidFill>
          <a:srgbClr val="FFFFFF"/>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Investigator</a:t>
          </a:r>
        </a:p>
        <a:p>
          <a:pPr marL="0" lvl="0" indent="0" algn="ctr"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Ike Ekeke</a:t>
          </a:r>
        </a:p>
      </dsp:txBody>
      <dsp:txXfrm>
        <a:off x="4099064" y="3575008"/>
        <a:ext cx="1039005" cy="645116"/>
      </dsp:txXfrm>
    </dsp:sp>
    <dsp:sp modelId="{76B4F1CE-4C35-4A55-A159-CAF4C9712639}">
      <dsp:nvSpPr>
        <dsp:cNvPr id="0" name=""/>
        <dsp:cNvSpPr/>
      </dsp:nvSpPr>
      <dsp:spPr>
        <a:xfrm>
          <a:off x="5278045" y="2441917"/>
          <a:ext cx="1079147" cy="685258"/>
        </a:xfrm>
        <a:prstGeom prst="roundRect">
          <a:avLst>
            <a:gd name="adj" fmla="val 10000"/>
          </a:avLst>
        </a:prstGeom>
        <a:solidFill>
          <a:srgbClr val="C2D34F"/>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3176FEA9-D6BB-44A8-905E-E0BC547A18D6}">
      <dsp:nvSpPr>
        <dsp:cNvPr id="0" name=""/>
        <dsp:cNvSpPr/>
      </dsp:nvSpPr>
      <dsp:spPr>
        <a:xfrm>
          <a:off x="5397951" y="2555826"/>
          <a:ext cx="1079147" cy="685258"/>
        </a:xfrm>
        <a:prstGeom prst="roundRect">
          <a:avLst>
            <a:gd name="adj" fmla="val 10000"/>
          </a:avLst>
        </a:prstGeom>
        <a:solidFill>
          <a:srgbClr val="FFFFFF"/>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Senior Administrative Specialist</a:t>
          </a:r>
        </a:p>
        <a:p>
          <a:pPr marL="0" lvl="0" indent="0" algn="ctr"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Michelle Bonner</a:t>
          </a:r>
        </a:p>
      </dsp:txBody>
      <dsp:txXfrm>
        <a:off x="5418022" y="2575897"/>
        <a:ext cx="1039005" cy="645116"/>
      </dsp:txXfrm>
    </dsp:sp>
    <dsp:sp modelId="{8FCBF3B1-2067-4180-BFB8-9CA41C92482B}">
      <dsp:nvSpPr>
        <dsp:cNvPr id="0" name=""/>
        <dsp:cNvSpPr/>
      </dsp:nvSpPr>
      <dsp:spPr>
        <a:xfrm>
          <a:off x="5278045" y="3441027"/>
          <a:ext cx="1079147" cy="685258"/>
        </a:xfrm>
        <a:prstGeom prst="roundRect">
          <a:avLst>
            <a:gd name="adj" fmla="val 10000"/>
          </a:avLst>
        </a:prstGeom>
        <a:solidFill>
          <a:srgbClr val="C2D34F"/>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C038D135-8B85-4AE1-9D02-73769CB31FB3}">
      <dsp:nvSpPr>
        <dsp:cNvPr id="0" name=""/>
        <dsp:cNvSpPr/>
      </dsp:nvSpPr>
      <dsp:spPr>
        <a:xfrm>
          <a:off x="5397951" y="3554937"/>
          <a:ext cx="1079147" cy="685258"/>
        </a:xfrm>
        <a:prstGeom prst="roundRect">
          <a:avLst>
            <a:gd name="adj" fmla="val 10000"/>
          </a:avLst>
        </a:prstGeom>
        <a:solidFill>
          <a:srgbClr val="FFFFFF"/>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Administrative Specialist</a:t>
          </a:r>
        </a:p>
        <a:p>
          <a:pPr marL="0" lvl="0" indent="0" algn="ctr"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Heidi Woods</a:t>
          </a:r>
        </a:p>
      </dsp:txBody>
      <dsp:txXfrm>
        <a:off x="5418022" y="3575008"/>
        <a:ext cx="1039005" cy="645116"/>
      </dsp:txXfrm>
    </dsp:sp>
    <dsp:sp modelId="{C77483E6-4FB2-4F5F-A282-9D88CFAD3F61}">
      <dsp:nvSpPr>
        <dsp:cNvPr id="0" name=""/>
        <dsp:cNvSpPr/>
      </dsp:nvSpPr>
      <dsp:spPr>
        <a:xfrm>
          <a:off x="1676644" y="1439828"/>
          <a:ext cx="1079147" cy="685258"/>
        </a:xfrm>
        <a:prstGeom prst="roundRect">
          <a:avLst>
            <a:gd name="adj" fmla="val 10000"/>
          </a:avLst>
        </a:prstGeom>
        <a:solidFill>
          <a:srgbClr val="C2D34F"/>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D04D555D-924F-4173-9690-88B1CC3EB2F6}">
      <dsp:nvSpPr>
        <dsp:cNvPr id="0" name=""/>
        <dsp:cNvSpPr/>
      </dsp:nvSpPr>
      <dsp:spPr>
        <a:xfrm>
          <a:off x="1796549" y="1553738"/>
          <a:ext cx="1079147" cy="685258"/>
        </a:xfrm>
        <a:prstGeom prst="roundRect">
          <a:avLst>
            <a:gd name="adj" fmla="val 10000"/>
          </a:avLst>
        </a:prstGeom>
        <a:solidFill>
          <a:srgbClr val="FFFFFF"/>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CCA Board</a:t>
          </a:r>
        </a:p>
      </dsp:txBody>
      <dsp:txXfrm>
        <a:off x="1816620" y="1573809"/>
        <a:ext cx="1039005" cy="64511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CC5384-CAF5-4A72-A4D8-5CB036A0419B}" type="datetimeFigureOut">
              <a:rPr lang="en-US" smtClean="0"/>
              <a:t>4/26/2021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E5DA21-1282-4880-B91C-9C1E3B4371F8}" type="slidenum">
              <a:rPr lang="en-US" smtClean="0"/>
              <a:t>‹#›</a:t>
            </a:fld>
            <a:endParaRPr lang="en-US"/>
          </a:p>
        </p:txBody>
      </p:sp>
    </p:spTree>
    <p:extLst>
      <p:ext uri="{BB962C8B-B14F-4D97-AF65-F5344CB8AC3E}">
        <p14:creationId xmlns:p14="http://schemas.microsoft.com/office/powerpoint/2010/main" val="2840639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E5DA21-1282-4880-B91C-9C1E3B4371F8}" type="slidenum">
              <a:rPr lang="en-US" smtClean="0"/>
              <a:t>1</a:t>
            </a:fld>
            <a:endParaRPr lang="en-US"/>
          </a:p>
        </p:txBody>
      </p:sp>
    </p:spTree>
    <p:extLst>
      <p:ext uri="{BB962C8B-B14F-4D97-AF65-F5344CB8AC3E}">
        <p14:creationId xmlns:p14="http://schemas.microsoft.com/office/powerpoint/2010/main" val="2885003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E5DA21-1282-4880-B91C-9C1E3B4371F8}" type="slidenum">
              <a:rPr lang="en-US" smtClean="0"/>
              <a:t>30</a:t>
            </a:fld>
            <a:endParaRPr lang="en-US"/>
          </a:p>
        </p:txBody>
      </p:sp>
    </p:spTree>
    <p:extLst>
      <p:ext uri="{BB962C8B-B14F-4D97-AF65-F5344CB8AC3E}">
        <p14:creationId xmlns:p14="http://schemas.microsoft.com/office/powerpoint/2010/main" val="3621626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Complaint prevention</a:t>
            </a:r>
          </a:p>
          <a:p>
            <a:pPr marL="742950" marR="0" lvl="1" indent="-28575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Examine circumstances that lead to complaints</a:t>
            </a:r>
          </a:p>
          <a:p>
            <a:pPr marL="742950" marR="0" lvl="1" indent="-28575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Collaborate on problem solving with CPD</a:t>
            </a:r>
          </a:p>
          <a:p>
            <a:pPr marL="742950" marR="0" lvl="1" indent="-285750">
              <a:lnSpc>
                <a:spcPct val="107000"/>
              </a:lnSpc>
              <a:spcBef>
                <a:spcPts val="0"/>
              </a:spcBef>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Aid in ensuring policy recommendations reflect best practices</a:t>
            </a:r>
          </a:p>
          <a:p>
            <a:endParaRPr lang="en-US" dirty="0"/>
          </a:p>
        </p:txBody>
      </p:sp>
      <p:sp>
        <p:nvSpPr>
          <p:cNvPr id="4" name="Slide Number Placeholder 3"/>
          <p:cNvSpPr>
            <a:spLocks noGrp="1"/>
          </p:cNvSpPr>
          <p:nvPr>
            <p:ph type="sldNum" sz="quarter" idx="5"/>
          </p:nvPr>
        </p:nvSpPr>
        <p:spPr/>
        <p:txBody>
          <a:bodyPr/>
          <a:lstStyle/>
          <a:p>
            <a:fld id="{12E5DA21-1282-4880-B91C-9C1E3B4371F8}" type="slidenum">
              <a:rPr lang="en-US" smtClean="0"/>
              <a:t>31</a:t>
            </a:fld>
            <a:endParaRPr lang="en-US"/>
          </a:p>
        </p:txBody>
      </p:sp>
    </p:spTree>
    <p:extLst>
      <p:ext uri="{BB962C8B-B14F-4D97-AF65-F5344CB8AC3E}">
        <p14:creationId xmlns:p14="http://schemas.microsoft.com/office/powerpoint/2010/main" val="2292264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E5DA21-1282-4880-B91C-9C1E3B4371F8}" type="slidenum">
              <a:rPr lang="en-US" smtClean="0"/>
              <a:t>4</a:t>
            </a:fld>
            <a:endParaRPr lang="en-US"/>
          </a:p>
        </p:txBody>
      </p:sp>
    </p:spTree>
    <p:extLst>
      <p:ext uri="{BB962C8B-B14F-4D97-AF65-F5344CB8AC3E}">
        <p14:creationId xmlns:p14="http://schemas.microsoft.com/office/powerpoint/2010/main" val="2415472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Times New Roman" panose="02020603050405020304" pitchFamily="18" charset="0"/>
                <a:cs typeface="Arial" panose="020B0604020202020204" pitchFamily="34" charset="0"/>
              </a:rPr>
              <a:t>From Report: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Times New Roman" panose="02020603050405020304" pitchFamily="18" charset="0"/>
                <a:cs typeface="Arial" panose="020B0604020202020204" pitchFamily="34" charset="0"/>
              </a:rPr>
              <a:t>“Accordingly, the evidence indicates that Ms. </a:t>
            </a:r>
            <a:r>
              <a:rPr lang="en-US" sz="1200" dirty="0" err="1">
                <a:effectLst/>
                <a:latin typeface="Arial" panose="020B0604020202020204" pitchFamily="34" charset="0"/>
                <a:ea typeface="Times New Roman" panose="02020603050405020304" pitchFamily="18" charset="0"/>
                <a:cs typeface="Arial" panose="020B0604020202020204" pitchFamily="34" charset="0"/>
              </a:rPr>
              <a:t>Juergens</a:t>
            </a:r>
            <a:r>
              <a:rPr lang="en-US" sz="1200" dirty="0">
                <a:effectLst/>
                <a:latin typeface="Arial" panose="020B0604020202020204" pitchFamily="34" charset="0"/>
                <a:ea typeface="Times New Roman" panose="02020603050405020304" pitchFamily="18" charset="0"/>
                <a:cs typeface="Arial" panose="020B0604020202020204" pitchFamily="34" charset="0"/>
              </a:rPr>
              <a:t> agreed to the search with the understanding that the officers planned to search only Mr. Jeffries’s bedroom and areas out in the open for items in plain view, and that her limits were ignored. Therefore, because the search of the residence went beyond the scope of the consent given . . . CCA determined the officers’ search of the residence was not within CPD’s policy, procedure, and training.”</a:t>
            </a:r>
          </a:p>
          <a:p>
            <a:endParaRPr lang="en-US" dirty="0"/>
          </a:p>
        </p:txBody>
      </p:sp>
      <p:sp>
        <p:nvSpPr>
          <p:cNvPr id="4" name="Slide Number Placeholder 3"/>
          <p:cNvSpPr>
            <a:spLocks noGrp="1"/>
          </p:cNvSpPr>
          <p:nvPr>
            <p:ph type="sldNum" sz="quarter" idx="5"/>
          </p:nvPr>
        </p:nvSpPr>
        <p:spPr/>
        <p:txBody>
          <a:bodyPr/>
          <a:lstStyle/>
          <a:p>
            <a:fld id="{12E5DA21-1282-4880-B91C-9C1E3B4371F8}" type="slidenum">
              <a:rPr lang="en-US" smtClean="0"/>
              <a:t>18</a:t>
            </a:fld>
            <a:endParaRPr lang="en-US"/>
          </a:p>
        </p:txBody>
      </p:sp>
    </p:spTree>
    <p:extLst>
      <p:ext uri="{BB962C8B-B14F-4D97-AF65-F5344CB8AC3E}">
        <p14:creationId xmlns:p14="http://schemas.microsoft.com/office/powerpoint/2010/main" val="3242435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10" dirty="0">
                <a:effectLst/>
                <a:latin typeface="Arial" panose="020B0604020202020204" pitchFamily="34" charset="0"/>
                <a:ea typeface="Calibri" panose="020F0502020204030204" pitchFamily="34" charset="0"/>
                <a:cs typeface="Arial" panose="020B0604020202020204" pitchFamily="34" charset="0"/>
              </a:rPr>
              <a:t>Patterns Report examined a 3-year period and tracked </a:t>
            </a:r>
            <a:br>
              <a:rPr lang="en-US" sz="1200" spc="-10" dirty="0">
                <a:effectLst/>
                <a:latin typeface="Arial" panose="020B0604020202020204" pitchFamily="34" charset="0"/>
                <a:ea typeface="Calibri" panose="020F0502020204030204" pitchFamily="34" charset="0"/>
                <a:cs typeface="Arial" panose="020B0604020202020204" pitchFamily="34" charset="0"/>
              </a:rPr>
            </a:br>
            <a:r>
              <a:rPr lang="en-US" sz="1200" spc="-10" dirty="0">
                <a:effectLst/>
                <a:latin typeface="Arial" panose="020B0604020202020204" pitchFamily="34" charset="0"/>
                <a:ea typeface="Calibri" panose="020F0502020204030204" pitchFamily="34" charset="0"/>
                <a:cs typeface="Arial" panose="020B0604020202020204" pitchFamily="34" charset="0"/>
              </a:rPr>
              <a:t>(</a:t>
            </a:r>
            <a:r>
              <a:rPr lang="en-US" sz="1200" spc="-10" dirty="0" err="1">
                <a:effectLst/>
                <a:latin typeface="Arial" panose="020B0604020202020204" pitchFamily="34" charset="0"/>
                <a:ea typeface="Calibri" panose="020F0502020204030204" pitchFamily="34" charset="0"/>
                <a:cs typeface="Arial" panose="020B0604020202020204" pitchFamily="34" charset="0"/>
              </a:rPr>
              <a:t>i</a:t>
            </a:r>
            <a:r>
              <a:rPr lang="en-US" sz="1200" spc="-10" dirty="0">
                <a:effectLst/>
                <a:latin typeface="Arial" panose="020B0604020202020204" pitchFamily="34" charset="0"/>
                <a:ea typeface="Calibri" panose="020F0502020204030204" pitchFamily="34" charset="0"/>
                <a:cs typeface="Arial" panose="020B0604020202020204" pitchFamily="34" charset="0"/>
              </a:rPr>
              <a:t>) officers who have received a high number of complaints, </a:t>
            </a:r>
            <a:br>
              <a:rPr lang="en-US" sz="1200" spc="-10" dirty="0">
                <a:effectLst/>
                <a:latin typeface="Arial" panose="020B0604020202020204" pitchFamily="34" charset="0"/>
                <a:ea typeface="Calibri" panose="020F0502020204030204" pitchFamily="34" charset="0"/>
                <a:cs typeface="Arial" panose="020B0604020202020204" pitchFamily="34" charset="0"/>
              </a:rPr>
            </a:br>
            <a:r>
              <a:rPr lang="en-US" sz="1200" spc="-10" dirty="0">
                <a:effectLst/>
                <a:latin typeface="Arial" panose="020B0604020202020204" pitchFamily="34" charset="0"/>
                <a:ea typeface="Calibri" panose="020F0502020204030204" pitchFamily="34" charset="0"/>
                <a:cs typeface="Arial" panose="020B0604020202020204" pitchFamily="34" charset="0"/>
              </a:rPr>
              <a:t>(ii) repeat complainants, and </a:t>
            </a:r>
            <a:br>
              <a:rPr lang="en-US" sz="1200" spc="-10" dirty="0">
                <a:effectLst/>
                <a:latin typeface="Arial" panose="020B0604020202020204" pitchFamily="34" charset="0"/>
                <a:ea typeface="Calibri" panose="020F0502020204030204" pitchFamily="34" charset="0"/>
                <a:cs typeface="Arial" panose="020B0604020202020204" pitchFamily="34" charset="0"/>
              </a:rPr>
            </a:br>
            <a:r>
              <a:rPr lang="en-US" sz="1200" spc="-10" dirty="0">
                <a:effectLst/>
                <a:latin typeface="Arial" panose="020B0604020202020204" pitchFamily="34" charset="0"/>
                <a:ea typeface="Calibri" panose="020F0502020204030204" pitchFamily="34" charset="0"/>
                <a:cs typeface="Arial" panose="020B0604020202020204" pitchFamily="34" charset="0"/>
              </a:rPr>
              <a:t>(iii) the top circumstances that formed the bases for complaints.</a:t>
            </a:r>
            <a:endParaRPr lang="en-US" dirty="0"/>
          </a:p>
          <a:p>
            <a:endParaRPr lang="en-US" dirty="0"/>
          </a:p>
        </p:txBody>
      </p:sp>
      <p:sp>
        <p:nvSpPr>
          <p:cNvPr id="4" name="Slide Number Placeholder 3"/>
          <p:cNvSpPr>
            <a:spLocks noGrp="1"/>
          </p:cNvSpPr>
          <p:nvPr>
            <p:ph type="sldNum" sz="quarter" idx="5"/>
          </p:nvPr>
        </p:nvSpPr>
        <p:spPr/>
        <p:txBody>
          <a:bodyPr/>
          <a:lstStyle/>
          <a:p>
            <a:fld id="{12E5DA21-1282-4880-B91C-9C1E3B4371F8}" type="slidenum">
              <a:rPr lang="en-US" smtClean="0"/>
              <a:t>24</a:t>
            </a:fld>
            <a:endParaRPr lang="en-US"/>
          </a:p>
        </p:txBody>
      </p:sp>
    </p:spTree>
    <p:extLst>
      <p:ext uri="{BB962C8B-B14F-4D97-AF65-F5344CB8AC3E}">
        <p14:creationId xmlns:p14="http://schemas.microsoft.com/office/powerpoint/2010/main" val="4042316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pc="-10" dirty="0">
                <a:latin typeface="Arial" panose="020B0604020202020204" pitchFamily="34" charset="0"/>
                <a:ea typeface="Calibri" panose="020F0502020204030204" pitchFamily="34" charset="0"/>
                <a:cs typeface="Arial" panose="020B0604020202020204" pitchFamily="34" charset="0"/>
              </a:rPr>
              <a:t>Board Meeting revamp:</a:t>
            </a:r>
          </a:p>
          <a:p>
            <a:endParaRPr lang="en-US" sz="1200" spc="-10" dirty="0">
              <a:latin typeface="Arial" panose="020B0604020202020204" pitchFamily="34" charset="0"/>
              <a:ea typeface="Calibri" panose="020F0502020204030204" pitchFamily="34" charset="0"/>
              <a:cs typeface="Arial" panose="020B0604020202020204" pitchFamily="34" charset="0"/>
            </a:endParaRPr>
          </a:p>
          <a:p>
            <a:r>
              <a:rPr lang="en-US" sz="1200" spc="-10" dirty="0">
                <a:latin typeface="Arial" panose="020B0604020202020204" pitchFamily="34" charset="0"/>
                <a:ea typeface="Calibri" panose="020F0502020204030204" pitchFamily="34" charset="0"/>
                <a:cs typeface="Arial" panose="020B0604020202020204" pitchFamily="34" charset="0"/>
              </a:rPr>
              <a:t>Increased opportunities for community to…</a:t>
            </a:r>
          </a:p>
          <a:p>
            <a:r>
              <a:rPr lang="en-US" sz="1200" spc="-10" dirty="0">
                <a:latin typeface="Arial" panose="020B0604020202020204" pitchFamily="34" charset="0"/>
                <a:ea typeface="Calibri" panose="020F0502020204030204" pitchFamily="34" charset="0"/>
                <a:cs typeface="Arial" panose="020B0604020202020204" pitchFamily="34" charset="0"/>
              </a:rPr>
              <a:t>(</a:t>
            </a:r>
            <a:r>
              <a:rPr lang="en-US" sz="1200" spc="-10" dirty="0" err="1">
                <a:latin typeface="Arial" panose="020B0604020202020204" pitchFamily="34" charset="0"/>
                <a:ea typeface="Calibri" panose="020F0502020204030204" pitchFamily="34" charset="0"/>
                <a:cs typeface="Arial" panose="020B0604020202020204" pitchFamily="34" charset="0"/>
              </a:rPr>
              <a:t>i</a:t>
            </a:r>
            <a:r>
              <a:rPr lang="en-US" sz="1200" spc="-10" dirty="0">
                <a:latin typeface="Arial" panose="020B0604020202020204" pitchFamily="34" charset="0"/>
                <a:ea typeface="Calibri" panose="020F0502020204030204" pitchFamily="34" charset="0"/>
                <a:cs typeface="Arial" panose="020B0604020202020204" pitchFamily="34" charset="0"/>
              </a:rPr>
              <a:t>) offer comments and questions during monthly Board Meetings; </a:t>
            </a:r>
            <a:br>
              <a:rPr lang="en-US" sz="1200" spc="-10" dirty="0">
                <a:latin typeface="Arial" panose="020B0604020202020204" pitchFamily="34" charset="0"/>
                <a:ea typeface="Calibri" panose="020F0502020204030204" pitchFamily="34" charset="0"/>
                <a:cs typeface="Arial" panose="020B0604020202020204" pitchFamily="34" charset="0"/>
              </a:rPr>
            </a:br>
            <a:r>
              <a:rPr lang="en-US" sz="1200" spc="-10" dirty="0">
                <a:latin typeface="Arial" panose="020B0604020202020204" pitchFamily="34" charset="0"/>
                <a:ea typeface="Calibri" panose="020F0502020204030204" pitchFamily="34" charset="0"/>
                <a:cs typeface="Arial" panose="020B0604020202020204" pitchFamily="34" charset="0"/>
              </a:rPr>
              <a:t>(ii) provide qualitative feedback  to CCA’s on its efficacy; and </a:t>
            </a:r>
            <a:br>
              <a:rPr lang="en-US" sz="1200" spc="-10" dirty="0">
                <a:latin typeface="Arial" panose="020B0604020202020204" pitchFamily="34" charset="0"/>
                <a:ea typeface="Calibri" panose="020F0502020204030204" pitchFamily="34" charset="0"/>
                <a:cs typeface="Arial" panose="020B0604020202020204" pitchFamily="34" charset="0"/>
              </a:rPr>
            </a:br>
            <a:r>
              <a:rPr lang="en-US" sz="1200" spc="-10" dirty="0">
                <a:latin typeface="Arial" panose="020B0604020202020204" pitchFamily="34" charset="0"/>
                <a:ea typeface="Calibri" panose="020F0502020204030204" pitchFamily="34" charset="0"/>
                <a:cs typeface="Arial" panose="020B0604020202020204" pitchFamily="34" charset="0"/>
              </a:rPr>
              <a:t>(iii) become educated about issues related to community concerns through the use of guest speakers</a:t>
            </a:r>
            <a:endParaRPr lang="en-US" dirty="0"/>
          </a:p>
        </p:txBody>
      </p:sp>
      <p:sp>
        <p:nvSpPr>
          <p:cNvPr id="4" name="Slide Number Placeholder 3"/>
          <p:cNvSpPr>
            <a:spLocks noGrp="1"/>
          </p:cNvSpPr>
          <p:nvPr>
            <p:ph type="sldNum" sz="quarter" idx="5"/>
          </p:nvPr>
        </p:nvSpPr>
        <p:spPr/>
        <p:txBody>
          <a:bodyPr/>
          <a:lstStyle/>
          <a:p>
            <a:fld id="{12E5DA21-1282-4880-B91C-9C1E3B4371F8}" type="slidenum">
              <a:rPr lang="en-US" smtClean="0"/>
              <a:t>25</a:t>
            </a:fld>
            <a:endParaRPr lang="en-US"/>
          </a:p>
        </p:txBody>
      </p:sp>
    </p:spTree>
    <p:extLst>
      <p:ext uri="{BB962C8B-B14F-4D97-AF65-F5344CB8AC3E}">
        <p14:creationId xmlns:p14="http://schemas.microsoft.com/office/powerpoint/2010/main" val="2552174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E5DA21-1282-4880-B91C-9C1E3B4371F8}" type="slidenum">
              <a:rPr lang="en-US" smtClean="0"/>
              <a:t>26</a:t>
            </a:fld>
            <a:endParaRPr lang="en-US"/>
          </a:p>
        </p:txBody>
      </p:sp>
    </p:spTree>
    <p:extLst>
      <p:ext uri="{BB962C8B-B14F-4D97-AF65-F5344CB8AC3E}">
        <p14:creationId xmlns:p14="http://schemas.microsoft.com/office/powerpoint/2010/main" val="4085102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E5DA21-1282-4880-B91C-9C1E3B4371F8}" type="slidenum">
              <a:rPr lang="en-US" smtClean="0"/>
              <a:t>27</a:t>
            </a:fld>
            <a:endParaRPr lang="en-US"/>
          </a:p>
        </p:txBody>
      </p:sp>
    </p:spTree>
    <p:extLst>
      <p:ext uri="{BB962C8B-B14F-4D97-AF65-F5344CB8AC3E}">
        <p14:creationId xmlns:p14="http://schemas.microsoft.com/office/powerpoint/2010/main" val="1278548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Plan: More investigators, law interns, summarized reports, ambitious targets</a:t>
            </a:r>
          </a:p>
          <a:p>
            <a:pPr marL="0" indent="0">
              <a:buFont typeface="Arial" panose="020B0604020202020204" pitchFamily="34" charset="0"/>
              <a:buNone/>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Frutiger 55 Roman"/>
                <a:ea typeface="+mn-ea"/>
                <a:cs typeface="+mn-cs"/>
              </a:rPr>
              <a:t>Pursuant to Article 28, CCA should have a </a:t>
            </a:r>
            <a:r>
              <a:rPr lang="en-US" sz="1200" i="1" kern="1200" dirty="0">
                <a:solidFill>
                  <a:schemeClr val="tx1"/>
                </a:solidFill>
                <a:effectLst/>
                <a:latin typeface="Frutiger 55 Roman"/>
                <a:ea typeface="+mn-ea"/>
                <a:cs typeface="+mn-cs"/>
              </a:rPr>
              <a:t>minimum</a:t>
            </a:r>
            <a:r>
              <a:rPr lang="en-US" sz="1200" kern="1200" dirty="0">
                <a:solidFill>
                  <a:schemeClr val="tx1"/>
                </a:solidFill>
                <a:effectLst/>
                <a:latin typeface="Frutiger 55 Roman"/>
                <a:ea typeface="+mn-ea"/>
                <a:cs typeface="+mn-cs"/>
              </a:rPr>
              <a:t> of 5 investigators. For at least 10 years, CCA operated with no more than </a:t>
            </a:r>
            <a:r>
              <a:rPr lang="en-US" sz="1200" i="0" kern="1200" dirty="0">
                <a:solidFill>
                  <a:schemeClr val="tx1"/>
                </a:solidFill>
                <a:effectLst/>
                <a:latin typeface="Frutiger 55 Roman"/>
                <a:ea typeface="+mn-ea"/>
                <a:cs typeface="+mn-cs"/>
              </a:rPr>
              <a:t>3</a:t>
            </a:r>
            <a:r>
              <a:rPr lang="en-US" sz="1200" kern="1200" dirty="0">
                <a:solidFill>
                  <a:schemeClr val="tx1"/>
                </a:solidFill>
                <a:effectLst/>
                <a:latin typeface="Frutiger 55 Roman"/>
                <a:ea typeface="+mn-ea"/>
                <a:cs typeface="+mn-cs"/>
              </a:rPr>
              <a:t> investigators, and in some months, operated with only 2 investigators. This years-long staffing shortage has led to a massive backlog that will take a significant infusion of new staffing in order to eliminate the problem and bring CCA into compliance with the law. </a:t>
            </a:r>
          </a:p>
          <a:p>
            <a:endParaRPr lang="en-US" sz="1200" kern="1200" dirty="0">
              <a:solidFill>
                <a:schemeClr val="tx1"/>
              </a:solidFill>
              <a:effectLst/>
              <a:latin typeface="Frutiger 55 Roman"/>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Based on past performance, CCA closes appx 2 cases per investigator, per month. Based on those figures, current staffing would permit us to close 10 cases per month total once staff hired in Dec 2020 are fully trained (expected by summer 2021). Thus, because CCA gets appx 6-7 new cases per month, we would not be able to eliminate backlog with current staffing alone until as late as 2024.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12E5DA21-1282-4880-B91C-9C1E3B4371F8}" type="slidenum">
              <a:rPr lang="en-US" smtClean="0"/>
              <a:t>28</a:t>
            </a:fld>
            <a:endParaRPr lang="en-US"/>
          </a:p>
        </p:txBody>
      </p:sp>
    </p:spTree>
    <p:extLst>
      <p:ext uri="{BB962C8B-B14F-4D97-AF65-F5344CB8AC3E}">
        <p14:creationId xmlns:p14="http://schemas.microsoft.com/office/powerpoint/2010/main" val="1881547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CCA Ambassador program</a:t>
            </a:r>
          </a:p>
          <a:p>
            <a:pPr marL="742950" marR="0" lvl="1" indent="-28575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routine engagement and dissemination, </a:t>
            </a:r>
          </a:p>
          <a:p>
            <a:pPr marL="742950" marR="0" lvl="1" indent="-285750">
              <a:lnSpc>
                <a:spcPct val="107000"/>
              </a:lnSpc>
              <a:spcBef>
                <a:spcPts val="0"/>
              </a:spcBef>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mediation </a:t>
            </a:r>
          </a:p>
          <a:p>
            <a:endParaRPr lang="en-US" dirty="0"/>
          </a:p>
        </p:txBody>
      </p:sp>
      <p:sp>
        <p:nvSpPr>
          <p:cNvPr id="4" name="Slide Number Placeholder 3"/>
          <p:cNvSpPr>
            <a:spLocks noGrp="1"/>
          </p:cNvSpPr>
          <p:nvPr>
            <p:ph type="sldNum" sz="quarter" idx="5"/>
          </p:nvPr>
        </p:nvSpPr>
        <p:spPr/>
        <p:txBody>
          <a:bodyPr/>
          <a:lstStyle/>
          <a:p>
            <a:fld id="{12E5DA21-1282-4880-B91C-9C1E3B4371F8}" type="slidenum">
              <a:rPr lang="en-US" smtClean="0"/>
              <a:t>29</a:t>
            </a:fld>
            <a:endParaRPr lang="en-US"/>
          </a:p>
        </p:txBody>
      </p:sp>
    </p:spTree>
    <p:extLst>
      <p:ext uri="{BB962C8B-B14F-4D97-AF65-F5344CB8AC3E}">
        <p14:creationId xmlns:p14="http://schemas.microsoft.com/office/powerpoint/2010/main" val="931197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t>4/26/2021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4/26/2021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4/26/2021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4/26/2021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4/26/2021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4/26/2021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4/26/2021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www.cincinnati-oh.gov/ccia/" TargetMode="External"/><Relationship Id="rId7" Type="http://schemas.openxmlformats.org/officeDocument/2006/relationships/hyperlink" Target="https://www.facebook.com/citizencomplaintauthority/"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s://twitter.com/ccauthority" TargetMode="External"/><Relationship Id="rId4" Type="http://schemas.openxmlformats.org/officeDocument/2006/relationships/hyperlink" Target="mailto:CCA-complaints@cincinnati-oh.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961102" y="1442798"/>
            <a:ext cx="7246900" cy="1102519"/>
          </a:xfrm>
        </p:spPr>
        <p:txBody>
          <a:bodyPr anchor="b" anchorCtr="0">
            <a:noAutofit/>
          </a:bodyPr>
          <a:lstStyle/>
          <a:p>
            <a:pPr algn="l"/>
            <a:r>
              <a:rPr lang="en-US" sz="3200" b="1" dirty="0">
                <a:solidFill>
                  <a:schemeClr val="bg1"/>
                </a:solidFill>
              </a:rPr>
              <a:t>Citizen Complaint Authority (CCA) Update</a:t>
            </a:r>
          </a:p>
        </p:txBody>
      </p:sp>
      <p:sp>
        <p:nvSpPr>
          <p:cNvPr id="5" name="Subtitle 4"/>
          <p:cNvSpPr>
            <a:spLocks noGrp="1"/>
          </p:cNvSpPr>
          <p:nvPr>
            <p:ph type="subTitle" idx="1"/>
          </p:nvPr>
        </p:nvSpPr>
        <p:spPr>
          <a:xfrm>
            <a:off x="961102" y="2513297"/>
            <a:ext cx="5549137" cy="911961"/>
          </a:xfrm>
        </p:spPr>
        <p:txBody>
          <a:bodyPr>
            <a:noAutofit/>
          </a:bodyPr>
          <a:lstStyle/>
          <a:p>
            <a:pPr algn="l"/>
            <a:r>
              <a:rPr lang="en-US" sz="1800" dirty="0">
                <a:solidFill>
                  <a:srgbClr val="FFFFFF"/>
                </a:solidFill>
              </a:rPr>
              <a:t>City of Cincinnati Neighborhoods Committee</a:t>
            </a:r>
          </a:p>
        </p:txBody>
      </p:sp>
      <p:sp>
        <p:nvSpPr>
          <p:cNvPr id="7"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n-US" sz="800" dirty="0">
                <a:solidFill>
                  <a:srgbClr val="FFFFFF"/>
                </a:solidFill>
              </a:rPr>
              <a:t>March 18, 2021</a:t>
            </a:r>
          </a:p>
        </p:txBody>
      </p:sp>
      <p:sp>
        <p:nvSpPr>
          <p:cNvPr id="8" name="TextBox 7">
            <a:extLst>
              <a:ext uri="{FF2B5EF4-FFF2-40B4-BE49-F238E27FC236}">
                <a16:creationId xmlns:a16="http://schemas.microsoft.com/office/drawing/2014/main" id="{7B073C9B-EDD4-4117-B9FE-F3E3BDEEAA47}"/>
              </a:ext>
            </a:extLst>
          </p:cNvPr>
          <p:cNvSpPr txBox="1"/>
          <p:nvPr/>
        </p:nvSpPr>
        <p:spPr>
          <a:xfrm>
            <a:off x="3636002" y="3615816"/>
            <a:ext cx="4572000" cy="646331"/>
          </a:xfrm>
          <a:prstGeom prst="rect">
            <a:avLst/>
          </a:prstGeom>
          <a:noFill/>
        </p:spPr>
        <p:txBody>
          <a:bodyPr wrap="square">
            <a:spAutoFit/>
          </a:bodyPr>
          <a:lstStyle/>
          <a:p>
            <a:pPr algn="r" eaLnBrk="1" hangingPunct="1">
              <a:spcBef>
                <a:spcPct val="0"/>
              </a:spcBef>
              <a:buFontTx/>
              <a:buNone/>
            </a:pPr>
            <a:r>
              <a:rPr lang="en-US" altLang="en-US" sz="1800" dirty="0">
                <a:solidFill>
                  <a:srgbClr val="FFFFFF"/>
                </a:solidFill>
                <a:latin typeface="+mn-lt"/>
                <a:sym typeface="Arial" pitchFamily="34" charset="0"/>
              </a:rPr>
              <a:t>Gabe Davis</a:t>
            </a:r>
          </a:p>
          <a:p>
            <a:pPr algn="r" eaLnBrk="1" hangingPunct="1">
              <a:spcBef>
                <a:spcPct val="0"/>
              </a:spcBef>
              <a:buFontTx/>
              <a:buNone/>
            </a:pPr>
            <a:r>
              <a:rPr lang="en-US" altLang="en-US" sz="1800" dirty="0">
                <a:solidFill>
                  <a:srgbClr val="FFFFFF"/>
                </a:solidFill>
                <a:latin typeface="+mn-lt"/>
                <a:sym typeface="Arial" pitchFamily="34" charset="0"/>
              </a:rPr>
              <a:t>Executive Director</a:t>
            </a:r>
          </a:p>
        </p:txBody>
      </p:sp>
    </p:spTree>
    <p:extLst>
      <p:ext uri="{BB962C8B-B14F-4D97-AF65-F5344CB8AC3E}">
        <p14:creationId xmlns:p14="http://schemas.microsoft.com/office/powerpoint/2010/main" val="2549096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10</a:t>
            </a:fld>
            <a:endParaRPr lang="en-US" sz="800" dirty="0">
              <a:solidFill>
                <a:srgbClr val="FFFFFF"/>
              </a:solidFill>
            </a:endParaRPr>
          </a:p>
        </p:txBody>
      </p:sp>
      <p:sp>
        <p:nvSpPr>
          <p:cNvPr id="20" name="Rectangle 12"/>
          <p:cNvSpPr>
            <a:spLocks noChangeArrowheads="1"/>
          </p:cNvSpPr>
          <p:nvPr/>
        </p:nvSpPr>
        <p:spPr bwMode="auto">
          <a:xfrm>
            <a:off x="4477070" y="1051684"/>
            <a:ext cx="1198563"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517525" indent="-263525" algn="l">
              <a:buSzPct val="100000"/>
            </a:pPr>
            <a:r>
              <a:rPr lang="en-US" sz="1400" b="1" dirty="0">
                <a:solidFill>
                  <a:srgbClr val="FFFFFF"/>
                </a:solidFill>
                <a:latin typeface="Arial" charset="0"/>
                <a:cs typeface="Arial" charset="0"/>
              </a:rPr>
              <a:t>$14.6</a:t>
            </a:r>
          </a:p>
        </p:txBody>
      </p:sp>
      <p:sp>
        <p:nvSpPr>
          <p:cNvPr id="21" name="Rectangle 12"/>
          <p:cNvSpPr>
            <a:spLocks noChangeArrowheads="1"/>
          </p:cNvSpPr>
          <p:nvPr/>
        </p:nvSpPr>
        <p:spPr bwMode="auto">
          <a:xfrm>
            <a:off x="5042488" y="1046854"/>
            <a:ext cx="1198563"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517525" indent="-263525" algn="l">
              <a:buSzPct val="100000"/>
            </a:pPr>
            <a:r>
              <a:rPr lang="en-US" sz="1400" b="1" dirty="0">
                <a:solidFill>
                  <a:srgbClr val="FFFFFF"/>
                </a:solidFill>
                <a:latin typeface="Arial" charset="0"/>
                <a:cs typeface="Arial" charset="0"/>
              </a:rPr>
              <a:t>$14.4</a:t>
            </a:r>
          </a:p>
        </p:txBody>
      </p:sp>
      <p:sp>
        <p:nvSpPr>
          <p:cNvPr id="22" name="Rectangle 12"/>
          <p:cNvSpPr>
            <a:spLocks noChangeArrowheads="1"/>
          </p:cNvSpPr>
          <p:nvPr/>
        </p:nvSpPr>
        <p:spPr bwMode="auto">
          <a:xfrm>
            <a:off x="5583842" y="1752314"/>
            <a:ext cx="1198563"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517525" indent="-263525" algn="l">
              <a:buSzPct val="100000"/>
            </a:pPr>
            <a:r>
              <a:rPr lang="en-US" sz="1400" b="1" dirty="0">
                <a:solidFill>
                  <a:srgbClr val="FFFFFF"/>
                </a:solidFill>
                <a:latin typeface="Arial" charset="0"/>
                <a:cs typeface="Arial" charset="0"/>
              </a:rPr>
              <a:t>$11.4</a:t>
            </a:r>
          </a:p>
        </p:txBody>
      </p:sp>
      <p:sp>
        <p:nvSpPr>
          <p:cNvPr id="23" name="Rectangle 12"/>
          <p:cNvSpPr>
            <a:spLocks noChangeArrowheads="1"/>
          </p:cNvSpPr>
          <p:nvPr/>
        </p:nvSpPr>
        <p:spPr bwMode="auto">
          <a:xfrm>
            <a:off x="6145212" y="1835491"/>
            <a:ext cx="119856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517525" indent="-263525" algn="l">
              <a:buSzPct val="100000"/>
            </a:pPr>
            <a:r>
              <a:rPr lang="en-US" sz="1400" b="1" dirty="0">
                <a:solidFill>
                  <a:srgbClr val="FFFFFF"/>
                </a:solidFill>
                <a:latin typeface="Arial" charset="0"/>
                <a:cs typeface="Arial" charset="0"/>
              </a:rPr>
              <a:t>$11.1</a:t>
            </a:r>
          </a:p>
        </p:txBody>
      </p:sp>
      <p:sp>
        <p:nvSpPr>
          <p:cNvPr id="24" name="Rectangle 12"/>
          <p:cNvSpPr>
            <a:spLocks noChangeArrowheads="1"/>
          </p:cNvSpPr>
          <p:nvPr/>
        </p:nvSpPr>
        <p:spPr bwMode="auto">
          <a:xfrm>
            <a:off x="6744493" y="2297157"/>
            <a:ext cx="1198563"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517525" indent="-263525" algn="l">
              <a:buSzPct val="100000"/>
            </a:pPr>
            <a:r>
              <a:rPr lang="en-US" sz="1400" b="1" dirty="0">
                <a:solidFill>
                  <a:srgbClr val="FFFFFF"/>
                </a:solidFill>
                <a:latin typeface="Arial" charset="0"/>
                <a:cs typeface="Arial" charset="0"/>
              </a:rPr>
              <a:t>$9.0</a:t>
            </a:r>
          </a:p>
        </p:txBody>
      </p:sp>
      <p:sp>
        <p:nvSpPr>
          <p:cNvPr id="25" name="Rectangle 12"/>
          <p:cNvSpPr>
            <a:spLocks noChangeArrowheads="1"/>
          </p:cNvSpPr>
          <p:nvPr/>
        </p:nvSpPr>
        <p:spPr bwMode="auto">
          <a:xfrm>
            <a:off x="7259016" y="2391194"/>
            <a:ext cx="119856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517525" indent="-263525" algn="l">
              <a:buSzPct val="100000"/>
            </a:pPr>
            <a:r>
              <a:rPr lang="en-US" sz="1400" b="1" dirty="0">
                <a:solidFill>
                  <a:srgbClr val="FFFFFF"/>
                </a:solidFill>
                <a:latin typeface="Arial" charset="0"/>
                <a:cs typeface="Arial" charset="0"/>
              </a:rPr>
              <a:t>$8.5</a:t>
            </a:r>
          </a:p>
        </p:txBody>
      </p:sp>
      <p:sp>
        <p:nvSpPr>
          <p:cNvPr id="27" name="Content Placeholder 4">
            <a:extLst>
              <a:ext uri="{FF2B5EF4-FFF2-40B4-BE49-F238E27FC236}">
                <a16:creationId xmlns:a16="http://schemas.microsoft.com/office/drawing/2014/main" id="{B5009745-46F3-4868-B44A-027C93D13DE4}"/>
              </a:ext>
            </a:extLst>
          </p:cNvPr>
          <p:cNvSpPr txBox="1">
            <a:spLocks/>
          </p:cNvSpPr>
          <p:nvPr/>
        </p:nvSpPr>
        <p:spPr>
          <a:xfrm>
            <a:off x="467780" y="1056996"/>
            <a:ext cx="8121583" cy="3372810"/>
          </a:xfrm>
          <a:prstGeom prst="rect">
            <a:avLst/>
          </a:prstGeom>
        </p:spPr>
        <p:txBody>
          <a:bodyPr vert="horz" lIns="91440" tIns="45720" rIns="91440" bIns="45720" numCol="2"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1291D1"/>
                </a:solidFill>
                <a:effectLst/>
                <a:uLnTx/>
                <a:uFillTx/>
                <a:ea typeface="+mn-ea"/>
                <a:cs typeface="+mn-cs"/>
              </a:rPr>
              <a:t>Complaints Investigated by CCA</a:t>
            </a:r>
            <a:endParaRPr kumimoji="0" lang="en-US" altLang="en-US" sz="1600" i="0" u="none" strike="noStrike" kern="1200" cap="none" spc="0" normalizeH="0" baseline="0" noProof="0" dirty="0">
              <a:ln>
                <a:noFill/>
              </a:ln>
              <a:solidFill>
                <a:srgbClr val="1291D1"/>
              </a:solidFill>
              <a:effectLst/>
              <a:uLnTx/>
              <a:uFillTx/>
              <a:ea typeface="+mn-ea"/>
              <a:cs typeface="+mn-cs"/>
            </a:endParaRPr>
          </a:p>
          <a:p>
            <a:pPr marL="231775" marR="0" lvl="0" indent="-231775" algn="l" defTabSz="914400" rtl="0" eaLnBrk="1" fontAlgn="auto" latinLnBrk="0" hangingPunct="1">
              <a:lnSpc>
                <a:spcPct val="100000"/>
              </a:lnSpc>
              <a:spcBef>
                <a:spcPts val="0"/>
              </a:spcBef>
              <a:spcAft>
                <a:spcPts val="600"/>
              </a:spcAft>
              <a:buClr>
                <a:srgbClr val="00B0F0"/>
              </a:buClr>
              <a:buSzTx/>
              <a:buFont typeface="Arial" panose="020B0604020202020204" pitchFamily="34" charset="0"/>
              <a:buChar char="•"/>
              <a:tabLst/>
              <a:defRPr/>
            </a:pPr>
            <a:r>
              <a:rPr kumimoji="0" lang="en-US" altLang="en-US" sz="1600" i="0" u="none" strike="noStrike" kern="1200" cap="none" spc="0" normalizeH="0" baseline="0" noProof="0" dirty="0">
                <a:ln>
                  <a:noFill/>
                </a:ln>
                <a:effectLst/>
                <a:uLnTx/>
                <a:uFillTx/>
                <a:ea typeface="+mn-ea"/>
                <a:cs typeface="+mn-cs"/>
              </a:rPr>
              <a:t>Discrimination/Racial Profiling</a:t>
            </a:r>
          </a:p>
          <a:p>
            <a:pPr marL="231775" marR="0" lvl="0" indent="-231775" algn="l" defTabSz="914400" rtl="0" eaLnBrk="1" fontAlgn="auto" latinLnBrk="0" hangingPunct="1">
              <a:lnSpc>
                <a:spcPct val="100000"/>
              </a:lnSpc>
              <a:spcBef>
                <a:spcPts val="0"/>
              </a:spcBef>
              <a:spcAft>
                <a:spcPts val="600"/>
              </a:spcAft>
              <a:buClr>
                <a:srgbClr val="00B0F0"/>
              </a:buClr>
              <a:buSzTx/>
              <a:buFont typeface="Arial" panose="020B0604020202020204" pitchFamily="34" charset="0"/>
              <a:buChar char="•"/>
              <a:tabLst/>
              <a:defRPr/>
            </a:pPr>
            <a:r>
              <a:rPr kumimoji="0" lang="en-US" altLang="en-US" sz="1600" i="0" u="none" strike="noStrike" kern="1200" cap="none" spc="0" normalizeH="0" baseline="0" noProof="0" dirty="0">
                <a:ln>
                  <a:noFill/>
                </a:ln>
                <a:effectLst/>
                <a:uLnTx/>
                <a:uFillTx/>
                <a:ea typeface="+mn-ea"/>
                <a:cs typeface="+mn-cs"/>
              </a:rPr>
              <a:t>Improper Entry, Search and Seizure</a:t>
            </a:r>
          </a:p>
          <a:p>
            <a:pPr marL="231775" marR="0" lvl="0" indent="-231775" algn="l" defTabSz="914400" rtl="0" eaLnBrk="1" fontAlgn="auto" latinLnBrk="0" hangingPunct="1">
              <a:lnSpc>
                <a:spcPct val="100000"/>
              </a:lnSpc>
              <a:spcBef>
                <a:spcPts val="0"/>
              </a:spcBef>
              <a:spcAft>
                <a:spcPts val="600"/>
              </a:spcAft>
              <a:buClr>
                <a:srgbClr val="00B0F0"/>
              </a:buClr>
              <a:buSzTx/>
              <a:buFont typeface="Arial" panose="020B0604020202020204" pitchFamily="34" charset="0"/>
              <a:buChar char="•"/>
              <a:tabLst/>
              <a:defRPr/>
            </a:pPr>
            <a:r>
              <a:rPr kumimoji="0" lang="en-US" altLang="en-US" sz="1600" i="0" u="none" strike="noStrike" kern="1200" cap="none" spc="0" normalizeH="0" baseline="0" noProof="0" dirty="0">
                <a:ln>
                  <a:noFill/>
                </a:ln>
                <a:effectLst/>
                <a:uLnTx/>
                <a:uFillTx/>
                <a:ea typeface="+mn-ea"/>
                <a:cs typeface="+mn-cs"/>
              </a:rPr>
              <a:t>Excessive Use of Force</a:t>
            </a:r>
          </a:p>
          <a:p>
            <a:pPr marL="231775" marR="0" lvl="0" indent="-231775" algn="l" defTabSz="914400" rtl="0" eaLnBrk="1" fontAlgn="auto" latinLnBrk="0" hangingPunct="1">
              <a:lnSpc>
                <a:spcPct val="100000"/>
              </a:lnSpc>
              <a:spcBef>
                <a:spcPts val="0"/>
              </a:spcBef>
              <a:spcAft>
                <a:spcPts val="600"/>
              </a:spcAft>
              <a:buClr>
                <a:srgbClr val="00B0F0"/>
              </a:buClr>
              <a:buSzTx/>
              <a:buFont typeface="Arial" panose="020B0604020202020204" pitchFamily="34" charset="0"/>
              <a:buChar char="•"/>
              <a:tabLst/>
              <a:defRPr/>
            </a:pPr>
            <a:r>
              <a:rPr kumimoji="0" lang="en-US" altLang="en-US" sz="1600" i="0" u="none" strike="noStrike" kern="1200" cap="none" spc="0" normalizeH="0" baseline="0" noProof="0" dirty="0">
                <a:ln>
                  <a:noFill/>
                </a:ln>
                <a:effectLst/>
                <a:uLnTx/>
                <a:uFillTx/>
                <a:ea typeface="+mn-ea"/>
                <a:cs typeface="+mn-cs"/>
              </a:rPr>
              <a:t>Improper Stop</a:t>
            </a:r>
          </a:p>
          <a:p>
            <a:pPr marL="231775" marR="0" lvl="0" indent="-231775" algn="l" defTabSz="914400" rtl="0" eaLnBrk="1" fontAlgn="auto" latinLnBrk="0" hangingPunct="1">
              <a:lnSpc>
                <a:spcPct val="100000"/>
              </a:lnSpc>
              <a:spcBef>
                <a:spcPts val="0"/>
              </a:spcBef>
              <a:spcAft>
                <a:spcPts val="600"/>
              </a:spcAft>
              <a:buClr>
                <a:srgbClr val="00B0F0"/>
              </a:buClr>
              <a:buSzTx/>
              <a:buFont typeface="Arial" panose="020B0604020202020204" pitchFamily="34" charset="0"/>
              <a:buChar char="•"/>
              <a:tabLst/>
              <a:defRPr/>
            </a:pPr>
            <a:r>
              <a:rPr kumimoji="0" lang="en-US" altLang="en-US" sz="1600" i="0" u="none" strike="noStrike" kern="1200" cap="none" spc="0" normalizeH="0" baseline="0" noProof="0" dirty="0">
                <a:ln>
                  <a:noFill/>
                </a:ln>
                <a:effectLst/>
                <a:uLnTx/>
                <a:uFillTx/>
                <a:ea typeface="+mn-ea"/>
                <a:cs typeface="+mn-cs"/>
              </a:rPr>
              <a:t>Improper Pointing of Firearm</a:t>
            </a:r>
          </a:p>
          <a:p>
            <a:pPr marL="231775" marR="0" lvl="0" indent="-231775" algn="l" defTabSz="914400" rtl="0" eaLnBrk="1" fontAlgn="auto" latinLnBrk="0" hangingPunct="1">
              <a:lnSpc>
                <a:spcPct val="100000"/>
              </a:lnSpc>
              <a:spcBef>
                <a:spcPts val="0"/>
              </a:spcBef>
              <a:spcAft>
                <a:spcPts val="600"/>
              </a:spcAft>
              <a:buClr>
                <a:srgbClr val="00B0F0"/>
              </a:buClr>
              <a:buSzTx/>
              <a:buFont typeface="Arial" panose="020B0604020202020204" pitchFamily="34" charset="0"/>
              <a:buChar char="•"/>
              <a:tabLst/>
              <a:defRPr/>
            </a:pPr>
            <a:r>
              <a:rPr kumimoji="0" lang="en-US" altLang="en-US" sz="1600" i="0" u="none" strike="noStrike" kern="1200" cap="none" spc="0" normalizeH="0" baseline="0" noProof="0" dirty="0">
                <a:ln>
                  <a:noFill/>
                </a:ln>
                <a:effectLst/>
                <a:uLnTx/>
                <a:uFillTx/>
                <a:ea typeface="+mn-ea"/>
                <a:cs typeface="+mn-cs"/>
              </a:rPr>
              <a:t>Discharge of Firearm</a:t>
            </a:r>
          </a:p>
          <a:p>
            <a:pPr marL="231775" marR="0" lvl="0" indent="-231775" algn="l" defTabSz="914400" rtl="0" eaLnBrk="1" fontAlgn="auto" latinLnBrk="0" hangingPunct="1">
              <a:lnSpc>
                <a:spcPct val="100000"/>
              </a:lnSpc>
              <a:spcBef>
                <a:spcPts val="0"/>
              </a:spcBef>
              <a:spcAft>
                <a:spcPts val="600"/>
              </a:spcAft>
              <a:buClr>
                <a:srgbClr val="00B0F0"/>
              </a:buClr>
              <a:buSzTx/>
              <a:buFont typeface="Arial" panose="020B0604020202020204" pitchFamily="34" charset="0"/>
              <a:buChar char="•"/>
              <a:tabLst/>
              <a:defRPr/>
            </a:pPr>
            <a:r>
              <a:rPr kumimoji="0" lang="en-US" altLang="en-US" sz="1600" i="0" u="none" strike="noStrike" kern="1200" cap="none" spc="0" normalizeH="0" baseline="0" noProof="0" dirty="0">
                <a:ln>
                  <a:noFill/>
                </a:ln>
                <a:effectLst/>
                <a:uLnTx/>
                <a:uFillTx/>
                <a:ea typeface="+mn-ea"/>
                <a:cs typeface="+mn-cs"/>
              </a:rPr>
              <a:t>Death in custody</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US" sz="1600" b="1" i="0" u="none" strike="noStrike" kern="1200" cap="none" spc="0" normalizeH="0" baseline="0" noProof="0" dirty="0">
              <a:ln>
                <a:noFill/>
              </a:ln>
              <a:solidFill>
                <a:srgbClr val="1F497D"/>
              </a:solidFill>
              <a:effectLst/>
              <a:uLnTx/>
              <a:uFillTx/>
              <a:ea typeface="+mn-ea"/>
              <a:cs typeface="+mn-cs"/>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US" sz="1600" b="1" i="0" u="none" strike="noStrike" kern="1200" cap="none" spc="0" normalizeH="0" baseline="0" noProof="0" dirty="0">
              <a:ln>
                <a:noFill/>
              </a:ln>
              <a:solidFill>
                <a:srgbClr val="1F497D"/>
              </a:solidFill>
              <a:effectLst/>
              <a:uLnTx/>
              <a:uFillTx/>
              <a:ea typeface="+mn-ea"/>
              <a:cs typeface="+mn-cs"/>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1291D1"/>
                </a:solidFill>
                <a:effectLst/>
                <a:uLnTx/>
                <a:uFillTx/>
                <a:ea typeface="+mn-ea"/>
                <a:cs typeface="+mn-cs"/>
              </a:rPr>
              <a:t>Secondary Causes of Action Investigated by CCA</a:t>
            </a:r>
          </a:p>
          <a:p>
            <a:pPr marL="231775" marR="0" lvl="0" indent="-231775" algn="l" defTabSz="914400" rtl="0" eaLnBrk="1" fontAlgn="auto" latinLnBrk="0" hangingPunct="1">
              <a:lnSpc>
                <a:spcPct val="100000"/>
              </a:lnSpc>
              <a:spcBef>
                <a:spcPts val="0"/>
              </a:spcBef>
              <a:spcAft>
                <a:spcPts val="600"/>
              </a:spcAft>
              <a:buClr>
                <a:srgbClr val="00B0F0"/>
              </a:buClr>
              <a:buSzTx/>
              <a:buFont typeface="Arial" panose="020B0604020202020204" pitchFamily="34" charset="0"/>
              <a:buChar char="•"/>
              <a:tabLst/>
              <a:defRPr/>
            </a:pPr>
            <a:r>
              <a:rPr kumimoji="0" lang="en-US" altLang="en-US" sz="1600" i="0" u="none" strike="noStrike" kern="1200" cap="none" spc="0" normalizeH="0" baseline="0" noProof="0" dirty="0">
                <a:ln>
                  <a:noFill/>
                </a:ln>
                <a:effectLst/>
                <a:uLnTx/>
                <a:uFillTx/>
                <a:ea typeface="+mn-ea"/>
                <a:cs typeface="+mn-cs"/>
              </a:rPr>
              <a:t>Discourtesy or Unprofessional Attitude</a:t>
            </a:r>
          </a:p>
          <a:p>
            <a:pPr marL="231775" marR="0" lvl="0" indent="-231775" algn="l" defTabSz="914400" rtl="0" eaLnBrk="1" fontAlgn="auto" latinLnBrk="0" hangingPunct="1">
              <a:lnSpc>
                <a:spcPct val="100000"/>
              </a:lnSpc>
              <a:spcBef>
                <a:spcPts val="0"/>
              </a:spcBef>
              <a:spcAft>
                <a:spcPts val="600"/>
              </a:spcAft>
              <a:buClr>
                <a:srgbClr val="00B0F0"/>
              </a:buClr>
              <a:buSzTx/>
              <a:buFont typeface="Arial" panose="020B0604020202020204" pitchFamily="34" charset="0"/>
              <a:buChar char="•"/>
              <a:tabLst/>
              <a:defRPr/>
            </a:pPr>
            <a:r>
              <a:rPr kumimoji="0" lang="en-US" altLang="en-US" sz="1600" i="0" u="none" strike="noStrike" kern="1200" cap="none" spc="0" normalizeH="0" baseline="0" noProof="0" dirty="0">
                <a:ln>
                  <a:noFill/>
                </a:ln>
                <a:effectLst/>
                <a:uLnTx/>
                <a:uFillTx/>
                <a:ea typeface="+mn-ea"/>
                <a:cs typeface="+mn-cs"/>
              </a:rPr>
              <a:t>Lack of Proper Service</a:t>
            </a:r>
          </a:p>
          <a:p>
            <a:pPr marL="231775" marR="0" lvl="0" indent="-231775" algn="l" defTabSz="914400" rtl="0" eaLnBrk="1" fontAlgn="auto" latinLnBrk="0" hangingPunct="1">
              <a:lnSpc>
                <a:spcPct val="100000"/>
              </a:lnSpc>
              <a:spcBef>
                <a:spcPts val="0"/>
              </a:spcBef>
              <a:spcAft>
                <a:spcPts val="600"/>
              </a:spcAft>
              <a:buClr>
                <a:srgbClr val="00B0F0"/>
              </a:buClr>
              <a:buSzTx/>
              <a:buFont typeface="Arial" panose="020B0604020202020204" pitchFamily="34" charset="0"/>
              <a:buChar char="•"/>
              <a:tabLst/>
              <a:defRPr/>
            </a:pPr>
            <a:r>
              <a:rPr kumimoji="0" lang="en-US" altLang="en-US" sz="1600" i="0" u="none" strike="noStrike" kern="1200" cap="none" spc="0" normalizeH="0" baseline="0" noProof="0" dirty="0">
                <a:ln>
                  <a:noFill/>
                </a:ln>
                <a:effectLst/>
                <a:uLnTx/>
                <a:uFillTx/>
                <a:ea typeface="+mn-ea"/>
                <a:cs typeface="+mn-cs"/>
              </a:rPr>
              <a:t>Improper Procedure</a:t>
            </a:r>
          </a:p>
          <a:p>
            <a:pPr marL="231775" marR="0" lvl="0" indent="-231775" algn="l" defTabSz="914400" rtl="0" eaLnBrk="1" fontAlgn="auto" latinLnBrk="0" hangingPunct="1">
              <a:lnSpc>
                <a:spcPct val="100000"/>
              </a:lnSpc>
              <a:spcBef>
                <a:spcPts val="0"/>
              </a:spcBef>
              <a:spcAft>
                <a:spcPts val="600"/>
              </a:spcAft>
              <a:buClr>
                <a:srgbClr val="00B0F0"/>
              </a:buClr>
              <a:buSzTx/>
              <a:buFont typeface="Arial" panose="020B0604020202020204" pitchFamily="34" charset="0"/>
              <a:buChar char="•"/>
              <a:tabLst/>
              <a:defRPr/>
            </a:pPr>
            <a:r>
              <a:rPr kumimoji="0" lang="en-US" altLang="en-US" sz="1600" i="0" u="none" strike="noStrike" kern="1200" cap="none" spc="0" normalizeH="0" baseline="0" noProof="0" dirty="0">
                <a:ln>
                  <a:noFill/>
                </a:ln>
                <a:effectLst/>
                <a:uLnTx/>
                <a:uFillTx/>
                <a:ea typeface="+mn-ea"/>
                <a:cs typeface="+mn-cs"/>
              </a:rPr>
              <a:t>Harassment</a:t>
            </a:r>
          </a:p>
          <a:p>
            <a:pPr marL="231775" marR="0" lvl="0" indent="-231775" algn="l" defTabSz="914400" rtl="0" eaLnBrk="1" fontAlgn="auto" latinLnBrk="0" hangingPunct="1">
              <a:lnSpc>
                <a:spcPct val="100000"/>
              </a:lnSpc>
              <a:spcBef>
                <a:spcPts val="0"/>
              </a:spcBef>
              <a:spcAft>
                <a:spcPts val="600"/>
              </a:spcAft>
              <a:buClr>
                <a:srgbClr val="00B0F0"/>
              </a:buClr>
              <a:buSzTx/>
              <a:buFont typeface="Arial" panose="020B0604020202020204" pitchFamily="34" charset="0"/>
              <a:buChar char="•"/>
              <a:tabLst/>
              <a:defRPr/>
            </a:pPr>
            <a:r>
              <a:rPr kumimoji="0" lang="en-US" altLang="en-US" sz="1600" i="0" u="none" strike="noStrike" kern="1200" cap="none" spc="0" normalizeH="0" baseline="0" noProof="0" dirty="0">
                <a:ln>
                  <a:noFill/>
                </a:ln>
                <a:effectLst/>
                <a:uLnTx/>
                <a:uFillTx/>
                <a:ea typeface="+mn-ea"/>
                <a:cs typeface="+mn-cs"/>
              </a:rPr>
              <a:t>Abuse of Authority</a:t>
            </a:r>
          </a:p>
        </p:txBody>
      </p:sp>
      <p:sp>
        <p:nvSpPr>
          <p:cNvPr id="12" name="Title 1">
            <a:extLst>
              <a:ext uri="{FF2B5EF4-FFF2-40B4-BE49-F238E27FC236}">
                <a16:creationId xmlns:a16="http://schemas.microsoft.com/office/drawing/2014/main" id="{9A206F36-AE9C-4A0D-98F1-21757308F8CD}"/>
              </a:ext>
            </a:extLst>
          </p:cNvPr>
          <p:cNvSpPr txBox="1">
            <a:spLocks/>
          </p:cNvSpPr>
          <p:nvPr/>
        </p:nvSpPr>
        <p:spPr>
          <a:xfrm>
            <a:off x="467782" y="459407"/>
            <a:ext cx="6136218" cy="467527"/>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073E87"/>
                </a:solidFill>
              </a:rPr>
              <a:t>What complaints does CCA investigate?</a:t>
            </a:r>
            <a:endParaRPr lang="en-US" sz="2000" b="1" dirty="0">
              <a:solidFill>
                <a:srgbClr val="FFFFFF"/>
              </a:solidFill>
            </a:endParaRPr>
          </a:p>
        </p:txBody>
      </p:sp>
      <p:cxnSp>
        <p:nvCxnSpPr>
          <p:cNvPr id="13" name="Straight Connector 12">
            <a:extLst>
              <a:ext uri="{FF2B5EF4-FFF2-40B4-BE49-F238E27FC236}">
                <a16:creationId xmlns:a16="http://schemas.microsoft.com/office/drawing/2014/main" id="{0DB7A7E0-A662-4E41-8658-E46B39DC307C}"/>
              </a:ext>
            </a:extLst>
          </p:cNvPr>
          <p:cNvCxnSpPr/>
          <p:nvPr/>
        </p:nvCxnSpPr>
        <p:spPr>
          <a:xfrm>
            <a:off x="535237" y="894761"/>
            <a:ext cx="1140178" cy="0"/>
          </a:xfrm>
          <a:prstGeom prst="line">
            <a:avLst/>
          </a:prstGeom>
          <a:ln>
            <a:solidFill>
              <a:srgbClr val="C2D34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6238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11</a:t>
            </a:fld>
            <a:endParaRPr lang="en-US" sz="800" dirty="0">
              <a:solidFill>
                <a:srgbClr val="FFFFFF"/>
              </a:solidFill>
            </a:endParaRPr>
          </a:p>
        </p:txBody>
      </p:sp>
      <p:sp>
        <p:nvSpPr>
          <p:cNvPr id="10" name="Title 1"/>
          <p:cNvSpPr txBox="1">
            <a:spLocks/>
          </p:cNvSpPr>
          <p:nvPr/>
        </p:nvSpPr>
        <p:spPr>
          <a:xfrm>
            <a:off x="472190" y="449719"/>
            <a:ext cx="3502910" cy="467527"/>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073E87"/>
                </a:solidFill>
              </a:rPr>
              <a:t>CCA Investigations</a:t>
            </a:r>
            <a:endParaRPr lang="en-US" sz="2000" b="1" dirty="0">
              <a:solidFill>
                <a:srgbClr val="FFFFFF"/>
              </a:solidFill>
            </a:endParaRPr>
          </a:p>
        </p:txBody>
      </p:sp>
      <p:sp>
        <p:nvSpPr>
          <p:cNvPr id="31" name="Rectangle 1"/>
          <p:cNvSpPr>
            <a:spLocks noChangeArrowheads="1"/>
          </p:cNvSpPr>
          <p:nvPr/>
        </p:nvSpPr>
        <p:spPr bwMode="auto">
          <a:xfrm rot="18000000">
            <a:off x="4314210" y="3544013"/>
            <a:ext cx="1182688"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000" dirty="0">
                <a:solidFill>
                  <a:schemeClr val="bg1"/>
                </a:solidFill>
                <a:latin typeface="Arial" charset="0"/>
                <a:cs typeface="Arial" charset="0"/>
              </a:rPr>
              <a:t>CAP Rehab</a:t>
            </a:r>
            <a:endParaRPr lang="en-US" sz="1000" dirty="0">
              <a:solidFill>
                <a:schemeClr val="bg1"/>
              </a:solidFill>
            </a:endParaRPr>
          </a:p>
        </p:txBody>
      </p:sp>
      <p:sp>
        <p:nvSpPr>
          <p:cNvPr id="32" name="Rectangle 1"/>
          <p:cNvSpPr>
            <a:spLocks noChangeArrowheads="1"/>
          </p:cNvSpPr>
          <p:nvPr/>
        </p:nvSpPr>
        <p:spPr bwMode="auto">
          <a:xfrm rot="15839263">
            <a:off x="5531927" y="3811330"/>
            <a:ext cx="818729"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l"/>
            <a:r>
              <a:rPr lang="en-US" sz="1000" dirty="0">
                <a:solidFill>
                  <a:schemeClr val="bg1"/>
                </a:solidFill>
                <a:latin typeface="Arial" charset="0"/>
                <a:cs typeface="Arial" charset="0"/>
              </a:rPr>
              <a:t>Carry-Over </a:t>
            </a:r>
            <a:br>
              <a:rPr lang="en-US" sz="1000" dirty="0">
                <a:solidFill>
                  <a:schemeClr val="bg1"/>
                </a:solidFill>
                <a:latin typeface="Arial" charset="0"/>
                <a:cs typeface="Arial" charset="0"/>
              </a:rPr>
            </a:br>
            <a:r>
              <a:rPr lang="en-US" sz="1000" dirty="0">
                <a:solidFill>
                  <a:schemeClr val="bg1"/>
                </a:solidFill>
                <a:latin typeface="Arial" charset="0"/>
                <a:cs typeface="Arial" charset="0"/>
              </a:rPr>
              <a:t>Grants</a:t>
            </a:r>
            <a:endParaRPr lang="en-US" sz="1000" dirty="0">
              <a:solidFill>
                <a:schemeClr val="bg1"/>
              </a:solidFill>
            </a:endParaRPr>
          </a:p>
        </p:txBody>
      </p:sp>
      <p:sp>
        <p:nvSpPr>
          <p:cNvPr id="33" name="Rectangle 1"/>
          <p:cNvSpPr>
            <a:spLocks noChangeArrowheads="1"/>
          </p:cNvSpPr>
          <p:nvPr/>
        </p:nvSpPr>
        <p:spPr bwMode="auto">
          <a:xfrm rot="16200000">
            <a:off x="5618781" y="1229790"/>
            <a:ext cx="405517"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r"/>
            <a:r>
              <a:rPr lang="en-US" sz="1000" dirty="0">
                <a:solidFill>
                  <a:schemeClr val="bg1"/>
                </a:solidFill>
                <a:latin typeface="Arial" charset="0"/>
                <a:cs typeface="Arial" charset="0"/>
              </a:rPr>
              <a:t>City</a:t>
            </a:r>
            <a:endParaRPr lang="en-US" sz="1000" dirty="0">
              <a:solidFill>
                <a:schemeClr val="bg1"/>
              </a:solidFill>
            </a:endParaRPr>
          </a:p>
        </p:txBody>
      </p:sp>
      <p:sp>
        <p:nvSpPr>
          <p:cNvPr id="35" name="Rectangle 1"/>
          <p:cNvSpPr>
            <a:spLocks noChangeArrowheads="1"/>
          </p:cNvSpPr>
          <p:nvPr/>
        </p:nvSpPr>
        <p:spPr bwMode="auto">
          <a:xfrm rot="16029093">
            <a:off x="5314974" y="4059154"/>
            <a:ext cx="569512"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l"/>
            <a:r>
              <a:rPr lang="en-US" sz="1000" dirty="0">
                <a:solidFill>
                  <a:schemeClr val="bg1"/>
                </a:solidFill>
                <a:latin typeface="Arial" charset="0"/>
                <a:cs typeface="Arial" charset="0"/>
              </a:rPr>
              <a:t>Grants</a:t>
            </a:r>
            <a:endParaRPr lang="en-US" sz="1000" dirty="0">
              <a:solidFill>
                <a:schemeClr val="bg1"/>
              </a:solidFill>
            </a:endParaRPr>
          </a:p>
        </p:txBody>
      </p:sp>
      <p:cxnSp>
        <p:nvCxnSpPr>
          <p:cNvPr id="36" name="Straight Connector 35"/>
          <p:cNvCxnSpPr/>
          <p:nvPr/>
        </p:nvCxnSpPr>
        <p:spPr>
          <a:xfrm>
            <a:off x="565217" y="902256"/>
            <a:ext cx="1140178" cy="0"/>
          </a:xfrm>
          <a:prstGeom prst="line">
            <a:avLst/>
          </a:prstGeom>
          <a:ln>
            <a:solidFill>
              <a:srgbClr val="C2D34F"/>
            </a:solidFill>
          </a:ln>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38A8DFE4-29D0-452F-92C6-ED5F2243DE7A}"/>
              </a:ext>
            </a:extLst>
          </p:cNvPr>
          <p:cNvSpPr txBox="1"/>
          <p:nvPr/>
        </p:nvSpPr>
        <p:spPr>
          <a:xfrm>
            <a:off x="467781" y="1054482"/>
            <a:ext cx="8017937" cy="2846933"/>
          </a:xfrm>
          <a:prstGeom prst="rect">
            <a:avLst/>
          </a:prstGeom>
          <a:noFill/>
        </p:spPr>
        <p:txBody>
          <a:bodyPr wrap="square" rtlCol="0">
            <a:spAutoFit/>
          </a:bodyPr>
          <a:lstStyle/>
          <a:p>
            <a:pPr defTabSz="914400">
              <a:spcAft>
                <a:spcPts val="600"/>
              </a:spcAft>
              <a:defRPr/>
            </a:pPr>
            <a:r>
              <a:rPr lang="en-US" altLang="en-US" sz="1600" b="1" kern="0" dirty="0">
                <a:solidFill>
                  <a:srgbClr val="1291D1"/>
                </a:solidFill>
                <a:latin typeface="Arial" panose="020B0604020202020204" pitchFamily="34" charset="0"/>
                <a:cs typeface="Arial" panose="020B0604020202020204" pitchFamily="34" charset="0"/>
              </a:rPr>
              <a:t>Utilize an investigative protocol:</a:t>
            </a:r>
          </a:p>
          <a:p>
            <a:pPr marL="223838" lvl="1" indent="-223838" defTabSz="914400">
              <a:spcAft>
                <a:spcPts val="600"/>
              </a:spcAft>
              <a:buClr>
                <a:srgbClr val="00B0F0"/>
              </a:buClr>
              <a:buFont typeface="Arial" panose="020B0604020202020204" pitchFamily="34" charset="0"/>
              <a:buChar char="•"/>
              <a:defRPr/>
            </a:pPr>
            <a:r>
              <a:rPr lang="en-US" altLang="en-US" sz="1600" kern="0" dirty="0">
                <a:latin typeface="Arial" panose="020B0604020202020204" pitchFamily="34" charset="0"/>
                <a:cs typeface="Arial" panose="020B0604020202020204" pitchFamily="34" charset="0"/>
              </a:rPr>
              <a:t>Review the allegations</a:t>
            </a:r>
          </a:p>
          <a:p>
            <a:pPr marL="223838" lvl="1" indent="-223838" defTabSz="914400">
              <a:spcAft>
                <a:spcPts val="600"/>
              </a:spcAft>
              <a:buClr>
                <a:srgbClr val="00B0F0"/>
              </a:buClr>
              <a:buFont typeface="Arial" panose="020B0604020202020204" pitchFamily="34" charset="0"/>
              <a:buChar char="•"/>
              <a:defRPr/>
            </a:pPr>
            <a:r>
              <a:rPr lang="en-US" altLang="en-US" sz="1600" kern="0" dirty="0">
                <a:latin typeface="Arial" panose="020B0604020202020204" pitchFamily="34" charset="0"/>
                <a:cs typeface="Arial" panose="020B0604020202020204" pitchFamily="34" charset="0"/>
              </a:rPr>
              <a:t>Gather, review and analyze evidence</a:t>
            </a:r>
          </a:p>
          <a:p>
            <a:pPr marL="223838" lvl="1" indent="-223838" defTabSz="914400">
              <a:spcAft>
                <a:spcPts val="600"/>
              </a:spcAft>
              <a:buClr>
                <a:srgbClr val="00B0F0"/>
              </a:buClr>
              <a:buFont typeface="Arial" panose="020B0604020202020204" pitchFamily="34" charset="0"/>
              <a:buChar char="•"/>
              <a:defRPr/>
            </a:pPr>
            <a:r>
              <a:rPr lang="en-US" altLang="en-US" sz="1600" kern="0" dirty="0">
                <a:latin typeface="Arial" panose="020B0604020202020204" pitchFamily="34" charset="0"/>
                <a:cs typeface="Arial" panose="020B0604020202020204" pitchFamily="34" charset="0"/>
              </a:rPr>
              <a:t>Interview all parties involved and witnesses</a:t>
            </a:r>
          </a:p>
          <a:p>
            <a:pPr marL="223838" lvl="1" indent="-223838" defTabSz="914400">
              <a:spcAft>
                <a:spcPts val="600"/>
              </a:spcAft>
              <a:buClr>
                <a:srgbClr val="00B0F0"/>
              </a:buClr>
              <a:buFont typeface="Arial" panose="020B0604020202020204" pitchFamily="34" charset="0"/>
              <a:buChar char="•"/>
              <a:defRPr/>
            </a:pPr>
            <a:r>
              <a:rPr lang="en-US" altLang="en-US" sz="1600" kern="0" dirty="0">
                <a:latin typeface="Arial" panose="020B0604020202020204" pitchFamily="34" charset="0"/>
                <a:cs typeface="Arial" panose="020B0604020202020204" pitchFamily="34" charset="0"/>
              </a:rPr>
              <a:t>Interpret all applicable laws, regulations, policies, procedures, decisions, standard practices and training</a:t>
            </a:r>
          </a:p>
          <a:p>
            <a:pPr marL="223838" lvl="1" indent="-223838" defTabSz="914400">
              <a:spcAft>
                <a:spcPts val="600"/>
              </a:spcAft>
              <a:buClr>
                <a:srgbClr val="00B0F0"/>
              </a:buClr>
              <a:buFont typeface="Arial" panose="020B0604020202020204" pitchFamily="34" charset="0"/>
              <a:buChar char="•"/>
              <a:defRPr/>
            </a:pPr>
            <a:r>
              <a:rPr lang="en-US" altLang="en-US" sz="1600" kern="0" dirty="0">
                <a:latin typeface="Arial" panose="020B0604020202020204" pitchFamily="34" charset="0"/>
                <a:cs typeface="Arial" panose="020B0604020202020204" pitchFamily="34" charset="0"/>
              </a:rPr>
              <a:t>Analyze information, using the preponderance of evidence burden of proof</a:t>
            </a:r>
          </a:p>
          <a:p>
            <a:pPr marL="223838" lvl="1" indent="-223838" defTabSz="914400">
              <a:spcAft>
                <a:spcPts val="600"/>
              </a:spcAft>
              <a:buClr>
                <a:srgbClr val="00B0F0"/>
              </a:buClr>
              <a:buFont typeface="Arial" panose="020B0604020202020204" pitchFamily="34" charset="0"/>
              <a:buChar char="•"/>
              <a:defRPr/>
            </a:pPr>
            <a:r>
              <a:rPr lang="en-US" altLang="en-US" sz="1600" kern="0" dirty="0">
                <a:latin typeface="Arial" panose="020B0604020202020204" pitchFamily="34" charset="0"/>
                <a:cs typeface="Arial" panose="020B0604020202020204" pitchFamily="34" charset="0"/>
              </a:rPr>
              <a:t>Provide final analysis, conclusion and disposition</a:t>
            </a:r>
          </a:p>
          <a:p>
            <a:pPr marL="223838" lvl="1" indent="-223838" defTabSz="914400">
              <a:spcAft>
                <a:spcPts val="600"/>
              </a:spcAft>
              <a:buClr>
                <a:srgbClr val="00B0F0"/>
              </a:buClr>
              <a:buFont typeface="Arial" panose="020B0604020202020204" pitchFamily="34" charset="0"/>
              <a:buChar char="•"/>
              <a:defRPr/>
            </a:pPr>
            <a:r>
              <a:rPr lang="en-US" altLang="en-US" sz="1600" kern="0" dirty="0">
                <a:latin typeface="Arial" panose="020B0604020202020204" pitchFamily="34" charset="0"/>
                <a:cs typeface="Arial" panose="020B0604020202020204" pitchFamily="34" charset="0"/>
              </a:rPr>
              <a:t>Recommend action (when necessary)</a:t>
            </a:r>
          </a:p>
        </p:txBody>
      </p:sp>
    </p:spTree>
    <p:extLst>
      <p:ext uri="{BB962C8B-B14F-4D97-AF65-F5344CB8AC3E}">
        <p14:creationId xmlns:p14="http://schemas.microsoft.com/office/powerpoint/2010/main" val="4122912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12</a:t>
            </a:fld>
            <a:endParaRPr lang="en-US" sz="800" dirty="0">
              <a:solidFill>
                <a:srgbClr val="FFFFFF"/>
              </a:solidFill>
            </a:endParaRPr>
          </a:p>
        </p:txBody>
      </p:sp>
      <p:sp>
        <p:nvSpPr>
          <p:cNvPr id="12" name="Title 1"/>
          <p:cNvSpPr txBox="1">
            <a:spLocks/>
          </p:cNvSpPr>
          <p:nvPr/>
        </p:nvSpPr>
        <p:spPr>
          <a:xfrm>
            <a:off x="464695" y="459406"/>
            <a:ext cx="5778061" cy="457200"/>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073E87"/>
                </a:solidFill>
              </a:rPr>
              <a:t>CCA Investigations</a:t>
            </a:r>
            <a:endParaRPr lang="en-US" sz="2000" b="1" dirty="0">
              <a:solidFill>
                <a:srgbClr val="FFFFFF"/>
              </a:solidFill>
            </a:endParaRPr>
          </a:p>
        </p:txBody>
      </p:sp>
      <p:cxnSp>
        <p:nvCxnSpPr>
          <p:cNvPr id="8" name="Straight Connector 7"/>
          <p:cNvCxnSpPr/>
          <p:nvPr/>
        </p:nvCxnSpPr>
        <p:spPr>
          <a:xfrm>
            <a:off x="580207" y="894761"/>
            <a:ext cx="1140178" cy="0"/>
          </a:xfrm>
          <a:prstGeom prst="line">
            <a:avLst/>
          </a:prstGeom>
          <a:ln>
            <a:solidFill>
              <a:srgbClr val="C2D34F"/>
            </a:solidFill>
          </a:ln>
          <a:effectLst/>
        </p:spPr>
        <p:style>
          <a:lnRef idx="2">
            <a:schemeClr val="accent1"/>
          </a:lnRef>
          <a:fillRef idx="0">
            <a:schemeClr val="accent1"/>
          </a:fillRef>
          <a:effectRef idx="1">
            <a:schemeClr val="accent1"/>
          </a:effectRef>
          <a:fontRef idx="minor">
            <a:schemeClr val="tx1"/>
          </a:fontRef>
        </p:style>
      </p:cxnSp>
      <p:sp>
        <p:nvSpPr>
          <p:cNvPr id="9" name="Rectangle 3">
            <a:extLst>
              <a:ext uri="{FF2B5EF4-FFF2-40B4-BE49-F238E27FC236}">
                <a16:creationId xmlns:a16="http://schemas.microsoft.com/office/drawing/2014/main" id="{00EF015E-1EF1-4DE3-8C70-2164888DBA8F}"/>
              </a:ext>
            </a:extLst>
          </p:cNvPr>
          <p:cNvSpPr>
            <a:spLocks noChangeArrowheads="1"/>
          </p:cNvSpPr>
          <p:nvPr/>
        </p:nvSpPr>
        <p:spPr bwMode="auto">
          <a:xfrm>
            <a:off x="3200400" y="982097"/>
            <a:ext cx="5475818" cy="323925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marL="342900" indent="-3429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231775" indent="-228600" defTabSz="914400" eaLnBrk="1" hangingPunct="1">
              <a:spcBef>
                <a:spcPts val="0"/>
              </a:spcBef>
              <a:spcAft>
                <a:spcPts val="300"/>
              </a:spcAft>
              <a:buClr>
                <a:srgbClr val="00B0F0"/>
              </a:buClr>
              <a:buFont typeface="Arial" panose="020B0604020202020204" pitchFamily="34" charset="0"/>
              <a:buChar char="•"/>
              <a:defRPr/>
            </a:pPr>
            <a:r>
              <a:rPr lang="en-US" altLang="en-US" sz="1600" dirty="0">
                <a:latin typeface="Arial" panose="020B0604020202020204" pitchFamily="34" charset="0"/>
                <a:cs typeface="Arial" panose="020B0604020202020204" pitchFamily="34" charset="0"/>
              </a:rPr>
              <a:t>Administrative investigations</a:t>
            </a:r>
          </a:p>
          <a:p>
            <a:pPr marL="231775" indent="-228600" defTabSz="914400" eaLnBrk="1" hangingPunct="1">
              <a:spcBef>
                <a:spcPts val="0"/>
              </a:spcBef>
              <a:spcAft>
                <a:spcPts val="300"/>
              </a:spcAft>
              <a:buClr>
                <a:srgbClr val="00B0F0"/>
              </a:buClr>
              <a:buFont typeface="Arial" panose="020B0604020202020204" pitchFamily="34" charset="0"/>
              <a:buChar char="•"/>
              <a:defRPr/>
            </a:pPr>
            <a:r>
              <a:rPr lang="en-US" altLang="en-US" sz="1600" b="1" dirty="0">
                <a:solidFill>
                  <a:srgbClr val="1291D1"/>
                </a:solidFill>
                <a:latin typeface="Arial" panose="020B0604020202020204" pitchFamily="34" charset="0"/>
                <a:cs typeface="Arial" panose="020B0604020202020204" pitchFamily="34" charset="0"/>
              </a:rPr>
              <a:t>Burden of proof = preponderance of evidence</a:t>
            </a:r>
            <a:br>
              <a:rPr lang="en-US" altLang="en-US" sz="1600" b="1"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Does 51% of the evidence favor one side or the other?</a:t>
            </a:r>
          </a:p>
          <a:p>
            <a:pPr marL="231775" indent="-231775" defTabSz="914400" eaLnBrk="1" hangingPunct="1">
              <a:spcBef>
                <a:spcPts val="0"/>
              </a:spcBef>
              <a:spcAft>
                <a:spcPts val="300"/>
              </a:spcAft>
              <a:buClr>
                <a:srgbClr val="00B0F0"/>
              </a:buClr>
              <a:buFont typeface="Arial" panose="020B0604020202020204" pitchFamily="34" charset="0"/>
              <a:buChar char="•"/>
              <a:defRPr/>
            </a:pPr>
            <a:r>
              <a:rPr lang="en-US" altLang="en-US" sz="1600" i="1" kern="0" dirty="0">
                <a:latin typeface="Arial" panose="020B0604020202020204" pitchFamily="34" charset="0"/>
                <a:cs typeface="Arial" panose="020B0604020202020204" pitchFamily="34" charset="0"/>
              </a:rPr>
              <a:t>90 days – Investigation completed, unless extenuating circumstances</a:t>
            </a:r>
          </a:p>
          <a:p>
            <a:pPr marL="231775" indent="-228600" defTabSz="914400" eaLnBrk="1" hangingPunct="1">
              <a:spcBef>
                <a:spcPts val="0"/>
              </a:spcBef>
              <a:spcAft>
                <a:spcPts val="900"/>
              </a:spcAft>
              <a:buClr>
                <a:srgbClr val="00B0F0"/>
              </a:buClr>
              <a:buFont typeface="Arial" panose="020B0604020202020204" pitchFamily="34" charset="0"/>
              <a:buChar char="•"/>
              <a:defRPr/>
            </a:pPr>
            <a:endParaRPr lang="en-US" altLang="en-US" sz="2000" dirty="0">
              <a:solidFill>
                <a:srgbClr val="092C73"/>
              </a:solidFill>
              <a:latin typeface="Arial" panose="020B0604020202020204" pitchFamily="34" charset="0"/>
              <a:cs typeface="Arial" panose="020B0604020202020204" pitchFamily="34" charset="0"/>
            </a:endParaRPr>
          </a:p>
          <a:p>
            <a:pPr marL="231775" indent="-228600" defTabSz="914400" eaLnBrk="1" hangingPunct="1">
              <a:lnSpc>
                <a:spcPct val="90000"/>
              </a:lnSpc>
              <a:spcBef>
                <a:spcPts val="0"/>
              </a:spcBef>
              <a:spcAft>
                <a:spcPts val="600"/>
              </a:spcAft>
              <a:buClr>
                <a:srgbClr val="00B0F0"/>
              </a:buClr>
              <a:buFont typeface="Arial" panose="020B0604020202020204" pitchFamily="34" charset="0"/>
              <a:buChar char="•"/>
              <a:defRPr/>
            </a:pPr>
            <a:endParaRPr lang="en-US" altLang="en-US" sz="1600" dirty="0">
              <a:solidFill>
                <a:srgbClr val="092C73"/>
              </a:solidFill>
              <a:latin typeface="Arial" panose="020B0604020202020204" pitchFamily="34" charset="0"/>
              <a:cs typeface="Arial" panose="020B0604020202020204" pitchFamily="34" charset="0"/>
            </a:endParaRPr>
          </a:p>
          <a:p>
            <a:pPr marL="231775" indent="-228600" defTabSz="914400" eaLnBrk="1" hangingPunct="1">
              <a:lnSpc>
                <a:spcPct val="90000"/>
              </a:lnSpc>
              <a:spcBef>
                <a:spcPts val="0"/>
              </a:spcBef>
              <a:spcAft>
                <a:spcPts val="600"/>
              </a:spcAft>
              <a:buClr>
                <a:srgbClr val="00B0F0"/>
              </a:buClr>
              <a:buFont typeface="Arial" panose="020B0604020202020204" pitchFamily="34" charset="0"/>
              <a:buChar char="•"/>
              <a:defRPr/>
            </a:pPr>
            <a:endParaRPr lang="en-US" altLang="en-US" sz="1600" dirty="0">
              <a:solidFill>
                <a:srgbClr val="092C73"/>
              </a:solidFill>
              <a:latin typeface="Arial" panose="020B0604020202020204" pitchFamily="34" charset="0"/>
              <a:cs typeface="Arial" panose="020B0604020202020204" pitchFamily="34" charset="0"/>
            </a:endParaRPr>
          </a:p>
        </p:txBody>
      </p:sp>
      <p:pic>
        <p:nvPicPr>
          <p:cNvPr id="10" name="Graphic 9" descr="Weights Uneven">
            <a:extLst>
              <a:ext uri="{FF2B5EF4-FFF2-40B4-BE49-F238E27FC236}">
                <a16:creationId xmlns:a16="http://schemas.microsoft.com/office/drawing/2014/main" id="{73138539-FAEF-46A2-A0B5-C9C2726DDC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7782" y="1034323"/>
            <a:ext cx="2729648" cy="2924486"/>
          </a:xfrm>
          <a:prstGeom prst="rect">
            <a:avLst/>
          </a:prstGeom>
        </p:spPr>
      </p:pic>
    </p:spTree>
    <p:extLst>
      <p:ext uri="{BB962C8B-B14F-4D97-AF65-F5344CB8AC3E}">
        <p14:creationId xmlns:p14="http://schemas.microsoft.com/office/powerpoint/2010/main" val="1505881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1147" y="450387"/>
            <a:ext cx="3198234" cy="457200"/>
          </a:xfrm>
        </p:spPr>
        <p:txBody>
          <a:bodyPr anchor="t" anchorCtr="0">
            <a:noAutofit/>
          </a:bodyPr>
          <a:lstStyle/>
          <a:p>
            <a:pPr algn="l"/>
            <a:r>
              <a:rPr lang="en-US" sz="2000" b="1" dirty="0">
                <a:solidFill>
                  <a:srgbClr val="092C73"/>
                </a:solidFill>
              </a:rPr>
              <a:t>CCA Investigations</a:t>
            </a:r>
          </a:p>
        </p:txBody>
      </p:sp>
      <p:sp>
        <p:nvSpPr>
          <p:cNvPr id="8"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13</a:t>
            </a:fld>
            <a:endParaRPr lang="en-US" sz="800" dirty="0">
              <a:solidFill>
                <a:srgbClr val="FFFFFF"/>
              </a:solidFill>
            </a:endParaRPr>
          </a:p>
        </p:txBody>
      </p:sp>
      <p:sp>
        <p:nvSpPr>
          <p:cNvPr id="10" name="Rectangle 3">
            <a:extLst>
              <a:ext uri="{FF2B5EF4-FFF2-40B4-BE49-F238E27FC236}">
                <a16:creationId xmlns:a16="http://schemas.microsoft.com/office/drawing/2014/main" id="{6C4ADA2F-0535-4765-9855-A267EA13529E}"/>
              </a:ext>
            </a:extLst>
          </p:cNvPr>
          <p:cNvSpPr txBox="1">
            <a:spLocks noChangeArrowheads="1"/>
          </p:cNvSpPr>
          <p:nvPr/>
        </p:nvSpPr>
        <p:spPr bwMode="auto">
          <a:xfrm>
            <a:off x="431147" y="1057611"/>
            <a:ext cx="8281706" cy="2547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lstStyle>
            <a:lvl1pPr marL="342896" indent="-342896" algn="l" rtl="0" eaLnBrk="0" fontAlgn="base" hangingPunct="0">
              <a:spcBef>
                <a:spcPct val="20000"/>
              </a:spcBef>
              <a:spcAft>
                <a:spcPct val="0"/>
              </a:spcAft>
              <a:buChar char="•"/>
              <a:defRPr sz="3200">
                <a:solidFill>
                  <a:schemeClr val="tx1"/>
                </a:solidFill>
                <a:latin typeface="+mn-lt"/>
                <a:ea typeface="+mn-ea"/>
                <a:cs typeface="+mn-cs"/>
              </a:defRPr>
            </a:lvl1pPr>
            <a:lvl2pPr marL="742943" indent="-285747" algn="l" rtl="0" eaLnBrk="0" fontAlgn="base" hangingPunct="0">
              <a:spcBef>
                <a:spcPct val="20000"/>
              </a:spcBef>
              <a:spcAft>
                <a:spcPct val="0"/>
              </a:spcAft>
              <a:buChar char="–"/>
              <a:defRPr sz="2800">
                <a:solidFill>
                  <a:schemeClr val="tx1"/>
                </a:solidFill>
                <a:latin typeface="+mn-lt"/>
                <a:cs typeface="+mn-cs"/>
              </a:defRPr>
            </a:lvl2pPr>
            <a:lvl3pPr marL="1142988" indent="-228597" algn="l" rtl="0" eaLnBrk="0" fontAlgn="base" hangingPunct="0">
              <a:spcBef>
                <a:spcPct val="20000"/>
              </a:spcBef>
              <a:spcAft>
                <a:spcPct val="0"/>
              </a:spcAft>
              <a:buChar char="•"/>
              <a:defRPr sz="2400">
                <a:solidFill>
                  <a:schemeClr val="tx1"/>
                </a:solidFill>
                <a:latin typeface="+mn-lt"/>
                <a:cs typeface="+mn-cs"/>
              </a:defRPr>
            </a:lvl3pPr>
            <a:lvl4pPr marL="1600184" indent="-228597" algn="l" rtl="0" eaLnBrk="0" fontAlgn="base" hangingPunct="0">
              <a:spcBef>
                <a:spcPct val="20000"/>
              </a:spcBef>
              <a:spcAft>
                <a:spcPct val="0"/>
              </a:spcAft>
              <a:buChar char="–"/>
              <a:defRPr sz="2000">
                <a:solidFill>
                  <a:schemeClr val="tx1"/>
                </a:solidFill>
                <a:latin typeface="+mn-lt"/>
                <a:cs typeface="+mn-cs"/>
              </a:defRPr>
            </a:lvl4pPr>
            <a:lvl5pPr marL="2057379" indent="-228597" algn="l" rtl="0" eaLnBrk="0" fontAlgn="base" hangingPunct="0">
              <a:spcBef>
                <a:spcPct val="20000"/>
              </a:spcBef>
              <a:spcAft>
                <a:spcPct val="0"/>
              </a:spcAft>
              <a:buChar char="»"/>
              <a:defRPr sz="2000">
                <a:solidFill>
                  <a:schemeClr val="tx1"/>
                </a:solidFill>
                <a:latin typeface="+mn-lt"/>
                <a:cs typeface="+mn-cs"/>
              </a:defRPr>
            </a:lvl5pPr>
            <a:lvl6pPr marL="2514575" indent="-228597" algn="l" rtl="0" fontAlgn="base">
              <a:spcBef>
                <a:spcPct val="20000"/>
              </a:spcBef>
              <a:spcAft>
                <a:spcPct val="0"/>
              </a:spcAft>
              <a:buChar char="»"/>
              <a:defRPr sz="2000">
                <a:solidFill>
                  <a:schemeClr val="tx1"/>
                </a:solidFill>
                <a:latin typeface="+mn-lt"/>
                <a:cs typeface="+mn-cs"/>
              </a:defRPr>
            </a:lvl6pPr>
            <a:lvl7pPr marL="2971770" indent="-228597" algn="l" rtl="0" fontAlgn="base">
              <a:spcBef>
                <a:spcPct val="20000"/>
              </a:spcBef>
              <a:spcAft>
                <a:spcPct val="0"/>
              </a:spcAft>
              <a:buChar char="»"/>
              <a:defRPr sz="2000">
                <a:solidFill>
                  <a:schemeClr val="tx1"/>
                </a:solidFill>
                <a:latin typeface="+mn-lt"/>
                <a:cs typeface="+mn-cs"/>
              </a:defRPr>
            </a:lvl7pPr>
            <a:lvl8pPr marL="3428966" indent="-228597" algn="l" rtl="0" fontAlgn="base">
              <a:spcBef>
                <a:spcPct val="20000"/>
              </a:spcBef>
              <a:spcAft>
                <a:spcPct val="0"/>
              </a:spcAft>
              <a:buChar char="»"/>
              <a:defRPr sz="2000">
                <a:solidFill>
                  <a:schemeClr val="tx1"/>
                </a:solidFill>
                <a:latin typeface="+mn-lt"/>
                <a:cs typeface="+mn-cs"/>
              </a:defRPr>
            </a:lvl8pPr>
            <a:lvl9pPr marL="3886161" indent="-228597" algn="l" rtl="0" fontAlgn="base">
              <a:spcBef>
                <a:spcPct val="20000"/>
              </a:spcBef>
              <a:spcAft>
                <a:spcPct val="0"/>
              </a:spcAft>
              <a:buChar char="»"/>
              <a:defRPr sz="2000">
                <a:solidFill>
                  <a:schemeClr val="tx1"/>
                </a:solidFill>
                <a:latin typeface="+mn-lt"/>
                <a:cs typeface="+mn-cs"/>
              </a:defRPr>
            </a:lvl9pPr>
          </a:lstStyle>
          <a:p>
            <a:pPr marL="0" indent="0" eaLnBrk="1" hangingPunct="1">
              <a:spcBef>
                <a:spcPts val="0"/>
              </a:spcBef>
              <a:spcAft>
                <a:spcPts val="600"/>
              </a:spcAft>
              <a:buFontTx/>
              <a:buNone/>
              <a:defRPr/>
            </a:pPr>
            <a:r>
              <a:rPr lang="en-US" altLang="en-US" sz="1600" b="1" kern="0" dirty="0">
                <a:solidFill>
                  <a:srgbClr val="1291D1"/>
                </a:solidFill>
                <a:latin typeface="Arial" panose="020B0604020202020204" pitchFamily="34" charset="0"/>
                <a:cs typeface="Arial" panose="020B0604020202020204" pitchFamily="34" charset="0"/>
              </a:rPr>
              <a:t>CCA’s findings will be one of the following (consistent with MOA):</a:t>
            </a:r>
          </a:p>
          <a:p>
            <a:pPr marL="223838" lvl="1" indent="-223838" eaLnBrk="1" hangingPunct="1">
              <a:spcBef>
                <a:spcPts val="0"/>
              </a:spcBef>
              <a:spcAft>
                <a:spcPts val="600"/>
              </a:spcAft>
              <a:buClr>
                <a:srgbClr val="00B0F0"/>
              </a:buClr>
              <a:buFont typeface="Arial" panose="020B0604020202020204" pitchFamily="34" charset="0"/>
              <a:buChar char="•"/>
              <a:defRPr/>
            </a:pPr>
            <a:r>
              <a:rPr lang="en-US" altLang="en-US" sz="1600" b="1" kern="0" dirty="0">
                <a:solidFill>
                  <a:schemeClr val="accent3">
                    <a:lumMod val="50000"/>
                  </a:schemeClr>
                </a:solidFill>
                <a:latin typeface="Arial" panose="020B0604020202020204" pitchFamily="34" charset="0"/>
                <a:cs typeface="Arial" panose="020B0604020202020204" pitchFamily="34" charset="0"/>
              </a:rPr>
              <a:t>Unfounded</a:t>
            </a:r>
            <a:r>
              <a:rPr lang="en-US" altLang="en-US" sz="1600" kern="0" dirty="0">
                <a:latin typeface="Arial" panose="020B0604020202020204" pitchFamily="34" charset="0"/>
                <a:cs typeface="Arial" panose="020B0604020202020204" pitchFamily="34" charset="0"/>
              </a:rPr>
              <a:t> - where the investigation determined no facts to support that the incident complained of actually occurred;</a:t>
            </a:r>
          </a:p>
          <a:p>
            <a:pPr marL="223838" lvl="1" indent="-223838" eaLnBrk="1" hangingPunct="1">
              <a:spcBef>
                <a:spcPts val="0"/>
              </a:spcBef>
              <a:spcAft>
                <a:spcPts val="600"/>
              </a:spcAft>
              <a:buClr>
                <a:srgbClr val="00B0F0"/>
              </a:buClr>
              <a:buFont typeface="Arial" panose="020B0604020202020204" pitchFamily="34" charset="0"/>
              <a:buChar char="•"/>
              <a:defRPr/>
            </a:pPr>
            <a:r>
              <a:rPr lang="en-US" altLang="en-US" sz="1600" b="1" kern="0" dirty="0">
                <a:solidFill>
                  <a:schemeClr val="accent3">
                    <a:lumMod val="50000"/>
                  </a:schemeClr>
                </a:solidFill>
                <a:latin typeface="Arial" panose="020B0604020202020204" pitchFamily="34" charset="0"/>
                <a:cs typeface="Arial" panose="020B0604020202020204" pitchFamily="34" charset="0"/>
              </a:rPr>
              <a:t>Sustained</a:t>
            </a:r>
            <a:r>
              <a:rPr lang="en-US" altLang="en-US" sz="1600" kern="0" dirty="0">
                <a:latin typeface="Arial" panose="020B0604020202020204" pitchFamily="34" charset="0"/>
                <a:cs typeface="Arial" panose="020B0604020202020204" pitchFamily="34" charset="0"/>
              </a:rPr>
              <a:t> - where the person's allegation is supported by sufficient evidence to determine that the incident occurred and the actions of the officer were improper;</a:t>
            </a:r>
          </a:p>
          <a:p>
            <a:pPr marL="223838" lvl="1" indent="-223838" eaLnBrk="1" hangingPunct="1">
              <a:spcBef>
                <a:spcPts val="0"/>
              </a:spcBef>
              <a:spcAft>
                <a:spcPts val="600"/>
              </a:spcAft>
              <a:buClr>
                <a:srgbClr val="00B0F0"/>
              </a:buClr>
              <a:buFont typeface="Arial" panose="020B0604020202020204" pitchFamily="34" charset="0"/>
              <a:buChar char="•"/>
              <a:defRPr/>
            </a:pPr>
            <a:r>
              <a:rPr lang="en-US" altLang="en-US" sz="1600" b="1" kern="0" dirty="0">
                <a:solidFill>
                  <a:schemeClr val="accent3">
                    <a:lumMod val="50000"/>
                  </a:schemeClr>
                </a:solidFill>
                <a:latin typeface="Arial" panose="020B0604020202020204" pitchFamily="34" charset="0"/>
                <a:cs typeface="Arial" panose="020B0604020202020204" pitchFamily="34" charset="0"/>
              </a:rPr>
              <a:t>Not Sustained </a:t>
            </a:r>
            <a:r>
              <a:rPr lang="en-US" altLang="en-US" sz="1600" kern="0" dirty="0">
                <a:latin typeface="Arial" panose="020B0604020202020204" pitchFamily="34" charset="0"/>
                <a:cs typeface="Arial" panose="020B0604020202020204" pitchFamily="34" charset="0"/>
              </a:rPr>
              <a:t>- where there are insufficient facts to decide whether the alleged misconduct occurred; or</a:t>
            </a:r>
          </a:p>
          <a:p>
            <a:pPr marL="223838" lvl="1" indent="-223838" eaLnBrk="1" hangingPunct="1">
              <a:spcBef>
                <a:spcPts val="0"/>
              </a:spcBef>
              <a:spcAft>
                <a:spcPts val="600"/>
              </a:spcAft>
              <a:buClr>
                <a:srgbClr val="00B0F0"/>
              </a:buClr>
              <a:buFont typeface="Arial" panose="020B0604020202020204" pitchFamily="34" charset="0"/>
              <a:buChar char="•"/>
              <a:defRPr/>
            </a:pPr>
            <a:r>
              <a:rPr lang="en-US" altLang="en-US" sz="1600" b="1" kern="0" dirty="0">
                <a:solidFill>
                  <a:schemeClr val="accent3">
                    <a:lumMod val="50000"/>
                  </a:schemeClr>
                </a:solidFill>
                <a:latin typeface="Arial" panose="020B0604020202020204" pitchFamily="34" charset="0"/>
                <a:cs typeface="Arial" panose="020B0604020202020204" pitchFamily="34" charset="0"/>
              </a:rPr>
              <a:t>Exonerated</a:t>
            </a:r>
            <a:r>
              <a:rPr lang="en-US" altLang="en-US" sz="1600" kern="0" dirty="0">
                <a:latin typeface="Arial" panose="020B0604020202020204" pitchFamily="34" charset="0"/>
                <a:cs typeface="Arial" panose="020B0604020202020204" pitchFamily="34" charset="0"/>
              </a:rPr>
              <a:t> - where a preponderance of the evidence shows that the alleged conduct did occur but did not violate CPD policies, procedures, or training.</a:t>
            </a:r>
          </a:p>
        </p:txBody>
      </p:sp>
      <p:cxnSp>
        <p:nvCxnSpPr>
          <p:cNvPr id="7" name="Straight Connector 6">
            <a:extLst>
              <a:ext uri="{FF2B5EF4-FFF2-40B4-BE49-F238E27FC236}">
                <a16:creationId xmlns:a16="http://schemas.microsoft.com/office/drawing/2014/main" id="{2DD5DA01-972D-47A6-82DF-AD093D6EE19D}"/>
              </a:ext>
            </a:extLst>
          </p:cNvPr>
          <p:cNvCxnSpPr/>
          <p:nvPr/>
        </p:nvCxnSpPr>
        <p:spPr>
          <a:xfrm>
            <a:off x="580207" y="894761"/>
            <a:ext cx="1140178" cy="0"/>
          </a:xfrm>
          <a:prstGeom prst="line">
            <a:avLst/>
          </a:prstGeom>
          <a:ln>
            <a:solidFill>
              <a:srgbClr val="C2D34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8984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4837" y="1663908"/>
            <a:ext cx="8008452" cy="907842"/>
          </a:xfrm>
        </p:spPr>
        <p:txBody>
          <a:bodyPr anchor="t" anchorCtr="0">
            <a:noAutofit/>
          </a:bodyPr>
          <a:lstStyle/>
          <a:p>
            <a:r>
              <a:rPr lang="en-US" sz="2400" b="1" cap="all" dirty="0">
                <a:solidFill>
                  <a:srgbClr val="092C73"/>
                </a:solidFill>
              </a:rPr>
              <a:t>Case Scenarios</a:t>
            </a:r>
          </a:p>
        </p:txBody>
      </p:sp>
      <p:sp>
        <p:nvSpPr>
          <p:cNvPr id="8"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14</a:t>
            </a:fld>
            <a:endParaRPr lang="en-US" sz="800" dirty="0">
              <a:solidFill>
                <a:srgbClr val="FFFFFF"/>
              </a:solidFill>
            </a:endParaRPr>
          </a:p>
        </p:txBody>
      </p:sp>
    </p:spTree>
    <p:extLst>
      <p:ext uri="{BB962C8B-B14F-4D97-AF65-F5344CB8AC3E}">
        <p14:creationId xmlns:p14="http://schemas.microsoft.com/office/powerpoint/2010/main" val="1572701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15</a:t>
            </a:fld>
            <a:endParaRPr lang="en-US" sz="800" dirty="0">
              <a:solidFill>
                <a:srgbClr val="FFFFFF"/>
              </a:solidFill>
            </a:endParaRPr>
          </a:p>
        </p:txBody>
      </p:sp>
      <p:graphicFrame>
        <p:nvGraphicFramePr>
          <p:cNvPr id="7" name="Content Placeholder 11">
            <a:extLst>
              <a:ext uri="{FF2B5EF4-FFF2-40B4-BE49-F238E27FC236}">
                <a16:creationId xmlns:a16="http://schemas.microsoft.com/office/drawing/2014/main" id="{D0524FF0-1A10-42FD-A7C8-D3DC062921EE}"/>
              </a:ext>
            </a:extLst>
          </p:cNvPr>
          <p:cNvGraphicFramePr>
            <a:graphicFrameLocks/>
          </p:cNvGraphicFramePr>
          <p:nvPr>
            <p:extLst>
              <p:ext uri="{D42A27DB-BD31-4B8C-83A1-F6EECF244321}">
                <p14:modId xmlns:p14="http://schemas.microsoft.com/office/powerpoint/2010/main" val="1266718769"/>
              </p:ext>
            </p:extLst>
          </p:nvPr>
        </p:nvGraphicFramePr>
        <p:xfrm>
          <a:off x="584615" y="1067147"/>
          <a:ext cx="7623540" cy="3375660"/>
        </p:xfrm>
        <a:graphic>
          <a:graphicData uri="http://schemas.openxmlformats.org/drawingml/2006/table">
            <a:tbl>
              <a:tblPr firstRow="1" firstCol="1" lastRow="1" lastCol="1" bandRow="1" bandCol="1"/>
              <a:tblGrid>
                <a:gridCol w="2082946">
                  <a:extLst>
                    <a:ext uri="{9D8B030D-6E8A-4147-A177-3AD203B41FA5}">
                      <a16:colId xmlns:a16="http://schemas.microsoft.com/office/drawing/2014/main" val="110807061"/>
                    </a:ext>
                  </a:extLst>
                </a:gridCol>
                <a:gridCol w="5540594">
                  <a:extLst>
                    <a:ext uri="{9D8B030D-6E8A-4147-A177-3AD203B41FA5}">
                      <a16:colId xmlns:a16="http://schemas.microsoft.com/office/drawing/2014/main" val="3857166931"/>
                    </a:ext>
                  </a:extLst>
                </a:gridCol>
              </a:tblGrid>
              <a:tr h="228600">
                <a:tc>
                  <a:txBody>
                    <a:bodyPr/>
                    <a:lstStyle/>
                    <a:p>
                      <a:pPr marL="57150" marR="0" algn="l">
                        <a:spcBef>
                          <a:spcPts val="0"/>
                        </a:spcBef>
                        <a:spcAft>
                          <a:spcPts val="0"/>
                        </a:spcAft>
                        <a:tabLst>
                          <a:tab pos="6572250" algn="r"/>
                        </a:tabLst>
                      </a:pPr>
                      <a:r>
                        <a:rPr lang="en-US" sz="1200" b="1" kern="100" dirty="0">
                          <a:effectLst/>
                          <a:latin typeface="Arial" panose="020B0604020202020204" pitchFamily="34" charset="0"/>
                          <a:ea typeface="Times New Roman" panose="02020603050405020304" pitchFamily="18" charset="0"/>
                          <a:cs typeface="Arial" panose="020B0604020202020204" pitchFamily="34" charset="0"/>
                        </a:rPr>
                        <a:t>Complaint #</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7134" marR="67134" marT="0" marB="0" anchor="ctr">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tabLst>
                          <a:tab pos="105410" algn="l"/>
                          <a:tab pos="6572250" algn="r"/>
                        </a:tabLst>
                      </a:pPr>
                      <a:r>
                        <a:rPr lang="en-US" sz="1200" b="1" kern="100" dirty="0">
                          <a:effectLst/>
                          <a:latin typeface="Arial" panose="020B0604020202020204" pitchFamily="34" charset="0"/>
                          <a:ea typeface="Times New Roman" panose="02020603050405020304" pitchFamily="18" charset="0"/>
                          <a:cs typeface="Arial" panose="020B0604020202020204" pitchFamily="34" charset="0"/>
                        </a:rPr>
                        <a:t>18185</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7134" marR="67134" marT="0" marB="0" anchor="ctr">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8349927"/>
                  </a:ext>
                </a:extLst>
              </a:tr>
              <a:tr h="228600">
                <a:tc>
                  <a:txBody>
                    <a:bodyPr/>
                    <a:lstStyle/>
                    <a:p>
                      <a:pPr marL="57150" marR="0" algn="l">
                        <a:spcBef>
                          <a:spcPts val="0"/>
                        </a:spcBef>
                        <a:spcAft>
                          <a:spcPts val="0"/>
                        </a:spcAft>
                        <a:tabLst>
                          <a:tab pos="1638300" algn="r"/>
                        </a:tabLst>
                      </a:pPr>
                      <a:r>
                        <a:rPr lang="en-US" sz="1200" b="1" kern="100" dirty="0">
                          <a:effectLst/>
                          <a:latin typeface="Arial" panose="020B0604020202020204" pitchFamily="34" charset="0"/>
                          <a:ea typeface="Times New Roman" panose="02020603050405020304" pitchFamily="18" charset="0"/>
                          <a:cs typeface="Arial" panose="020B0604020202020204" pitchFamily="34" charset="0"/>
                        </a:rPr>
                        <a:t>Complainant</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7134" marR="6713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tabLst>
                          <a:tab pos="105410" algn="l"/>
                          <a:tab pos="6572250" algn="r"/>
                        </a:tabLst>
                      </a:pPr>
                      <a:r>
                        <a:rPr lang="en-US" sz="1200" b="1" kern="100" dirty="0">
                          <a:effectLst/>
                          <a:latin typeface="Arial" panose="020B0604020202020204" pitchFamily="34" charset="0"/>
                          <a:ea typeface="Times New Roman" panose="02020603050405020304" pitchFamily="18" charset="0"/>
                          <a:cs typeface="Arial" panose="020B0604020202020204" pitchFamily="34" charset="0"/>
                        </a:rPr>
                        <a:t>Julia Jeffries</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7134" marR="6713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7190095"/>
                  </a:ext>
                </a:extLst>
              </a:tr>
              <a:tr h="228600">
                <a:tc>
                  <a:txBody>
                    <a:bodyPr/>
                    <a:lstStyle/>
                    <a:p>
                      <a:pPr marL="57150" marR="0" algn="l">
                        <a:spcBef>
                          <a:spcPts val="0"/>
                        </a:spcBef>
                        <a:spcAft>
                          <a:spcPts val="0"/>
                        </a:spcAft>
                        <a:tabLst>
                          <a:tab pos="6572250" algn="r"/>
                        </a:tabLst>
                      </a:pPr>
                      <a:r>
                        <a:rPr lang="en-US" sz="1200" b="1" kern="100" dirty="0">
                          <a:effectLst/>
                          <a:latin typeface="Arial" panose="020B0604020202020204" pitchFamily="34" charset="0"/>
                          <a:ea typeface="Times New Roman" panose="02020603050405020304" pitchFamily="18" charset="0"/>
                          <a:cs typeface="Arial" panose="020B0604020202020204" pitchFamily="34" charset="0"/>
                        </a:rPr>
                        <a:t>CCA Investigator</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7134" marR="6713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tabLst>
                          <a:tab pos="105410" algn="l"/>
                          <a:tab pos="6572250" algn="r"/>
                        </a:tabLst>
                      </a:pPr>
                      <a:r>
                        <a:rPr lang="en-US" sz="1200" b="1" kern="100" dirty="0">
                          <a:effectLst/>
                          <a:latin typeface="Arial" panose="020B0604020202020204" pitchFamily="34" charset="0"/>
                          <a:ea typeface="Times New Roman" panose="02020603050405020304" pitchFamily="18" charset="0"/>
                          <a:cs typeface="Arial" panose="020B0604020202020204" pitchFamily="34" charset="0"/>
                        </a:rPr>
                        <a:t>Dena Brown</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7134" marR="6713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7426628"/>
                  </a:ext>
                </a:extLst>
              </a:tr>
              <a:tr h="2630721">
                <a:tc>
                  <a:txBody>
                    <a:bodyPr/>
                    <a:lstStyle/>
                    <a:p>
                      <a:pPr marL="57150" marR="0" algn="l">
                        <a:spcBef>
                          <a:spcPts val="0"/>
                        </a:spcBef>
                        <a:spcAft>
                          <a:spcPts val="0"/>
                        </a:spcAft>
                        <a:tabLst>
                          <a:tab pos="6572250" algn="r"/>
                        </a:tabLst>
                      </a:pPr>
                      <a:endParaRPr lang="en-US" sz="400" b="1" kern="100" dirty="0">
                        <a:effectLst/>
                        <a:latin typeface="Arial" panose="020B0604020202020204" pitchFamily="34" charset="0"/>
                        <a:ea typeface="Times New Roman" panose="02020603050405020304" pitchFamily="18" charset="0"/>
                        <a:cs typeface="Arial" panose="020B0604020202020204" pitchFamily="34" charset="0"/>
                      </a:endParaRPr>
                    </a:p>
                    <a:p>
                      <a:pPr marL="57150" marR="0" algn="l">
                        <a:spcBef>
                          <a:spcPts val="0"/>
                        </a:spcBef>
                        <a:spcAft>
                          <a:spcPts val="0"/>
                        </a:spcAft>
                        <a:tabLst>
                          <a:tab pos="6572250" algn="r"/>
                        </a:tabLst>
                      </a:pPr>
                      <a:r>
                        <a:rPr lang="en-US" sz="1200" b="1" kern="100" dirty="0">
                          <a:effectLst/>
                          <a:latin typeface="Arial" panose="020B0604020202020204" pitchFamily="34" charset="0"/>
                          <a:ea typeface="Times New Roman" panose="02020603050405020304" pitchFamily="18" charset="0"/>
                          <a:cs typeface="Arial" panose="020B0604020202020204" pitchFamily="34" charset="0"/>
                        </a:rPr>
                        <a:t>CCA Findings </a:t>
                      </a:r>
                      <a:br>
                        <a:rPr lang="en-US" sz="1050" b="1" kern="100" dirty="0">
                          <a:effectLst/>
                          <a:latin typeface="Arial" panose="020B0604020202020204" pitchFamily="34" charset="0"/>
                          <a:ea typeface="Times New Roman" panose="02020603050405020304" pitchFamily="18" charset="0"/>
                          <a:cs typeface="Arial" panose="020B0604020202020204" pitchFamily="34" charset="0"/>
                        </a:rPr>
                      </a:b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67134" marR="6713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105410" algn="l"/>
                        </a:tabLst>
                      </a:pPr>
                      <a:endParaRPr lang="en-US" sz="400" b="1" u="sng" dirty="0">
                        <a:effectLst/>
                        <a:latin typeface="Arial" panose="020B0604020202020204" pitchFamily="34" charset="0"/>
                        <a:ea typeface="Times New Roman" panose="02020603050405020304" pitchFamily="18" charset="0"/>
                        <a:cs typeface="Arial" panose="020B0604020202020204" pitchFamily="34" charset="0"/>
                      </a:endParaRPr>
                    </a:p>
                    <a:p>
                      <a:pPr marL="0" marR="0" algn="l">
                        <a:spcBef>
                          <a:spcPts val="0"/>
                        </a:spcBef>
                        <a:spcAft>
                          <a:spcPts val="600"/>
                        </a:spcAft>
                        <a:tabLst>
                          <a:tab pos="105410" algn="l"/>
                        </a:tabLst>
                      </a:pPr>
                      <a:r>
                        <a:rPr lang="en-US" sz="1200" b="1" u="sng" dirty="0">
                          <a:effectLst/>
                          <a:latin typeface="Arial" panose="020B0604020202020204" pitchFamily="34" charset="0"/>
                          <a:ea typeface="Times New Roman" panose="02020603050405020304" pitchFamily="18" charset="0"/>
                          <a:cs typeface="Arial" panose="020B0604020202020204" pitchFamily="34" charset="0"/>
                        </a:rPr>
                        <a:t>Complainant Marcella </a:t>
                      </a:r>
                      <a:r>
                        <a:rPr lang="en-US" sz="1200" b="1" u="sng" dirty="0" err="1">
                          <a:effectLst/>
                          <a:latin typeface="Arial" panose="020B0604020202020204" pitchFamily="34" charset="0"/>
                          <a:ea typeface="Times New Roman" panose="02020603050405020304" pitchFamily="18" charset="0"/>
                          <a:cs typeface="Arial" panose="020B0604020202020204" pitchFamily="34" charset="0"/>
                        </a:rPr>
                        <a:t>Juergens</a:t>
                      </a:r>
                      <a:endParaRPr lang="en-US" sz="54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gn="l">
                        <a:spcBef>
                          <a:spcPts val="0"/>
                        </a:spcBef>
                        <a:spcAft>
                          <a:spcPts val="600"/>
                        </a:spcAft>
                        <a:tabLst>
                          <a:tab pos="105410" algn="l"/>
                        </a:tabLst>
                      </a:pPr>
                      <a:r>
                        <a:rPr lang="en-US" sz="1200" dirty="0">
                          <a:effectLst/>
                          <a:latin typeface="Arial" panose="020B0604020202020204" pitchFamily="34" charset="0"/>
                          <a:ea typeface="Times New Roman" panose="02020603050405020304" pitchFamily="18" charset="0"/>
                          <a:cs typeface="Arial" panose="020B0604020202020204" pitchFamily="34" charset="0"/>
                        </a:rPr>
                        <a:t>Sergeant Nathan Asbury</a:t>
                      </a:r>
                      <a:br>
                        <a:rPr lang="en-US" sz="1200" dirty="0">
                          <a:effectLst/>
                          <a:latin typeface="Arial" panose="020B0604020202020204" pitchFamily="34" charset="0"/>
                          <a:ea typeface="Times New Roman" panose="02020603050405020304" pitchFamily="18" charset="0"/>
                          <a:cs typeface="Arial" panose="020B0604020202020204" pitchFamily="34" charset="0"/>
                        </a:rPr>
                      </a:br>
                      <a:r>
                        <a:rPr lang="en-US" sz="1200" b="1" dirty="0">
                          <a:effectLst/>
                          <a:latin typeface="Arial" panose="020B0604020202020204" pitchFamily="34" charset="0"/>
                          <a:ea typeface="Times New Roman" panose="02020603050405020304" pitchFamily="18" charset="0"/>
                          <a:cs typeface="Arial" panose="020B0604020202020204" pitchFamily="34" charset="0"/>
                        </a:rPr>
                        <a:t>Entry (Residence) -</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b="1" dirty="0">
                          <a:effectLst/>
                          <a:latin typeface="Arial" panose="020B0604020202020204" pitchFamily="34" charset="0"/>
                          <a:ea typeface="Times New Roman" panose="02020603050405020304" pitchFamily="18" charset="0"/>
                          <a:cs typeface="Arial" panose="020B0604020202020204" pitchFamily="34" charset="0"/>
                        </a:rPr>
                        <a:t>NOT SUSTAINED</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gn="l">
                        <a:spcBef>
                          <a:spcPts val="0"/>
                        </a:spcBef>
                        <a:spcAft>
                          <a:spcPts val="600"/>
                        </a:spcAft>
                        <a:tabLst>
                          <a:tab pos="105410" algn="l"/>
                        </a:tabLst>
                      </a:pPr>
                      <a:r>
                        <a:rPr lang="en-US" sz="1200" dirty="0">
                          <a:effectLst/>
                          <a:latin typeface="Arial" panose="020B0604020202020204" pitchFamily="34" charset="0"/>
                          <a:ea typeface="Times New Roman" panose="02020603050405020304" pitchFamily="18" charset="0"/>
                          <a:cs typeface="Arial" panose="020B0604020202020204" pitchFamily="34" charset="0"/>
                        </a:rPr>
                        <a:t>Officers Marc </a:t>
                      </a:r>
                      <a:r>
                        <a:rPr lang="en-US" sz="1200" dirty="0" err="1">
                          <a:effectLst/>
                          <a:latin typeface="Arial" panose="020B0604020202020204" pitchFamily="34" charset="0"/>
                          <a:ea typeface="Times New Roman" panose="02020603050405020304" pitchFamily="18" charset="0"/>
                          <a:cs typeface="Arial" panose="020B0604020202020204" pitchFamily="34" charset="0"/>
                        </a:rPr>
                        <a:t>Schildmeyer</a:t>
                      </a:r>
                      <a:r>
                        <a:rPr lang="en-US" sz="1200" dirty="0">
                          <a:effectLst/>
                          <a:latin typeface="Arial" panose="020B0604020202020204" pitchFamily="34" charset="0"/>
                          <a:ea typeface="Times New Roman" panose="02020603050405020304" pitchFamily="18" charset="0"/>
                          <a:cs typeface="Arial" panose="020B0604020202020204" pitchFamily="34" charset="0"/>
                        </a:rPr>
                        <a:t> and Deon Mack, Sergeant Nathan Asbury</a:t>
                      </a:r>
                      <a:br>
                        <a:rPr lang="en-US" sz="1200" dirty="0">
                          <a:effectLst/>
                          <a:latin typeface="Arial" panose="020B0604020202020204" pitchFamily="34" charset="0"/>
                          <a:ea typeface="Times New Roman" panose="02020603050405020304" pitchFamily="18" charset="0"/>
                          <a:cs typeface="Arial" panose="020B0604020202020204" pitchFamily="34" charset="0"/>
                        </a:rPr>
                      </a:br>
                      <a:r>
                        <a:rPr lang="en-US" sz="1200" b="1" dirty="0">
                          <a:solidFill>
                            <a:srgbClr val="00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Procedure (Consent to Search) – </a:t>
                      </a:r>
                      <a:r>
                        <a:rPr lang="en-US" sz="1200" b="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SUSTAINED</a:t>
                      </a:r>
                    </a:p>
                    <a:p>
                      <a:pPr marL="0" marR="0" indent="0" algn="l">
                        <a:spcBef>
                          <a:spcPts val="0"/>
                        </a:spcBef>
                        <a:spcAft>
                          <a:spcPts val="600"/>
                        </a:spcAft>
                        <a:tabLst>
                          <a:tab pos="105410" algn="l"/>
                        </a:tabLst>
                      </a:pPr>
                      <a:r>
                        <a:rPr lang="en-US" sz="1200" dirty="0">
                          <a:effectLst/>
                          <a:latin typeface="Arial" panose="020B0604020202020204" pitchFamily="34" charset="0"/>
                          <a:ea typeface="Times New Roman" panose="02020603050405020304" pitchFamily="18" charset="0"/>
                          <a:cs typeface="Arial" panose="020B0604020202020204" pitchFamily="34" charset="0"/>
                        </a:rPr>
                        <a:t>Officer Marc </a:t>
                      </a:r>
                      <a:r>
                        <a:rPr lang="en-US" sz="1200" dirty="0" err="1">
                          <a:effectLst/>
                          <a:latin typeface="Arial" panose="020B0604020202020204" pitchFamily="34" charset="0"/>
                          <a:ea typeface="Times New Roman" panose="02020603050405020304" pitchFamily="18" charset="0"/>
                          <a:cs typeface="Arial" panose="020B0604020202020204" pitchFamily="34" charset="0"/>
                        </a:rPr>
                        <a:t>Schildmeyer</a:t>
                      </a:r>
                      <a:br>
                        <a:rPr lang="en-US" sz="1200" b="0" dirty="0">
                          <a:effectLst/>
                          <a:latin typeface="Arial" panose="020B0604020202020204" pitchFamily="34" charset="0"/>
                          <a:ea typeface="Times New Roman" panose="02020603050405020304" pitchFamily="18" charset="0"/>
                          <a:cs typeface="Arial" panose="020B0604020202020204" pitchFamily="34" charset="0"/>
                        </a:rPr>
                      </a:br>
                      <a:r>
                        <a:rPr lang="en-US" sz="1200" b="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Improper Search (Residence) - SUSTAINED</a:t>
                      </a:r>
                      <a:endParaRPr lang="en-US" sz="12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marL="0" marR="0" indent="0" algn="l">
                        <a:spcBef>
                          <a:spcPts val="0"/>
                        </a:spcBef>
                        <a:spcAft>
                          <a:spcPts val="600"/>
                        </a:spcAft>
                        <a:tabLst>
                          <a:tab pos="105410" algn="l"/>
                        </a:tabLst>
                      </a:pPr>
                      <a:r>
                        <a:rPr lang="en-US" sz="1200" dirty="0">
                          <a:effectLst/>
                          <a:latin typeface="Arial" panose="020B0604020202020204" pitchFamily="34" charset="0"/>
                          <a:ea typeface="Times New Roman" panose="02020603050405020304" pitchFamily="18" charset="0"/>
                          <a:cs typeface="Arial" panose="020B0604020202020204" pitchFamily="34" charset="0"/>
                        </a:rPr>
                        <a:t>Officers Deon Mack and Cian McGrath, Sergeant Nathan Asbury</a:t>
                      </a:r>
                      <a:br>
                        <a:rPr lang="en-US" sz="1200" dirty="0">
                          <a:effectLst/>
                          <a:latin typeface="Arial" panose="020B0604020202020204" pitchFamily="34" charset="0"/>
                          <a:ea typeface="Times New Roman" panose="02020603050405020304" pitchFamily="18" charset="0"/>
                          <a:cs typeface="Arial" panose="020B0604020202020204" pitchFamily="34" charset="0"/>
                        </a:rPr>
                      </a:br>
                      <a:r>
                        <a:rPr lang="en-US" sz="1200" b="1" dirty="0">
                          <a:effectLst/>
                          <a:latin typeface="Arial" panose="020B0604020202020204" pitchFamily="34" charset="0"/>
                          <a:ea typeface="Times New Roman" panose="02020603050405020304" pitchFamily="18" charset="0"/>
                          <a:cs typeface="Arial" panose="020B0604020202020204" pitchFamily="34" charset="0"/>
                        </a:rPr>
                        <a:t>Improper Search (Residence) - NOT SUSTAINED</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gn="l">
                        <a:spcBef>
                          <a:spcPts val="0"/>
                        </a:spcBef>
                        <a:spcAft>
                          <a:spcPts val="600"/>
                        </a:spcAft>
                        <a:tabLst>
                          <a:tab pos="105410" algn="l"/>
                        </a:tabLst>
                      </a:pPr>
                      <a:r>
                        <a:rPr lang="en-US" sz="1200" dirty="0">
                          <a:effectLst/>
                          <a:latin typeface="Arial" panose="020B0604020202020204" pitchFamily="34" charset="0"/>
                          <a:ea typeface="Times New Roman" panose="02020603050405020304" pitchFamily="18" charset="0"/>
                          <a:cs typeface="Arial" panose="020B0604020202020204" pitchFamily="34" charset="0"/>
                        </a:rPr>
                        <a:t>Officers Cian McGrath, Deon Mack and Marc </a:t>
                      </a:r>
                      <a:r>
                        <a:rPr lang="en-US" sz="1200" dirty="0" err="1">
                          <a:effectLst/>
                          <a:latin typeface="Arial" panose="020B0604020202020204" pitchFamily="34" charset="0"/>
                          <a:ea typeface="Times New Roman" panose="02020603050405020304" pitchFamily="18" charset="0"/>
                          <a:cs typeface="Arial" panose="020B0604020202020204" pitchFamily="34" charset="0"/>
                        </a:rPr>
                        <a:t>Schildmeyer</a:t>
                      </a:r>
                      <a:br>
                        <a:rPr lang="en-US" sz="1200" b="0" dirty="0">
                          <a:effectLst/>
                          <a:latin typeface="Arial" panose="020B0604020202020204" pitchFamily="34" charset="0"/>
                          <a:ea typeface="Times New Roman" panose="02020603050405020304" pitchFamily="18" charset="0"/>
                          <a:cs typeface="Arial" panose="020B0604020202020204" pitchFamily="34" charset="0"/>
                        </a:rPr>
                      </a:br>
                      <a:r>
                        <a:rPr lang="en-US" sz="1200" b="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Procedure (BWC – Turned off Early)</a:t>
                      </a:r>
                      <a:r>
                        <a:rPr lang="en-US" sz="12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 – </a:t>
                      </a:r>
                      <a:r>
                        <a:rPr lang="en-US" sz="1200" b="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SUSTAINED</a:t>
                      </a:r>
                    </a:p>
                    <a:p>
                      <a:pPr marL="48260" marR="0" algn="just">
                        <a:spcBef>
                          <a:spcPts val="0"/>
                        </a:spcBef>
                        <a:spcAft>
                          <a:spcPts val="0"/>
                        </a:spcAft>
                        <a:tabLst>
                          <a:tab pos="105410" algn="l"/>
                        </a:tabLst>
                      </a:pPr>
                      <a:endParaRPr lang="en-US" sz="1050" b="1" dirty="0">
                        <a:effectLst/>
                        <a:latin typeface="Arial" panose="020B0604020202020204" pitchFamily="34" charset="0"/>
                        <a:ea typeface="Times New Roman" panose="02020603050405020304" pitchFamily="18" charset="0"/>
                        <a:cs typeface="Arial" panose="020B0604020202020204" pitchFamily="34" charset="0"/>
                      </a:endParaRPr>
                    </a:p>
                  </a:txBody>
                  <a:tcPr marL="67134" marR="67134"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8922918"/>
                  </a:ext>
                </a:extLst>
              </a:tr>
            </a:tbl>
          </a:graphicData>
        </a:graphic>
      </p:graphicFrame>
      <p:sp>
        <p:nvSpPr>
          <p:cNvPr id="4" name="Title 1">
            <a:extLst>
              <a:ext uri="{FF2B5EF4-FFF2-40B4-BE49-F238E27FC236}">
                <a16:creationId xmlns:a16="http://schemas.microsoft.com/office/drawing/2014/main" id="{36EABBCC-816D-42A4-AA29-D38F4F18FF85}"/>
              </a:ext>
            </a:extLst>
          </p:cNvPr>
          <p:cNvSpPr txBox="1">
            <a:spLocks/>
          </p:cNvSpPr>
          <p:nvPr/>
        </p:nvSpPr>
        <p:spPr>
          <a:xfrm>
            <a:off x="472190" y="459407"/>
            <a:ext cx="2841100" cy="467527"/>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073E87"/>
                </a:solidFill>
              </a:rPr>
              <a:t>Case Scenario</a:t>
            </a:r>
            <a:endParaRPr lang="en-US" sz="2000" b="1" dirty="0">
              <a:solidFill>
                <a:srgbClr val="FFFFFF"/>
              </a:solidFill>
            </a:endParaRPr>
          </a:p>
        </p:txBody>
      </p:sp>
      <p:cxnSp>
        <p:nvCxnSpPr>
          <p:cNvPr id="5" name="Straight Connector 4">
            <a:extLst>
              <a:ext uri="{FF2B5EF4-FFF2-40B4-BE49-F238E27FC236}">
                <a16:creationId xmlns:a16="http://schemas.microsoft.com/office/drawing/2014/main" id="{6C021C28-01A4-4418-A9AC-D93CC37D9711}"/>
              </a:ext>
            </a:extLst>
          </p:cNvPr>
          <p:cNvCxnSpPr/>
          <p:nvPr/>
        </p:nvCxnSpPr>
        <p:spPr>
          <a:xfrm>
            <a:off x="580207" y="894761"/>
            <a:ext cx="1140178" cy="0"/>
          </a:xfrm>
          <a:prstGeom prst="line">
            <a:avLst/>
          </a:prstGeom>
          <a:ln>
            <a:solidFill>
              <a:srgbClr val="C2D34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3817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16</a:t>
            </a:fld>
            <a:endParaRPr lang="en-US" sz="800" dirty="0">
              <a:solidFill>
                <a:srgbClr val="FFFFFF"/>
              </a:solidFill>
            </a:endParaRPr>
          </a:p>
        </p:txBody>
      </p:sp>
      <p:sp>
        <p:nvSpPr>
          <p:cNvPr id="4" name="TextBox 3">
            <a:extLst>
              <a:ext uri="{FF2B5EF4-FFF2-40B4-BE49-F238E27FC236}">
                <a16:creationId xmlns:a16="http://schemas.microsoft.com/office/drawing/2014/main" id="{3AF11147-71DA-4709-B507-FFC2A570A620}"/>
              </a:ext>
            </a:extLst>
          </p:cNvPr>
          <p:cNvSpPr txBox="1"/>
          <p:nvPr/>
        </p:nvSpPr>
        <p:spPr>
          <a:xfrm>
            <a:off x="462491" y="1062728"/>
            <a:ext cx="7939496" cy="1415772"/>
          </a:xfrm>
          <a:prstGeom prst="rect">
            <a:avLst/>
          </a:prstGeom>
          <a:noFill/>
        </p:spPr>
        <p:txBody>
          <a:bodyPr wrap="square">
            <a:spAutoFit/>
          </a:bodyPr>
          <a:lstStyle/>
          <a:p>
            <a:pPr marR="0" algn="just">
              <a:spcBef>
                <a:spcPts val="0"/>
              </a:spcBef>
              <a:spcAft>
                <a:spcPts val="600"/>
              </a:spcAft>
            </a:pPr>
            <a:r>
              <a:rPr lang="en-US" sz="1600" b="1" u="sng" dirty="0">
                <a:solidFill>
                  <a:srgbClr val="1291D1"/>
                </a:solidFill>
                <a:effectLst/>
                <a:ea typeface="Times New Roman" panose="02020603050405020304" pitchFamily="18" charset="0"/>
              </a:rPr>
              <a:t>Complaint</a:t>
            </a:r>
            <a:r>
              <a:rPr lang="en-US" sz="1600" b="1" u="sng" dirty="0">
                <a:solidFill>
                  <a:schemeClr val="tx2"/>
                </a:solidFill>
                <a:effectLst/>
                <a:ea typeface="Times New Roman" panose="02020603050405020304" pitchFamily="18" charset="0"/>
              </a:rPr>
              <a:t> </a:t>
            </a:r>
          </a:p>
          <a:p>
            <a:pPr marR="0">
              <a:spcBef>
                <a:spcPts val="0"/>
              </a:spcBef>
              <a:spcAft>
                <a:spcPts val="600"/>
              </a:spcAft>
            </a:pPr>
            <a:r>
              <a:rPr lang="en-US" sz="1400" dirty="0">
                <a:effectLst/>
                <a:ea typeface="Times New Roman" panose="02020603050405020304" pitchFamily="18" charset="0"/>
              </a:rPr>
              <a:t>On September 14, 2018, Ms. Julia Jeffries alleged that </a:t>
            </a:r>
            <a:r>
              <a:rPr lang="en-US" sz="1400" dirty="0">
                <a:ea typeface="Times New Roman" panose="02020603050405020304" pitchFamily="18" charset="0"/>
              </a:rPr>
              <a:t>Cincinnati Police Officers </a:t>
            </a:r>
            <a:r>
              <a:rPr lang="en-US" sz="1400" dirty="0">
                <a:effectLst/>
                <a:ea typeface="Times New Roman" panose="02020603050405020304" pitchFamily="18" charset="0"/>
              </a:rPr>
              <a:t>stopped her son</a:t>
            </a:r>
            <a:r>
              <a:rPr lang="en-US" sz="1400" dirty="0">
                <a:ea typeface="Times New Roman" panose="02020603050405020304" pitchFamily="18" charset="0"/>
              </a:rPr>
              <a:t> </a:t>
            </a:r>
            <a:r>
              <a:rPr lang="en-US" sz="1400" dirty="0">
                <a:effectLst/>
                <a:ea typeface="Times New Roman" panose="02020603050405020304" pitchFamily="18" charset="0"/>
              </a:rPr>
              <a:t>in a vehicle and took him into custody at gunpoint . . . Further, Ms. Jeffries alleged that police officers improperly entered and searched the residence of her mother, Ms. Marcella </a:t>
            </a:r>
            <a:r>
              <a:rPr lang="en-US" sz="1400" dirty="0" err="1">
                <a:effectLst/>
                <a:ea typeface="Times New Roman" panose="02020603050405020304" pitchFamily="18" charset="0"/>
              </a:rPr>
              <a:t>Juergens</a:t>
            </a:r>
            <a:r>
              <a:rPr lang="en-US" sz="1400" dirty="0">
                <a:effectLst/>
                <a:ea typeface="Times New Roman" panose="02020603050405020304" pitchFamily="18" charset="0"/>
              </a:rPr>
              <a:t>. </a:t>
            </a:r>
            <a:endParaRPr lang="en-US" sz="1400" dirty="0">
              <a:ea typeface="Times New Roman" panose="02020603050405020304" pitchFamily="18" charset="0"/>
            </a:endParaRPr>
          </a:p>
          <a:p>
            <a:pPr marL="285750" marR="0" indent="-285750" algn="just">
              <a:spcBef>
                <a:spcPts val="0"/>
              </a:spcBef>
              <a:spcAft>
                <a:spcPts val="0"/>
              </a:spcAft>
              <a:buFont typeface="Arial" panose="020B0604020202020204" pitchFamily="34" charset="0"/>
              <a:buChar char="•"/>
            </a:pPr>
            <a:endParaRPr lang="en-US" sz="1800" dirty="0">
              <a:effectLst/>
              <a:latin typeface="Arial" panose="020B0604020202020204" pitchFamily="34" charset="0"/>
              <a:ea typeface="Times New Roman" panose="02020603050405020304" pitchFamily="18" charset="0"/>
            </a:endParaRPr>
          </a:p>
        </p:txBody>
      </p:sp>
      <p:sp>
        <p:nvSpPr>
          <p:cNvPr id="5" name="Title 1">
            <a:extLst>
              <a:ext uri="{FF2B5EF4-FFF2-40B4-BE49-F238E27FC236}">
                <a16:creationId xmlns:a16="http://schemas.microsoft.com/office/drawing/2014/main" id="{321581B2-5CE7-4324-B420-EB58EF0CF2CA}"/>
              </a:ext>
            </a:extLst>
          </p:cNvPr>
          <p:cNvSpPr txBox="1">
            <a:spLocks/>
          </p:cNvSpPr>
          <p:nvPr/>
        </p:nvSpPr>
        <p:spPr>
          <a:xfrm>
            <a:off x="467782" y="459407"/>
            <a:ext cx="2845508" cy="457200"/>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073E87"/>
                </a:solidFill>
              </a:rPr>
              <a:t>Case Scenario</a:t>
            </a:r>
            <a:endParaRPr lang="en-US" sz="2000" b="1" dirty="0">
              <a:solidFill>
                <a:srgbClr val="FFFFFF"/>
              </a:solidFill>
            </a:endParaRPr>
          </a:p>
        </p:txBody>
      </p:sp>
      <p:cxnSp>
        <p:nvCxnSpPr>
          <p:cNvPr id="6" name="Straight Connector 5">
            <a:extLst>
              <a:ext uri="{FF2B5EF4-FFF2-40B4-BE49-F238E27FC236}">
                <a16:creationId xmlns:a16="http://schemas.microsoft.com/office/drawing/2014/main" id="{CD94EEA2-80A5-4811-B11A-78969F8BB3F5}"/>
              </a:ext>
            </a:extLst>
          </p:cNvPr>
          <p:cNvCxnSpPr/>
          <p:nvPr/>
        </p:nvCxnSpPr>
        <p:spPr>
          <a:xfrm>
            <a:off x="565217" y="902256"/>
            <a:ext cx="1140178" cy="0"/>
          </a:xfrm>
          <a:prstGeom prst="line">
            <a:avLst/>
          </a:prstGeom>
          <a:ln>
            <a:solidFill>
              <a:srgbClr val="C2D34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9031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17</a:t>
            </a:fld>
            <a:endParaRPr lang="en-US" sz="800" dirty="0">
              <a:solidFill>
                <a:srgbClr val="FFFFFF"/>
              </a:solidFill>
            </a:endParaRPr>
          </a:p>
        </p:txBody>
      </p:sp>
      <p:sp>
        <p:nvSpPr>
          <p:cNvPr id="5" name="TextBox 4">
            <a:extLst>
              <a:ext uri="{FF2B5EF4-FFF2-40B4-BE49-F238E27FC236}">
                <a16:creationId xmlns:a16="http://schemas.microsoft.com/office/drawing/2014/main" id="{06E0A9CA-A58E-4662-B0DE-F7A1313E30FF}"/>
              </a:ext>
            </a:extLst>
          </p:cNvPr>
          <p:cNvSpPr txBox="1"/>
          <p:nvPr/>
        </p:nvSpPr>
        <p:spPr>
          <a:xfrm>
            <a:off x="457200" y="968073"/>
            <a:ext cx="8210550" cy="2292935"/>
          </a:xfrm>
          <a:prstGeom prst="rect">
            <a:avLst/>
          </a:prstGeom>
          <a:noFill/>
        </p:spPr>
        <p:txBody>
          <a:bodyPr wrap="square">
            <a:spAutoFit/>
          </a:bodyPr>
          <a:lstStyle/>
          <a:p>
            <a:pPr marL="231775" marR="0" indent="-231775">
              <a:spcBef>
                <a:spcPts val="0"/>
              </a:spcBef>
              <a:spcAft>
                <a:spcPts val="600"/>
              </a:spcAft>
            </a:pPr>
            <a:r>
              <a:rPr lang="en-US" sz="1600" b="1" u="sng" dirty="0">
                <a:solidFill>
                  <a:srgbClr val="1291D1"/>
                </a:solidFill>
                <a:effectLst/>
                <a:latin typeface="Arial" panose="020B0604020202020204" pitchFamily="34" charset="0"/>
                <a:ea typeface="Times New Roman" panose="02020603050405020304" pitchFamily="18" charset="0"/>
              </a:rPr>
              <a:t>Analysis</a:t>
            </a:r>
          </a:p>
          <a:p>
            <a:pPr marL="231775" marR="0" indent="-231775">
              <a:spcBef>
                <a:spcPts val="0"/>
              </a:spcBef>
              <a:spcAft>
                <a:spcPts val="600"/>
              </a:spcAft>
              <a:buClr>
                <a:srgbClr val="1291D1"/>
              </a:buClr>
              <a:buFont typeface="Arial" panose="020B0604020202020204" pitchFamily="34" charset="0"/>
              <a:buChar char="•"/>
            </a:pPr>
            <a:r>
              <a:rPr lang="en-US" sz="1400" dirty="0">
                <a:effectLst/>
                <a:latin typeface="Arial" panose="020B0604020202020204" pitchFamily="34" charset="0"/>
                <a:ea typeface="Times New Roman" panose="02020603050405020304" pitchFamily="18" charset="0"/>
                <a:cs typeface="Arial" panose="020B0604020202020204" pitchFamily="34" charset="0"/>
              </a:rPr>
              <a:t>Police obtained written consent for the officers to conduct a search . . . .</a:t>
            </a:r>
          </a:p>
          <a:p>
            <a:pPr marL="231775" marR="0" indent="-231775">
              <a:spcBef>
                <a:spcPts val="0"/>
              </a:spcBef>
              <a:spcAft>
                <a:spcPts val="600"/>
              </a:spcAft>
              <a:buClr>
                <a:srgbClr val="1291D1"/>
              </a:buClr>
              <a:buFont typeface="Arial" panose="020B0604020202020204" pitchFamily="34" charset="0"/>
              <a:buChar char="•"/>
            </a:pPr>
            <a:r>
              <a:rPr lang="en-US" sz="1400" dirty="0">
                <a:effectLst/>
                <a:latin typeface="Arial" panose="020B0604020202020204" pitchFamily="34" charset="0"/>
                <a:ea typeface="Times New Roman" panose="02020603050405020304" pitchFamily="18" charset="0"/>
                <a:cs typeface="Arial" panose="020B0604020202020204" pitchFamily="34" charset="0"/>
              </a:rPr>
              <a:t>However, CPD training provides that a consent search should be limited to only those places and things that the person expressly or impliedly authorized to be searched. . . . </a:t>
            </a:r>
            <a:endParaRPr lang="en-US" sz="1400" dirty="0">
              <a:latin typeface="Arial" panose="020B0604020202020204" pitchFamily="34" charset="0"/>
              <a:ea typeface="Times New Roman" panose="02020603050405020304" pitchFamily="18" charset="0"/>
              <a:cs typeface="Arial" panose="020B0604020202020204" pitchFamily="34" charset="0"/>
            </a:endParaRPr>
          </a:p>
          <a:p>
            <a:pPr marL="231775" marR="0" indent="-231775">
              <a:spcBef>
                <a:spcPts val="0"/>
              </a:spcBef>
              <a:spcAft>
                <a:spcPts val="600"/>
              </a:spcAft>
              <a:buClr>
                <a:srgbClr val="1291D1"/>
              </a:buClr>
              <a:buFont typeface="Arial" panose="020B0604020202020204" pitchFamily="34" charset="0"/>
              <a:buChar char="•"/>
            </a:pPr>
            <a:r>
              <a:rPr lang="en-US" sz="1400" dirty="0">
                <a:effectLst/>
                <a:latin typeface="Arial" panose="020B0604020202020204" pitchFamily="34" charset="0"/>
                <a:ea typeface="Times New Roman" panose="02020603050405020304" pitchFamily="18" charset="0"/>
                <a:cs typeface="Arial" panose="020B0604020202020204" pitchFamily="34" charset="0"/>
              </a:rPr>
              <a:t>BWC footage showed that, prior to signing the form, Ms. </a:t>
            </a:r>
            <a:r>
              <a:rPr lang="en-US" sz="1400" dirty="0" err="1">
                <a:effectLst/>
                <a:latin typeface="Arial" panose="020B0604020202020204" pitchFamily="34" charset="0"/>
                <a:ea typeface="Times New Roman" panose="02020603050405020304" pitchFamily="18" charset="0"/>
                <a:cs typeface="Arial" panose="020B0604020202020204" pitchFamily="34" charset="0"/>
              </a:rPr>
              <a:t>Juergens</a:t>
            </a:r>
            <a:r>
              <a:rPr lang="en-US" sz="1400" dirty="0">
                <a:effectLst/>
                <a:latin typeface="Arial" panose="020B0604020202020204" pitchFamily="34" charset="0"/>
                <a:ea typeface="Times New Roman" panose="02020603050405020304" pitchFamily="18" charset="0"/>
                <a:cs typeface="Arial" panose="020B0604020202020204" pitchFamily="34" charset="0"/>
              </a:rPr>
              <a:t> indicated her belief that the officers only intended to search Mr. Jeffries’s bedroom.  When she attempted to clarify this point with” the lead officer, that officer “responded, </a:t>
            </a:r>
            <a:r>
              <a:rPr lang="en-US" sz="1400" i="1" dirty="0">
                <a:effectLst/>
                <a:latin typeface="Arial" panose="020B0604020202020204" pitchFamily="34" charset="0"/>
                <a:ea typeface="Times New Roman" panose="02020603050405020304" pitchFamily="18" charset="0"/>
                <a:cs typeface="Arial" panose="020B0604020202020204" pitchFamily="34" charset="0"/>
              </a:rPr>
              <a:t>‘Just his room, because he told us,’ </a:t>
            </a:r>
            <a:r>
              <a:rPr lang="en-US" sz="1400" dirty="0">
                <a:effectLst/>
                <a:latin typeface="Arial" panose="020B0604020202020204" pitchFamily="34" charset="0"/>
                <a:ea typeface="Times New Roman" panose="02020603050405020304" pitchFamily="18" charset="0"/>
                <a:cs typeface="Arial" panose="020B0604020202020204" pitchFamily="34" charset="0"/>
              </a:rPr>
              <a:t>and then [that officer] added that they would ‘search </a:t>
            </a:r>
            <a:r>
              <a:rPr lang="en-US" sz="1400" i="1" dirty="0">
                <a:effectLst/>
                <a:latin typeface="Arial" panose="020B0604020202020204" pitchFamily="34" charset="0"/>
                <a:ea typeface="Times New Roman" panose="02020603050405020304" pitchFamily="18" charset="0"/>
                <a:cs typeface="Arial" panose="020B0604020202020204" pitchFamily="34" charset="0"/>
              </a:rPr>
              <a:t>his room and anything out in the open’ </a:t>
            </a:r>
            <a:r>
              <a:rPr lang="en-US" sz="1400" dirty="0">
                <a:effectLst/>
                <a:latin typeface="Arial" panose="020B0604020202020204" pitchFamily="34" charset="0"/>
                <a:ea typeface="Times New Roman" panose="02020603050405020304" pitchFamily="18" charset="0"/>
                <a:cs typeface="Arial" panose="020B0604020202020204" pitchFamily="34" charset="0"/>
              </a:rPr>
              <a:t>that may harm Ms. </a:t>
            </a:r>
            <a:r>
              <a:rPr lang="en-US" sz="1400" dirty="0" err="1">
                <a:effectLst/>
                <a:latin typeface="Arial" panose="020B0604020202020204" pitchFamily="34" charset="0"/>
                <a:ea typeface="Times New Roman" panose="02020603050405020304" pitchFamily="18" charset="0"/>
                <a:cs typeface="Arial" panose="020B0604020202020204" pitchFamily="34" charset="0"/>
              </a:rPr>
              <a:t>Juergens</a:t>
            </a:r>
            <a:r>
              <a:rPr lang="en-US" sz="1400" dirty="0">
                <a:effectLst/>
                <a:latin typeface="Arial" panose="020B0604020202020204" pitchFamily="34" charset="0"/>
                <a:ea typeface="Times New Roman" panose="02020603050405020304" pitchFamily="18" charset="0"/>
                <a:cs typeface="Arial" panose="020B0604020202020204" pitchFamily="34" charset="0"/>
              </a:rPr>
              <a:t> or the officers.  Only then did Ms. </a:t>
            </a:r>
            <a:r>
              <a:rPr lang="en-US" sz="1400" dirty="0" err="1">
                <a:effectLst/>
                <a:latin typeface="Arial" panose="020B0604020202020204" pitchFamily="34" charset="0"/>
                <a:ea typeface="Times New Roman" panose="02020603050405020304" pitchFamily="18" charset="0"/>
                <a:cs typeface="Arial" panose="020B0604020202020204" pitchFamily="34" charset="0"/>
              </a:rPr>
              <a:t>Juergens</a:t>
            </a:r>
            <a:r>
              <a:rPr lang="en-US" sz="1400" dirty="0">
                <a:effectLst/>
                <a:latin typeface="Arial" panose="020B0604020202020204" pitchFamily="34" charset="0"/>
                <a:ea typeface="Times New Roman" panose="02020603050405020304" pitchFamily="18" charset="0"/>
                <a:cs typeface="Arial" panose="020B0604020202020204" pitchFamily="34" charset="0"/>
              </a:rPr>
              <a:t> sign the Consent to Search Form. </a:t>
            </a:r>
            <a:endParaRPr lang="en-US" sz="1400" dirty="0">
              <a:effectLst/>
              <a:latin typeface="Arial" panose="020B0604020202020204" pitchFamily="34" charset="0"/>
              <a:ea typeface="Times New Roman" panose="02020603050405020304" pitchFamily="18" charset="0"/>
            </a:endParaRPr>
          </a:p>
        </p:txBody>
      </p:sp>
      <p:sp>
        <p:nvSpPr>
          <p:cNvPr id="9" name="Title 1">
            <a:extLst>
              <a:ext uri="{FF2B5EF4-FFF2-40B4-BE49-F238E27FC236}">
                <a16:creationId xmlns:a16="http://schemas.microsoft.com/office/drawing/2014/main" id="{F1DD42B5-75C7-4A38-892C-2EF92542A41F}"/>
              </a:ext>
            </a:extLst>
          </p:cNvPr>
          <p:cNvSpPr txBox="1">
            <a:spLocks/>
          </p:cNvSpPr>
          <p:nvPr/>
        </p:nvSpPr>
        <p:spPr>
          <a:xfrm>
            <a:off x="472190" y="459407"/>
            <a:ext cx="2841100" cy="467527"/>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073E87"/>
                </a:solidFill>
              </a:rPr>
              <a:t>Case Scenario</a:t>
            </a:r>
            <a:endParaRPr lang="en-US" sz="2000" b="1" dirty="0">
              <a:solidFill>
                <a:srgbClr val="FFFFFF"/>
              </a:solidFill>
            </a:endParaRPr>
          </a:p>
        </p:txBody>
      </p:sp>
      <p:cxnSp>
        <p:nvCxnSpPr>
          <p:cNvPr id="10" name="Straight Connector 9">
            <a:extLst>
              <a:ext uri="{FF2B5EF4-FFF2-40B4-BE49-F238E27FC236}">
                <a16:creationId xmlns:a16="http://schemas.microsoft.com/office/drawing/2014/main" id="{6EE156FA-F74A-407D-BB06-23D971DE5F74}"/>
              </a:ext>
            </a:extLst>
          </p:cNvPr>
          <p:cNvCxnSpPr/>
          <p:nvPr/>
        </p:nvCxnSpPr>
        <p:spPr>
          <a:xfrm>
            <a:off x="580207" y="894761"/>
            <a:ext cx="1140178" cy="0"/>
          </a:xfrm>
          <a:prstGeom prst="line">
            <a:avLst/>
          </a:prstGeom>
          <a:ln>
            <a:solidFill>
              <a:srgbClr val="C2D34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3894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8"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18</a:t>
            </a:fld>
            <a:endParaRPr lang="en-US" sz="800" dirty="0">
              <a:solidFill>
                <a:srgbClr val="FFFFFF"/>
              </a:solidFill>
            </a:endParaRPr>
          </a:p>
        </p:txBody>
      </p:sp>
      <p:sp>
        <p:nvSpPr>
          <p:cNvPr id="5" name="TextBox 4">
            <a:extLst>
              <a:ext uri="{FF2B5EF4-FFF2-40B4-BE49-F238E27FC236}">
                <a16:creationId xmlns:a16="http://schemas.microsoft.com/office/drawing/2014/main" id="{06E0A9CA-A58E-4662-B0DE-F7A1313E30FF}"/>
              </a:ext>
            </a:extLst>
          </p:cNvPr>
          <p:cNvSpPr txBox="1"/>
          <p:nvPr/>
        </p:nvSpPr>
        <p:spPr>
          <a:xfrm>
            <a:off x="457200" y="983063"/>
            <a:ext cx="8210550" cy="1354217"/>
          </a:xfrm>
          <a:prstGeom prst="rect">
            <a:avLst/>
          </a:prstGeom>
          <a:noFill/>
        </p:spPr>
        <p:txBody>
          <a:bodyPr wrap="square">
            <a:spAutoFit/>
          </a:bodyPr>
          <a:lstStyle/>
          <a:p>
            <a:pPr marL="231775" marR="0" indent="-231775">
              <a:spcBef>
                <a:spcPts val="0"/>
              </a:spcBef>
              <a:spcAft>
                <a:spcPts val="600"/>
              </a:spcAft>
            </a:pPr>
            <a:r>
              <a:rPr lang="en-US" sz="1600" b="1" u="sng" dirty="0">
                <a:solidFill>
                  <a:srgbClr val="1291D1"/>
                </a:solidFill>
                <a:effectLst/>
                <a:latin typeface="Arial" panose="020B0604020202020204" pitchFamily="34" charset="0"/>
                <a:ea typeface="Times New Roman" panose="02020603050405020304" pitchFamily="18" charset="0"/>
              </a:rPr>
              <a:t>Analysis</a:t>
            </a:r>
          </a:p>
          <a:p>
            <a:pPr marL="231775" marR="0" indent="-231775">
              <a:spcBef>
                <a:spcPts val="0"/>
              </a:spcBef>
              <a:spcAft>
                <a:spcPts val="600"/>
              </a:spcAft>
              <a:buClr>
                <a:srgbClr val="1291D1"/>
              </a:buClr>
              <a:buFont typeface="Arial" panose="020B0604020202020204" pitchFamily="34" charset="0"/>
              <a:buChar char="•"/>
            </a:pPr>
            <a:r>
              <a:rPr lang="en-US" sz="1400" dirty="0">
                <a:effectLst/>
                <a:latin typeface="Arial" panose="020B0604020202020204" pitchFamily="34" charset="0"/>
                <a:ea typeface="Times New Roman" panose="02020603050405020304" pitchFamily="18" charset="0"/>
                <a:cs typeface="Arial" panose="020B0604020202020204" pitchFamily="34" charset="0"/>
              </a:rPr>
              <a:t>Rather than limit the search of the residence to Mr. Jeffries’s bedroom and to anything out in the open as [the officer] stated, police proceeded to search the entire residence, going inside of drawers and cabinets.</a:t>
            </a:r>
          </a:p>
          <a:p>
            <a:pPr marL="231775" indent="-231775">
              <a:spcAft>
                <a:spcPts val="600"/>
              </a:spcAft>
              <a:buClr>
                <a:srgbClr val="1291D1"/>
              </a:buClr>
              <a:buFont typeface="Arial" panose="020B0604020202020204" pitchFamily="34" charset="0"/>
              <a:buChar char="•"/>
            </a:pPr>
            <a:r>
              <a:rPr lang="en-US" sz="1400" dirty="0">
                <a:latin typeface="Arial" panose="020B0604020202020204" pitchFamily="34" charset="0"/>
                <a:ea typeface="Times New Roman" panose="02020603050405020304" pitchFamily="18" charset="0"/>
                <a:cs typeface="Arial" panose="020B0604020202020204" pitchFamily="34" charset="0"/>
              </a:rPr>
              <a:t>Several BWCs were turned off too early, and before the completion of the search.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Title 1">
            <a:extLst>
              <a:ext uri="{FF2B5EF4-FFF2-40B4-BE49-F238E27FC236}">
                <a16:creationId xmlns:a16="http://schemas.microsoft.com/office/drawing/2014/main" id="{C800FC91-9700-4CAB-9F6D-0187A2DA93D1}"/>
              </a:ext>
            </a:extLst>
          </p:cNvPr>
          <p:cNvSpPr txBox="1">
            <a:spLocks/>
          </p:cNvSpPr>
          <p:nvPr/>
        </p:nvSpPr>
        <p:spPr>
          <a:xfrm>
            <a:off x="472190" y="459407"/>
            <a:ext cx="2841100" cy="467527"/>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073E87"/>
                </a:solidFill>
              </a:rPr>
              <a:t>Case Scenario</a:t>
            </a:r>
            <a:endParaRPr lang="en-US" sz="2000" b="1" dirty="0">
              <a:solidFill>
                <a:srgbClr val="FFFFFF"/>
              </a:solidFill>
            </a:endParaRPr>
          </a:p>
        </p:txBody>
      </p:sp>
      <p:cxnSp>
        <p:nvCxnSpPr>
          <p:cNvPr id="10" name="Straight Connector 9">
            <a:extLst>
              <a:ext uri="{FF2B5EF4-FFF2-40B4-BE49-F238E27FC236}">
                <a16:creationId xmlns:a16="http://schemas.microsoft.com/office/drawing/2014/main" id="{7F76B393-2A74-403C-B51D-FFB825579CE0}"/>
              </a:ext>
            </a:extLst>
          </p:cNvPr>
          <p:cNvCxnSpPr/>
          <p:nvPr/>
        </p:nvCxnSpPr>
        <p:spPr>
          <a:xfrm>
            <a:off x="580207" y="894761"/>
            <a:ext cx="1140178" cy="0"/>
          </a:xfrm>
          <a:prstGeom prst="line">
            <a:avLst/>
          </a:prstGeom>
          <a:ln>
            <a:solidFill>
              <a:srgbClr val="C2D34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7228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19</a:t>
            </a:fld>
            <a:endParaRPr lang="en-US" sz="800" dirty="0">
              <a:solidFill>
                <a:srgbClr val="FFFFFF"/>
              </a:solidFill>
            </a:endParaRPr>
          </a:p>
        </p:txBody>
      </p:sp>
      <p:graphicFrame>
        <p:nvGraphicFramePr>
          <p:cNvPr id="7" name="Content Placeholder 11">
            <a:extLst>
              <a:ext uri="{FF2B5EF4-FFF2-40B4-BE49-F238E27FC236}">
                <a16:creationId xmlns:a16="http://schemas.microsoft.com/office/drawing/2014/main" id="{D0524FF0-1A10-42FD-A7C8-D3DC062921EE}"/>
              </a:ext>
            </a:extLst>
          </p:cNvPr>
          <p:cNvGraphicFramePr>
            <a:graphicFrameLocks/>
          </p:cNvGraphicFramePr>
          <p:nvPr>
            <p:extLst>
              <p:ext uri="{D42A27DB-BD31-4B8C-83A1-F6EECF244321}">
                <p14:modId xmlns:p14="http://schemas.microsoft.com/office/powerpoint/2010/main" val="3495469018"/>
              </p:ext>
            </p:extLst>
          </p:nvPr>
        </p:nvGraphicFramePr>
        <p:xfrm>
          <a:off x="565217" y="1060539"/>
          <a:ext cx="7429500" cy="2221102"/>
        </p:xfrm>
        <a:graphic>
          <a:graphicData uri="http://schemas.openxmlformats.org/drawingml/2006/table">
            <a:tbl>
              <a:tblPr firstRow="1" firstCol="1" lastRow="1" lastCol="1" bandRow="1" bandCol="1"/>
              <a:tblGrid>
                <a:gridCol w="2029929">
                  <a:extLst>
                    <a:ext uri="{9D8B030D-6E8A-4147-A177-3AD203B41FA5}">
                      <a16:colId xmlns:a16="http://schemas.microsoft.com/office/drawing/2014/main" val="110807061"/>
                    </a:ext>
                  </a:extLst>
                </a:gridCol>
                <a:gridCol w="5399571">
                  <a:extLst>
                    <a:ext uri="{9D8B030D-6E8A-4147-A177-3AD203B41FA5}">
                      <a16:colId xmlns:a16="http://schemas.microsoft.com/office/drawing/2014/main" val="3857166931"/>
                    </a:ext>
                  </a:extLst>
                </a:gridCol>
              </a:tblGrid>
              <a:tr h="228600">
                <a:tc>
                  <a:txBody>
                    <a:bodyPr/>
                    <a:lstStyle/>
                    <a:p>
                      <a:pPr marL="57150" marR="0" algn="l">
                        <a:spcBef>
                          <a:spcPts val="0"/>
                        </a:spcBef>
                        <a:spcAft>
                          <a:spcPts val="0"/>
                        </a:spcAft>
                        <a:tabLst>
                          <a:tab pos="6572250" algn="r"/>
                        </a:tabLst>
                      </a:pPr>
                      <a:r>
                        <a:rPr lang="en-US" sz="1200" b="1" kern="100" dirty="0">
                          <a:effectLst/>
                          <a:latin typeface="Arial" panose="020B0604020202020204" pitchFamily="34" charset="0"/>
                          <a:ea typeface="Times New Roman" panose="02020603050405020304" pitchFamily="18" charset="0"/>
                          <a:cs typeface="Arial" panose="020B0604020202020204" pitchFamily="34" charset="0"/>
                        </a:rPr>
                        <a:t>Complaint #</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7134" marR="67134" marT="0" marB="0" anchor="ctr">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tabLst>
                          <a:tab pos="105410" algn="l"/>
                          <a:tab pos="6572250" algn="r"/>
                        </a:tabLst>
                      </a:pPr>
                      <a:r>
                        <a:rPr lang="en-US" sz="1200" b="1" kern="100" dirty="0">
                          <a:effectLst/>
                          <a:latin typeface="Arial" panose="020B0604020202020204" pitchFamily="34" charset="0"/>
                          <a:ea typeface="Times New Roman" panose="02020603050405020304" pitchFamily="18" charset="0"/>
                          <a:cs typeface="Arial" panose="020B0604020202020204" pitchFamily="34" charset="0"/>
                        </a:rPr>
                        <a:t>20048</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7134" marR="67134" marT="0" marB="0" anchor="ctr">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8349927"/>
                  </a:ext>
                </a:extLst>
              </a:tr>
              <a:tr h="228600">
                <a:tc>
                  <a:txBody>
                    <a:bodyPr/>
                    <a:lstStyle/>
                    <a:p>
                      <a:pPr marL="57150" marR="0" algn="l">
                        <a:spcBef>
                          <a:spcPts val="0"/>
                        </a:spcBef>
                        <a:spcAft>
                          <a:spcPts val="0"/>
                        </a:spcAft>
                        <a:tabLst>
                          <a:tab pos="1638300" algn="r"/>
                        </a:tabLst>
                      </a:pPr>
                      <a:r>
                        <a:rPr lang="en-US" sz="1200" b="1" kern="100" dirty="0">
                          <a:effectLst/>
                          <a:latin typeface="Arial" panose="020B0604020202020204" pitchFamily="34" charset="0"/>
                          <a:ea typeface="Times New Roman" panose="02020603050405020304" pitchFamily="18" charset="0"/>
                          <a:cs typeface="Arial" panose="020B0604020202020204" pitchFamily="34" charset="0"/>
                        </a:rPr>
                        <a:t>Complainant</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7134" marR="6713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tabLst>
                          <a:tab pos="105410" algn="l"/>
                          <a:tab pos="6572250" algn="r"/>
                        </a:tabLst>
                      </a:pPr>
                      <a:r>
                        <a:rPr lang="en-US" sz="1200" b="1" kern="100" dirty="0" err="1">
                          <a:effectLst/>
                          <a:latin typeface="Arial" panose="020B0604020202020204" pitchFamily="34" charset="0"/>
                          <a:ea typeface="Times New Roman" panose="02020603050405020304" pitchFamily="18" charset="0"/>
                          <a:cs typeface="Arial" panose="020B0604020202020204" pitchFamily="34" charset="0"/>
                        </a:rPr>
                        <a:t>Ladon</a:t>
                      </a:r>
                      <a:r>
                        <a:rPr lang="en-US" sz="1200" b="1" kern="100" dirty="0">
                          <a:effectLst/>
                          <a:latin typeface="Arial" panose="020B0604020202020204" pitchFamily="34" charset="0"/>
                          <a:ea typeface="Times New Roman" panose="02020603050405020304" pitchFamily="18" charset="0"/>
                          <a:cs typeface="Arial" panose="020B0604020202020204" pitchFamily="34" charset="0"/>
                        </a:rPr>
                        <a:t> Mitchell</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7134" marR="6713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7190095"/>
                  </a:ext>
                </a:extLst>
              </a:tr>
              <a:tr h="228600">
                <a:tc>
                  <a:txBody>
                    <a:bodyPr/>
                    <a:lstStyle/>
                    <a:p>
                      <a:pPr marL="57150" marR="0" algn="l">
                        <a:spcBef>
                          <a:spcPts val="0"/>
                        </a:spcBef>
                        <a:spcAft>
                          <a:spcPts val="0"/>
                        </a:spcAft>
                        <a:tabLst>
                          <a:tab pos="6572250" algn="r"/>
                        </a:tabLst>
                      </a:pPr>
                      <a:r>
                        <a:rPr lang="en-US" sz="1200" b="1" kern="100" dirty="0">
                          <a:effectLst/>
                          <a:latin typeface="Arial" panose="020B0604020202020204" pitchFamily="34" charset="0"/>
                          <a:ea typeface="Times New Roman" panose="02020603050405020304" pitchFamily="18" charset="0"/>
                          <a:cs typeface="Arial" panose="020B0604020202020204" pitchFamily="34" charset="0"/>
                        </a:rPr>
                        <a:t>CCA Investigator</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7134" marR="6713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tabLst>
                          <a:tab pos="105410" algn="l"/>
                          <a:tab pos="6572250" algn="r"/>
                        </a:tabLst>
                      </a:pPr>
                      <a:r>
                        <a:rPr lang="en-US" sz="1200" b="1" kern="100" dirty="0">
                          <a:effectLst/>
                          <a:latin typeface="Arial" panose="020B0604020202020204" pitchFamily="34" charset="0"/>
                          <a:ea typeface="Times New Roman" panose="02020603050405020304" pitchFamily="18" charset="0"/>
                          <a:cs typeface="Arial" panose="020B0604020202020204" pitchFamily="34" charset="0"/>
                        </a:rPr>
                        <a:t>Jessalyn Goodman</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7134" marR="6713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7426628"/>
                  </a:ext>
                </a:extLst>
              </a:tr>
              <a:tr h="1535302">
                <a:tc>
                  <a:txBody>
                    <a:bodyPr/>
                    <a:lstStyle/>
                    <a:p>
                      <a:pPr marL="57150" marR="0" algn="l">
                        <a:spcBef>
                          <a:spcPts val="0"/>
                        </a:spcBef>
                        <a:spcAft>
                          <a:spcPts val="0"/>
                        </a:spcAft>
                        <a:tabLst>
                          <a:tab pos="6572250" algn="r"/>
                        </a:tabLst>
                      </a:pPr>
                      <a:endParaRPr lang="en-US" sz="400" b="1" kern="100" dirty="0">
                        <a:effectLst/>
                        <a:latin typeface="Arial" panose="020B0604020202020204" pitchFamily="34" charset="0"/>
                        <a:ea typeface="Times New Roman" panose="02020603050405020304" pitchFamily="18" charset="0"/>
                        <a:cs typeface="Arial" panose="020B0604020202020204" pitchFamily="34" charset="0"/>
                      </a:endParaRPr>
                    </a:p>
                    <a:p>
                      <a:pPr marL="57150" marR="0" algn="l">
                        <a:spcBef>
                          <a:spcPts val="0"/>
                        </a:spcBef>
                        <a:spcAft>
                          <a:spcPts val="0"/>
                        </a:spcAft>
                        <a:tabLst>
                          <a:tab pos="6572250" algn="r"/>
                        </a:tabLst>
                      </a:pPr>
                      <a:r>
                        <a:rPr lang="en-US" sz="1200" b="1" kern="100" dirty="0">
                          <a:effectLst/>
                          <a:latin typeface="Arial" panose="020B0604020202020204" pitchFamily="34" charset="0"/>
                          <a:ea typeface="Times New Roman" panose="02020603050405020304" pitchFamily="18" charset="0"/>
                          <a:cs typeface="Arial" panose="020B0604020202020204" pitchFamily="34" charset="0"/>
                        </a:rPr>
                        <a:t>CCA Findings </a:t>
                      </a:r>
                      <a:br>
                        <a:rPr lang="en-US" sz="1050" b="1" kern="100" dirty="0">
                          <a:effectLst/>
                          <a:latin typeface="Arial" panose="020B0604020202020204" pitchFamily="34" charset="0"/>
                          <a:ea typeface="Times New Roman" panose="02020603050405020304" pitchFamily="18" charset="0"/>
                          <a:cs typeface="Arial" panose="020B0604020202020204" pitchFamily="34" charset="0"/>
                        </a:rPr>
                      </a:b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67134" marR="6713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105410" algn="l"/>
                        </a:tabLst>
                      </a:pPr>
                      <a:endParaRPr lang="en-US" sz="400" b="1" u="sng" dirty="0">
                        <a:effectLst/>
                        <a:latin typeface="Arial" panose="020B0604020202020204" pitchFamily="34" charset="0"/>
                        <a:ea typeface="Times New Roman" panose="02020603050405020304" pitchFamily="18" charset="0"/>
                        <a:cs typeface="Arial" panose="020B0604020202020204" pitchFamily="34" charset="0"/>
                      </a:endParaRPr>
                    </a:p>
                    <a:p>
                      <a:pPr marL="0" marR="0" algn="l">
                        <a:spcBef>
                          <a:spcPts val="0"/>
                        </a:spcBef>
                        <a:spcAft>
                          <a:spcPts val="600"/>
                        </a:spcAft>
                        <a:tabLst>
                          <a:tab pos="105410" algn="l"/>
                        </a:tabLst>
                      </a:pPr>
                      <a:r>
                        <a:rPr lang="en-US" sz="1200" dirty="0">
                          <a:effectLst/>
                          <a:latin typeface="+mn-lt"/>
                          <a:ea typeface="Times New Roman" panose="02020603050405020304" pitchFamily="18" charset="0"/>
                        </a:rPr>
                        <a:t>Officer Alyssa </a:t>
                      </a:r>
                      <a:r>
                        <a:rPr lang="en-US" sz="1200" dirty="0" err="1">
                          <a:effectLst/>
                          <a:latin typeface="+mn-lt"/>
                          <a:ea typeface="Times New Roman" panose="02020603050405020304" pitchFamily="18" charset="0"/>
                        </a:rPr>
                        <a:t>Twehues</a:t>
                      </a:r>
                      <a:br>
                        <a:rPr lang="en-US" sz="1200" b="0" dirty="0">
                          <a:effectLst/>
                          <a:latin typeface="+mn-lt"/>
                          <a:ea typeface="Times New Roman" panose="02020603050405020304" pitchFamily="18" charset="0"/>
                        </a:rPr>
                      </a:br>
                      <a:r>
                        <a:rPr lang="en-US" sz="1200" b="1" dirty="0">
                          <a:effectLst/>
                          <a:highlight>
                            <a:srgbClr val="FFFF00"/>
                          </a:highlight>
                          <a:latin typeface="+mn-lt"/>
                          <a:ea typeface="Times New Roman" panose="02020603050405020304" pitchFamily="18" charset="0"/>
                        </a:rPr>
                        <a:t>Improper Stop – EXONERATED</a:t>
                      </a:r>
                    </a:p>
                    <a:p>
                      <a:pPr marL="0" marR="0" algn="l">
                        <a:spcBef>
                          <a:spcPts val="0"/>
                        </a:spcBef>
                        <a:spcAft>
                          <a:spcPts val="600"/>
                        </a:spcAft>
                        <a:tabLst>
                          <a:tab pos="105410" algn="l"/>
                        </a:tabLst>
                      </a:pPr>
                      <a:r>
                        <a:rPr lang="en-US" sz="1200" b="0" dirty="0">
                          <a:effectLst/>
                          <a:latin typeface="+mn-lt"/>
                          <a:ea typeface="Times New Roman" panose="02020603050405020304" pitchFamily="18" charset="0"/>
                        </a:rPr>
                        <a:t>Officers Alyssa </a:t>
                      </a:r>
                      <a:r>
                        <a:rPr lang="en-US" sz="1200" b="0" dirty="0" err="1">
                          <a:effectLst/>
                          <a:latin typeface="+mn-lt"/>
                          <a:ea typeface="Times New Roman" panose="02020603050405020304" pitchFamily="18" charset="0"/>
                        </a:rPr>
                        <a:t>Twehues</a:t>
                      </a:r>
                      <a:r>
                        <a:rPr lang="en-US" sz="1200" b="0" dirty="0">
                          <a:effectLst/>
                          <a:latin typeface="+mn-lt"/>
                          <a:ea typeface="Times New Roman" panose="02020603050405020304" pitchFamily="18" charset="0"/>
                        </a:rPr>
                        <a:t>, Clinton Butler, and Corey Gould</a:t>
                      </a:r>
                      <a:br>
                        <a:rPr lang="en-US" sz="1200" b="0" dirty="0">
                          <a:effectLst/>
                          <a:latin typeface="+mn-lt"/>
                          <a:ea typeface="Times New Roman" panose="02020603050405020304" pitchFamily="18" charset="0"/>
                        </a:rPr>
                      </a:br>
                      <a:r>
                        <a:rPr lang="en-US" sz="1200" b="1" dirty="0">
                          <a:effectLst/>
                          <a:highlight>
                            <a:srgbClr val="FFFF00"/>
                          </a:highlight>
                          <a:latin typeface="+mn-lt"/>
                          <a:ea typeface="Times New Roman" panose="02020603050405020304" pitchFamily="18" charset="0"/>
                        </a:rPr>
                        <a:t>Improper Search – EXONERATED</a:t>
                      </a:r>
                    </a:p>
                    <a:p>
                      <a:pPr marL="0" marR="0" algn="l">
                        <a:spcBef>
                          <a:spcPts val="0"/>
                        </a:spcBef>
                        <a:spcAft>
                          <a:spcPts val="600"/>
                        </a:spcAft>
                        <a:tabLst>
                          <a:tab pos="105410" algn="l"/>
                        </a:tabLst>
                      </a:pPr>
                      <a:r>
                        <a:rPr lang="en-US" sz="1200" b="0" dirty="0">
                          <a:effectLst/>
                          <a:latin typeface="+mn-lt"/>
                          <a:ea typeface="Times New Roman" panose="02020603050405020304" pitchFamily="18" charset="0"/>
                        </a:rPr>
                        <a:t>Officers Alyssa </a:t>
                      </a:r>
                      <a:r>
                        <a:rPr lang="en-US" sz="1200" b="0" dirty="0" err="1">
                          <a:effectLst/>
                          <a:latin typeface="+mn-lt"/>
                          <a:ea typeface="Times New Roman" panose="02020603050405020304" pitchFamily="18" charset="0"/>
                        </a:rPr>
                        <a:t>Twehues</a:t>
                      </a:r>
                      <a:r>
                        <a:rPr lang="en-US" sz="1200" b="0" dirty="0">
                          <a:effectLst/>
                          <a:latin typeface="+mn-lt"/>
                          <a:ea typeface="Times New Roman" panose="02020603050405020304" pitchFamily="18" charset="0"/>
                        </a:rPr>
                        <a:t>, Clinton Butler, and Corey Gould</a:t>
                      </a:r>
                      <a:br>
                        <a:rPr lang="en-US" sz="1200" b="0" dirty="0">
                          <a:effectLst/>
                          <a:latin typeface="+mn-lt"/>
                          <a:ea typeface="Times New Roman" panose="02020603050405020304" pitchFamily="18" charset="0"/>
                        </a:rPr>
                      </a:br>
                      <a:r>
                        <a:rPr lang="en-US" sz="1200" b="1" dirty="0">
                          <a:effectLst/>
                          <a:highlight>
                            <a:srgbClr val="FFFF00"/>
                          </a:highlight>
                          <a:latin typeface="+mn-lt"/>
                          <a:ea typeface="Times New Roman" panose="02020603050405020304" pitchFamily="18" charset="0"/>
                        </a:rPr>
                        <a:t>Discrimination – UNFOUNDED</a:t>
                      </a:r>
                    </a:p>
                  </a:txBody>
                  <a:tcPr marL="67134" marR="67134"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8922918"/>
                  </a:ext>
                </a:extLst>
              </a:tr>
            </a:tbl>
          </a:graphicData>
        </a:graphic>
      </p:graphicFrame>
      <p:sp>
        <p:nvSpPr>
          <p:cNvPr id="6" name="Title 1">
            <a:extLst>
              <a:ext uri="{FF2B5EF4-FFF2-40B4-BE49-F238E27FC236}">
                <a16:creationId xmlns:a16="http://schemas.microsoft.com/office/drawing/2014/main" id="{FE4F4285-580B-409F-81B5-E7E6B53CAB3E}"/>
              </a:ext>
            </a:extLst>
          </p:cNvPr>
          <p:cNvSpPr txBox="1">
            <a:spLocks/>
          </p:cNvSpPr>
          <p:nvPr/>
        </p:nvSpPr>
        <p:spPr>
          <a:xfrm>
            <a:off x="472190" y="459407"/>
            <a:ext cx="2841100" cy="467527"/>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073E87"/>
                </a:solidFill>
              </a:rPr>
              <a:t>Case Scenario</a:t>
            </a:r>
            <a:endParaRPr lang="en-US" sz="2000" b="1" dirty="0">
              <a:solidFill>
                <a:srgbClr val="FFFFFF"/>
              </a:solidFill>
            </a:endParaRPr>
          </a:p>
        </p:txBody>
      </p:sp>
      <p:cxnSp>
        <p:nvCxnSpPr>
          <p:cNvPr id="9" name="Straight Connector 8">
            <a:extLst>
              <a:ext uri="{FF2B5EF4-FFF2-40B4-BE49-F238E27FC236}">
                <a16:creationId xmlns:a16="http://schemas.microsoft.com/office/drawing/2014/main" id="{326BD313-F9DA-4BCB-8DFF-520240916F7D}"/>
              </a:ext>
            </a:extLst>
          </p:cNvPr>
          <p:cNvCxnSpPr/>
          <p:nvPr/>
        </p:nvCxnSpPr>
        <p:spPr>
          <a:xfrm>
            <a:off x="580207" y="894761"/>
            <a:ext cx="1140178" cy="0"/>
          </a:xfrm>
          <a:prstGeom prst="line">
            <a:avLst/>
          </a:prstGeom>
          <a:ln>
            <a:solidFill>
              <a:srgbClr val="C2D34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8965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2190" y="458561"/>
            <a:ext cx="4665442" cy="457200"/>
          </a:xfrm>
        </p:spPr>
        <p:txBody>
          <a:bodyPr anchor="t" anchorCtr="0">
            <a:noAutofit/>
          </a:bodyPr>
          <a:lstStyle/>
          <a:p>
            <a:pPr algn="l"/>
            <a:r>
              <a:rPr lang="en-US" sz="2000" b="1" dirty="0">
                <a:solidFill>
                  <a:srgbClr val="092C73"/>
                </a:solidFill>
              </a:rPr>
              <a:t>Overview</a:t>
            </a:r>
          </a:p>
        </p:txBody>
      </p:sp>
      <p:sp>
        <p:nvSpPr>
          <p:cNvPr id="7" name="Title 1"/>
          <p:cNvSpPr txBox="1">
            <a:spLocks/>
          </p:cNvSpPr>
          <p:nvPr/>
        </p:nvSpPr>
        <p:spPr>
          <a:xfrm>
            <a:off x="472191" y="1056825"/>
            <a:ext cx="7794884" cy="3031064"/>
          </a:xfrm>
          <a:prstGeom prst="rect">
            <a:avLst/>
          </a:prstGeom>
        </p:spPr>
        <p:txBody>
          <a:bodyPr vert="horz" lIns="91440" tIns="45720" rIns="91440" bIns="45720" numCol="1"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31775" indent="-231775" algn="l">
              <a:spcAft>
                <a:spcPts val="600"/>
              </a:spcAft>
              <a:buClr>
                <a:srgbClr val="1291D1"/>
              </a:buClr>
              <a:buFont typeface="Arial"/>
              <a:buChar char="•"/>
            </a:pPr>
            <a:r>
              <a:rPr lang="en-US" sz="1600" dirty="0">
                <a:latin typeface="+mn-lt"/>
                <a:cs typeface="Arial" panose="020B0604020202020204" pitchFamily="34" charset="0"/>
              </a:rPr>
              <a:t>Mission Statement</a:t>
            </a:r>
          </a:p>
          <a:p>
            <a:pPr marL="231775" indent="-231775" algn="l">
              <a:spcAft>
                <a:spcPts val="600"/>
              </a:spcAft>
              <a:buClr>
                <a:srgbClr val="1291D1"/>
              </a:buClr>
              <a:buFont typeface="Arial"/>
              <a:buChar char="•"/>
            </a:pPr>
            <a:r>
              <a:rPr lang="en-US" sz="1600" dirty="0">
                <a:latin typeface="+mn-lt"/>
                <a:cs typeface="Arial" panose="020B0604020202020204" pitchFamily="34" charset="0"/>
              </a:rPr>
              <a:t>Organizational Structure</a:t>
            </a:r>
          </a:p>
          <a:p>
            <a:pPr marL="231775" indent="-231775" algn="l">
              <a:spcAft>
                <a:spcPts val="600"/>
              </a:spcAft>
              <a:buClr>
                <a:srgbClr val="1291D1"/>
              </a:buClr>
              <a:buFont typeface="Arial"/>
              <a:buChar char="•"/>
            </a:pPr>
            <a:r>
              <a:rPr lang="en-US" sz="1600" dirty="0">
                <a:latin typeface="+mn-lt"/>
                <a:cs typeface="Arial" panose="020B0604020202020204" pitchFamily="34" charset="0"/>
              </a:rPr>
              <a:t>Investigation Process</a:t>
            </a:r>
          </a:p>
          <a:p>
            <a:pPr marL="231775" indent="-231775" algn="l">
              <a:spcAft>
                <a:spcPts val="600"/>
              </a:spcAft>
              <a:buClr>
                <a:srgbClr val="1291D1"/>
              </a:buClr>
              <a:buFont typeface="Arial"/>
              <a:buChar char="•"/>
            </a:pPr>
            <a:r>
              <a:rPr lang="en-US" sz="1600" dirty="0">
                <a:latin typeface="+mn-lt"/>
                <a:cs typeface="Arial" panose="020B0604020202020204" pitchFamily="34" charset="0"/>
              </a:rPr>
              <a:t>Case Scenarios</a:t>
            </a:r>
          </a:p>
          <a:p>
            <a:pPr marL="231775" indent="-231775" algn="l">
              <a:spcAft>
                <a:spcPts val="600"/>
              </a:spcAft>
              <a:buClr>
                <a:srgbClr val="1291D1"/>
              </a:buClr>
              <a:buFont typeface="Arial"/>
              <a:buChar char="•"/>
            </a:pPr>
            <a:r>
              <a:rPr lang="en-US" sz="1600" dirty="0">
                <a:latin typeface="+mn-lt"/>
                <a:cs typeface="Arial" panose="020B0604020202020204" pitchFamily="34" charset="0"/>
              </a:rPr>
              <a:t>2020 Significant Accomplishments</a:t>
            </a:r>
          </a:p>
          <a:p>
            <a:pPr marL="231775" indent="-231775" algn="l">
              <a:spcAft>
                <a:spcPts val="600"/>
              </a:spcAft>
              <a:buClr>
                <a:srgbClr val="1291D1"/>
              </a:buClr>
              <a:buFont typeface="Arial"/>
              <a:buChar char="•"/>
            </a:pPr>
            <a:r>
              <a:rPr lang="en-US" sz="1600" dirty="0">
                <a:latin typeface="+mn-lt"/>
                <a:cs typeface="Arial" panose="020B0604020202020204" pitchFamily="34" charset="0"/>
              </a:rPr>
              <a:t>2021 Special Report: Police Shootings</a:t>
            </a:r>
          </a:p>
          <a:p>
            <a:pPr marL="231775" indent="-231775" algn="l">
              <a:spcAft>
                <a:spcPts val="600"/>
              </a:spcAft>
              <a:buClr>
                <a:srgbClr val="1291D1"/>
              </a:buClr>
              <a:buFont typeface="Arial"/>
              <a:buChar char="•"/>
            </a:pPr>
            <a:r>
              <a:rPr lang="en-US" sz="1600" dirty="0">
                <a:latin typeface="+mn-lt"/>
                <a:cs typeface="Arial" panose="020B0604020202020204" pitchFamily="34" charset="0"/>
              </a:rPr>
              <a:t>Ongoing Challenges &amp; Opportunities</a:t>
            </a:r>
          </a:p>
          <a:p>
            <a:pPr marL="231775" indent="-231775" algn="l">
              <a:spcAft>
                <a:spcPts val="600"/>
              </a:spcAft>
              <a:buClr>
                <a:srgbClr val="1291D1"/>
              </a:buClr>
              <a:buFont typeface="Arial"/>
              <a:buChar char="•"/>
            </a:pPr>
            <a:r>
              <a:rPr lang="en-US" sz="1600" dirty="0">
                <a:latin typeface="+mn-lt"/>
                <a:cs typeface="Arial" panose="020B0604020202020204" pitchFamily="34" charset="0"/>
              </a:rPr>
              <a:t>Questions</a:t>
            </a:r>
            <a:endParaRPr lang="en-US" sz="1600" dirty="0">
              <a:latin typeface="+mn-lt"/>
            </a:endParaRPr>
          </a:p>
          <a:p>
            <a:pPr marL="285750" indent="-285750" algn="l">
              <a:spcAft>
                <a:spcPts val="300"/>
              </a:spcAft>
              <a:buFont typeface="Arial"/>
              <a:buChar char="•"/>
            </a:pPr>
            <a:endParaRPr lang="en-US" sz="1800" dirty="0">
              <a:solidFill>
                <a:srgbClr val="092C73"/>
              </a:solidFill>
              <a:latin typeface="+mn-lt"/>
            </a:endParaRPr>
          </a:p>
          <a:p>
            <a:pPr marL="285750" indent="-285750" algn="l">
              <a:buFont typeface="Arial"/>
              <a:buChar char="•"/>
            </a:pPr>
            <a:endParaRPr lang="en-US" sz="1400" dirty="0">
              <a:solidFill>
                <a:srgbClr val="092C73"/>
              </a:solidFill>
            </a:endParaRPr>
          </a:p>
        </p:txBody>
      </p:sp>
      <p:sp>
        <p:nvSpPr>
          <p:cNvPr id="8"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2</a:t>
            </a:fld>
            <a:endParaRPr lang="en-US" sz="800" dirty="0">
              <a:solidFill>
                <a:srgbClr val="FFFFFF"/>
              </a:solidFill>
            </a:endParaRPr>
          </a:p>
        </p:txBody>
      </p:sp>
      <p:cxnSp>
        <p:nvCxnSpPr>
          <p:cNvPr id="5" name="Straight Connector 4">
            <a:extLst>
              <a:ext uri="{FF2B5EF4-FFF2-40B4-BE49-F238E27FC236}">
                <a16:creationId xmlns:a16="http://schemas.microsoft.com/office/drawing/2014/main" id="{5DEDC10C-4011-4237-9DB3-A82991276725}"/>
              </a:ext>
            </a:extLst>
          </p:cNvPr>
          <p:cNvCxnSpPr/>
          <p:nvPr/>
        </p:nvCxnSpPr>
        <p:spPr>
          <a:xfrm>
            <a:off x="580208" y="902253"/>
            <a:ext cx="1140178" cy="0"/>
          </a:xfrm>
          <a:prstGeom prst="line">
            <a:avLst/>
          </a:prstGeom>
          <a:ln>
            <a:solidFill>
              <a:srgbClr val="C2D34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3891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20</a:t>
            </a:fld>
            <a:endParaRPr lang="en-US" sz="800" dirty="0">
              <a:solidFill>
                <a:srgbClr val="FFFFFF"/>
              </a:solidFill>
            </a:endParaRPr>
          </a:p>
        </p:txBody>
      </p:sp>
      <p:sp>
        <p:nvSpPr>
          <p:cNvPr id="5" name="TextBox 4">
            <a:extLst>
              <a:ext uri="{FF2B5EF4-FFF2-40B4-BE49-F238E27FC236}">
                <a16:creationId xmlns:a16="http://schemas.microsoft.com/office/drawing/2014/main" id="{25DE22A3-2201-453C-B7AE-81CEA513F127}"/>
              </a:ext>
            </a:extLst>
          </p:cNvPr>
          <p:cNvSpPr txBox="1"/>
          <p:nvPr/>
        </p:nvSpPr>
        <p:spPr>
          <a:xfrm>
            <a:off x="457200" y="1075219"/>
            <a:ext cx="8220075" cy="2646878"/>
          </a:xfrm>
          <a:prstGeom prst="rect">
            <a:avLst/>
          </a:prstGeom>
          <a:noFill/>
        </p:spPr>
        <p:txBody>
          <a:bodyPr wrap="square">
            <a:spAutoFit/>
          </a:bodyPr>
          <a:lstStyle/>
          <a:p>
            <a:pPr marL="231775" marR="0" indent="-231775" algn="just">
              <a:spcBef>
                <a:spcPts val="0"/>
              </a:spcBef>
              <a:spcAft>
                <a:spcPts val="600"/>
              </a:spcAft>
            </a:pPr>
            <a:r>
              <a:rPr lang="en-US" sz="1600" b="1" u="sng" dirty="0">
                <a:solidFill>
                  <a:srgbClr val="1291D1"/>
                </a:solidFill>
                <a:effectLst/>
                <a:latin typeface="Arial" panose="020B0604020202020204" pitchFamily="34" charset="0"/>
                <a:ea typeface="Times New Roman" panose="02020603050405020304" pitchFamily="18" charset="0"/>
              </a:rPr>
              <a:t>Complaint </a:t>
            </a:r>
          </a:p>
          <a:p>
            <a:pPr marL="231775" marR="0" indent="-231775">
              <a:spcBef>
                <a:spcPts val="0"/>
              </a:spcBef>
              <a:spcAft>
                <a:spcPts val="600"/>
              </a:spcAft>
              <a:buClr>
                <a:srgbClr val="1291D1"/>
              </a:buClr>
              <a:buFont typeface="Arial" panose="020B0604020202020204" pitchFamily="34" charset="0"/>
              <a:buChar char="•"/>
            </a:pPr>
            <a:r>
              <a:rPr lang="en-US" sz="1400" dirty="0">
                <a:effectLst/>
                <a:latin typeface="Arial" panose="020B0604020202020204" pitchFamily="34" charset="0"/>
                <a:ea typeface="Times New Roman" panose="02020603050405020304" pitchFamily="18" charset="0"/>
              </a:rPr>
              <a:t>On January 23, 2019, Mr. Mitchell was </a:t>
            </a:r>
            <a:r>
              <a:rPr lang="en-US" sz="1400" dirty="0">
                <a:latin typeface="Arial" panose="020B0604020202020204" pitchFamily="34" charset="0"/>
                <a:ea typeface="Times New Roman" panose="02020603050405020304" pitchFamily="18" charset="0"/>
              </a:rPr>
              <a:t>pulled over by Cincinnati Police Officers for traffic violations which included having </a:t>
            </a:r>
            <a:r>
              <a:rPr lang="en-US" sz="1400" dirty="0">
                <a:effectLst/>
                <a:latin typeface="Arial" panose="020B0604020202020204" pitchFamily="34" charset="0"/>
                <a:ea typeface="Times New Roman" panose="02020603050405020304" pitchFamily="18" charset="0"/>
              </a:rPr>
              <a:t>dark window tint and a covered license plate. Mr. Mitchell believed it was a baseless traffic stop.  </a:t>
            </a:r>
            <a:endParaRPr lang="en-US" sz="1400" dirty="0">
              <a:latin typeface="Arial" panose="020B0604020202020204" pitchFamily="34" charset="0"/>
              <a:ea typeface="Times New Roman" panose="02020603050405020304" pitchFamily="18" charset="0"/>
            </a:endParaRPr>
          </a:p>
          <a:p>
            <a:pPr marL="231775" marR="0" indent="-231775">
              <a:spcBef>
                <a:spcPts val="0"/>
              </a:spcBef>
              <a:spcAft>
                <a:spcPts val="600"/>
              </a:spcAft>
              <a:buClr>
                <a:srgbClr val="1291D1"/>
              </a:buClr>
              <a:buFont typeface="Arial" panose="020B0604020202020204" pitchFamily="34" charset="0"/>
              <a:buChar char="•"/>
            </a:pPr>
            <a:r>
              <a:rPr lang="en-US" sz="1400" dirty="0">
                <a:effectLst/>
                <a:latin typeface="Arial" panose="020B0604020202020204" pitchFamily="34" charset="0"/>
                <a:ea typeface="Times New Roman" panose="02020603050405020304" pitchFamily="18" charset="0"/>
              </a:rPr>
              <a:t>A Canine Officer responded. Mr. Mitchell did not believe there was any basis to request a canine, and that the stop took too long.  After the canine sniffed around Mr. Mitchell’s vehicle, police allegedly “illegally searched” it.   </a:t>
            </a:r>
          </a:p>
          <a:p>
            <a:pPr marL="231775" marR="0" indent="-231775">
              <a:spcBef>
                <a:spcPts val="0"/>
              </a:spcBef>
              <a:spcAft>
                <a:spcPts val="600"/>
              </a:spcAft>
              <a:buClr>
                <a:srgbClr val="1291D1"/>
              </a:buClr>
              <a:buFont typeface="Arial" panose="020B0604020202020204" pitchFamily="34" charset="0"/>
              <a:buChar char="•"/>
            </a:pPr>
            <a:r>
              <a:rPr lang="en-US" sz="1400" dirty="0">
                <a:effectLst/>
                <a:latin typeface="Arial" panose="020B0604020202020204" pitchFamily="34" charset="0"/>
                <a:ea typeface="Times New Roman" panose="02020603050405020304" pitchFamily="18" charset="0"/>
              </a:rPr>
              <a:t>Mr. Mitchell believed that the officers utilized racial profiling as the basis for the traffic stop and subsequent search of his property.</a:t>
            </a:r>
          </a:p>
          <a:p>
            <a:pPr marL="285750" marR="0" indent="-285750" algn="just">
              <a:spcBef>
                <a:spcPts val="0"/>
              </a:spcBef>
              <a:spcAft>
                <a:spcPts val="0"/>
              </a:spcAft>
              <a:buFont typeface="Arial" panose="020B0604020202020204" pitchFamily="34" charset="0"/>
              <a:buChar char="•"/>
            </a:pPr>
            <a:endParaRPr lang="en-US" sz="1800" dirty="0">
              <a:effectLst/>
              <a:latin typeface="Arial" panose="020B0604020202020204" pitchFamily="34" charset="0"/>
              <a:ea typeface="Times New Roman" panose="02020603050405020304" pitchFamily="18" charset="0"/>
            </a:endParaRPr>
          </a:p>
        </p:txBody>
      </p:sp>
      <p:sp>
        <p:nvSpPr>
          <p:cNvPr id="10" name="Title 1">
            <a:extLst>
              <a:ext uri="{FF2B5EF4-FFF2-40B4-BE49-F238E27FC236}">
                <a16:creationId xmlns:a16="http://schemas.microsoft.com/office/drawing/2014/main" id="{32140C05-214F-45A6-AC55-B9913D85F761}"/>
              </a:ext>
            </a:extLst>
          </p:cNvPr>
          <p:cNvSpPr txBox="1">
            <a:spLocks/>
          </p:cNvSpPr>
          <p:nvPr/>
        </p:nvSpPr>
        <p:spPr>
          <a:xfrm>
            <a:off x="472190" y="459407"/>
            <a:ext cx="2841100" cy="467527"/>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073E87"/>
                </a:solidFill>
              </a:rPr>
              <a:t>Case Scenario</a:t>
            </a:r>
            <a:endParaRPr lang="en-US" sz="2000" b="1" dirty="0">
              <a:solidFill>
                <a:srgbClr val="FFFFFF"/>
              </a:solidFill>
            </a:endParaRPr>
          </a:p>
        </p:txBody>
      </p:sp>
      <p:cxnSp>
        <p:nvCxnSpPr>
          <p:cNvPr id="11" name="Straight Connector 10">
            <a:extLst>
              <a:ext uri="{FF2B5EF4-FFF2-40B4-BE49-F238E27FC236}">
                <a16:creationId xmlns:a16="http://schemas.microsoft.com/office/drawing/2014/main" id="{8E50F8AF-E83A-4DD9-8FA0-54009C58A082}"/>
              </a:ext>
            </a:extLst>
          </p:cNvPr>
          <p:cNvCxnSpPr/>
          <p:nvPr/>
        </p:nvCxnSpPr>
        <p:spPr>
          <a:xfrm>
            <a:off x="580207" y="894761"/>
            <a:ext cx="1140178" cy="0"/>
          </a:xfrm>
          <a:prstGeom prst="line">
            <a:avLst/>
          </a:prstGeom>
          <a:ln>
            <a:solidFill>
              <a:srgbClr val="C2D34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6886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21</a:t>
            </a:fld>
            <a:endParaRPr lang="en-US" sz="800" dirty="0">
              <a:solidFill>
                <a:srgbClr val="FFFFFF"/>
              </a:solidFill>
            </a:endParaRPr>
          </a:p>
        </p:txBody>
      </p:sp>
      <p:sp>
        <p:nvSpPr>
          <p:cNvPr id="5" name="TextBox 4">
            <a:extLst>
              <a:ext uri="{FF2B5EF4-FFF2-40B4-BE49-F238E27FC236}">
                <a16:creationId xmlns:a16="http://schemas.microsoft.com/office/drawing/2014/main" id="{11C8E747-33BE-4C8C-A40A-4A08857A64F1}"/>
              </a:ext>
            </a:extLst>
          </p:cNvPr>
          <p:cNvSpPr txBox="1"/>
          <p:nvPr/>
        </p:nvSpPr>
        <p:spPr>
          <a:xfrm>
            <a:off x="472190" y="1055950"/>
            <a:ext cx="8185217" cy="2508379"/>
          </a:xfrm>
          <a:prstGeom prst="rect">
            <a:avLst/>
          </a:prstGeom>
          <a:noFill/>
        </p:spPr>
        <p:txBody>
          <a:bodyPr wrap="square">
            <a:spAutoFit/>
          </a:bodyPr>
          <a:lstStyle/>
          <a:p>
            <a:pPr marR="0">
              <a:spcBef>
                <a:spcPts val="0"/>
              </a:spcBef>
              <a:spcAft>
                <a:spcPts val="600"/>
              </a:spcAft>
            </a:pPr>
            <a:r>
              <a:rPr lang="en-US" sz="1600" b="1" u="sng" dirty="0">
                <a:solidFill>
                  <a:srgbClr val="1291D1"/>
                </a:solidFill>
                <a:effectLst/>
                <a:latin typeface="Arial" panose="020B0604020202020204" pitchFamily="34" charset="0"/>
                <a:ea typeface="Times New Roman" panose="02020603050405020304" pitchFamily="18" charset="0"/>
              </a:rPr>
              <a:t>Analysis</a:t>
            </a:r>
            <a:r>
              <a:rPr lang="en-US" sz="1600" b="1" u="sng" dirty="0">
                <a:effectLst/>
                <a:latin typeface="Arial" panose="020B0604020202020204" pitchFamily="34" charset="0"/>
                <a:ea typeface="Times New Roman" panose="02020603050405020304" pitchFamily="18" charset="0"/>
              </a:rPr>
              <a:t>  </a:t>
            </a:r>
            <a:endParaRPr lang="en-US" sz="1600" dirty="0">
              <a:solidFill>
                <a:srgbClr val="092C73"/>
              </a:solidFill>
              <a:effectLst/>
              <a:latin typeface="Arial" panose="020B0604020202020204" pitchFamily="34" charset="0"/>
              <a:ea typeface="Times New Roman" panose="02020603050405020304" pitchFamily="18" charset="0"/>
            </a:endParaRPr>
          </a:p>
          <a:p>
            <a:pPr marL="284163" marR="0" indent="-284163">
              <a:spcBef>
                <a:spcPts val="0"/>
              </a:spcBef>
              <a:spcAft>
                <a:spcPts val="600"/>
              </a:spcAft>
              <a:buClr>
                <a:srgbClr val="1291D1"/>
              </a:buClr>
              <a:buFont typeface="Arial" panose="020B0604020202020204" pitchFamily="34" charset="0"/>
              <a:buChar char="•"/>
            </a:pPr>
            <a:r>
              <a:rPr lang="en-US" sz="1400" dirty="0">
                <a:effectLst/>
                <a:latin typeface="Arial" panose="020B0604020202020204" pitchFamily="34" charset="0"/>
                <a:ea typeface="Times New Roman" panose="02020603050405020304" pitchFamily="18" charset="0"/>
              </a:rPr>
              <a:t>BWC footage confirmed the vehicle appeared to have heavy dark window tint, which corroborated the officers’ reports. CPD policy permits citations for tint violations based on an officer’s observations alone, without the need for a tint meter reading. </a:t>
            </a:r>
            <a:endParaRPr lang="en-US" sz="1400" dirty="0">
              <a:latin typeface="Arial" panose="020B0604020202020204" pitchFamily="34" charset="0"/>
              <a:ea typeface="Times New Roman" panose="02020603050405020304" pitchFamily="18" charset="0"/>
            </a:endParaRPr>
          </a:p>
          <a:p>
            <a:pPr marL="284163" marR="0" indent="-284163">
              <a:spcBef>
                <a:spcPts val="0"/>
              </a:spcBef>
              <a:spcAft>
                <a:spcPts val="600"/>
              </a:spcAft>
              <a:buClr>
                <a:srgbClr val="1291D1"/>
              </a:buClr>
              <a:buFont typeface="Arial" panose="020B0604020202020204" pitchFamily="34" charset="0"/>
              <a:buChar char="•"/>
            </a:pPr>
            <a:r>
              <a:rPr lang="en-US" sz="1400" dirty="0">
                <a:effectLst/>
                <a:latin typeface="Arial" panose="020B0604020202020204" pitchFamily="34" charset="0"/>
                <a:ea typeface="Times New Roman" panose="02020603050405020304" pitchFamily="18" charset="0"/>
              </a:rPr>
              <a:t>CPD policy states that an officer does not need reasonable suspicion for a dog to sniff the outside of an automobile. The time awaiting the canine’s arrival, as well as the perimeter sniff of the vehicle, was approximately 17 minutes total, which was reasonable under the law.  </a:t>
            </a:r>
          </a:p>
          <a:p>
            <a:pPr marL="284163" marR="0" indent="-284163">
              <a:spcBef>
                <a:spcPts val="0"/>
              </a:spcBef>
              <a:spcAft>
                <a:spcPts val="600"/>
              </a:spcAft>
              <a:buClr>
                <a:srgbClr val="1291D1"/>
              </a:buClr>
              <a:buFont typeface="Arial" panose="020B0604020202020204" pitchFamily="34" charset="0"/>
              <a:buChar char="•"/>
            </a:pPr>
            <a:r>
              <a:rPr lang="en-US" sz="1400" dirty="0">
                <a:effectLst/>
                <a:latin typeface="Arial" panose="020B0604020202020204" pitchFamily="34" charset="0"/>
                <a:ea typeface="Times New Roman" panose="02020603050405020304" pitchFamily="18" charset="0"/>
              </a:rPr>
              <a:t>CPD policy also states that if the narcotic canine alerts to contraband inside the vehicle, probable cause exists to search the entire vehicle and any containers within the passenger area without a search warrant. </a:t>
            </a:r>
          </a:p>
        </p:txBody>
      </p:sp>
      <p:sp>
        <p:nvSpPr>
          <p:cNvPr id="7" name="Title 1">
            <a:extLst>
              <a:ext uri="{FF2B5EF4-FFF2-40B4-BE49-F238E27FC236}">
                <a16:creationId xmlns:a16="http://schemas.microsoft.com/office/drawing/2014/main" id="{14385699-DB84-42CB-BF5B-0444A108A6E3}"/>
              </a:ext>
            </a:extLst>
          </p:cNvPr>
          <p:cNvSpPr txBox="1">
            <a:spLocks/>
          </p:cNvSpPr>
          <p:nvPr/>
        </p:nvSpPr>
        <p:spPr>
          <a:xfrm>
            <a:off x="472190" y="459407"/>
            <a:ext cx="2841100" cy="467527"/>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073E87"/>
                </a:solidFill>
              </a:rPr>
              <a:t>Case Scenario</a:t>
            </a:r>
            <a:endParaRPr lang="en-US" sz="2000" b="1" dirty="0">
              <a:solidFill>
                <a:srgbClr val="FFFFFF"/>
              </a:solidFill>
            </a:endParaRPr>
          </a:p>
        </p:txBody>
      </p:sp>
      <p:cxnSp>
        <p:nvCxnSpPr>
          <p:cNvPr id="9" name="Straight Connector 8">
            <a:extLst>
              <a:ext uri="{FF2B5EF4-FFF2-40B4-BE49-F238E27FC236}">
                <a16:creationId xmlns:a16="http://schemas.microsoft.com/office/drawing/2014/main" id="{AF3892EE-27D9-4F28-9538-5C78A4D3CA86}"/>
              </a:ext>
            </a:extLst>
          </p:cNvPr>
          <p:cNvCxnSpPr/>
          <p:nvPr/>
        </p:nvCxnSpPr>
        <p:spPr>
          <a:xfrm>
            <a:off x="580207" y="894761"/>
            <a:ext cx="1140178" cy="0"/>
          </a:xfrm>
          <a:prstGeom prst="line">
            <a:avLst/>
          </a:prstGeom>
          <a:ln>
            <a:solidFill>
              <a:srgbClr val="C2D34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7917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22</a:t>
            </a:fld>
            <a:endParaRPr lang="en-US" sz="800" dirty="0">
              <a:solidFill>
                <a:srgbClr val="FFFFFF"/>
              </a:solidFill>
            </a:endParaRPr>
          </a:p>
        </p:txBody>
      </p:sp>
      <p:sp>
        <p:nvSpPr>
          <p:cNvPr id="6" name="TextBox 5">
            <a:extLst>
              <a:ext uri="{FF2B5EF4-FFF2-40B4-BE49-F238E27FC236}">
                <a16:creationId xmlns:a16="http://schemas.microsoft.com/office/drawing/2014/main" id="{26926B51-B44A-4334-90AA-3B293F81D951}"/>
              </a:ext>
            </a:extLst>
          </p:cNvPr>
          <p:cNvSpPr txBox="1"/>
          <p:nvPr/>
        </p:nvSpPr>
        <p:spPr>
          <a:xfrm>
            <a:off x="482599" y="942181"/>
            <a:ext cx="8346607" cy="2723823"/>
          </a:xfrm>
          <a:prstGeom prst="rect">
            <a:avLst/>
          </a:prstGeom>
          <a:noFill/>
        </p:spPr>
        <p:txBody>
          <a:bodyPr wrap="square">
            <a:spAutoFit/>
          </a:bodyPr>
          <a:lstStyle/>
          <a:p>
            <a:pPr marR="0">
              <a:spcBef>
                <a:spcPts val="0"/>
              </a:spcBef>
              <a:spcAft>
                <a:spcPts val="600"/>
              </a:spcAft>
            </a:pPr>
            <a:r>
              <a:rPr lang="en-US" sz="1600" b="1" u="sng" dirty="0">
                <a:solidFill>
                  <a:srgbClr val="1291D1"/>
                </a:solidFill>
                <a:effectLst/>
                <a:latin typeface="Arial" panose="020B0604020202020204" pitchFamily="34" charset="0"/>
                <a:ea typeface="Times New Roman" panose="02020603050405020304" pitchFamily="18" charset="0"/>
              </a:rPr>
              <a:t>Analysis  </a:t>
            </a:r>
          </a:p>
          <a:p>
            <a:pPr marL="231775" marR="0" indent="-231775">
              <a:spcBef>
                <a:spcPts val="0"/>
              </a:spcBef>
              <a:spcAft>
                <a:spcPts val="600"/>
              </a:spcAft>
              <a:buClr>
                <a:srgbClr val="1291D1"/>
              </a:buClr>
              <a:buFont typeface="Arial" panose="020B0604020202020204" pitchFamily="34" charset="0"/>
              <a:buChar char="•"/>
            </a:pPr>
            <a:r>
              <a:rPr lang="en-US" sz="1400" dirty="0">
                <a:effectLst/>
                <a:latin typeface="Arial" panose="020B0604020202020204" pitchFamily="34" charset="0"/>
                <a:ea typeface="Times New Roman" panose="02020603050405020304" pitchFamily="18" charset="0"/>
              </a:rPr>
              <a:t>While the existence of genuine and provable traffic infractions alone would not be enough to defeat an accusation of racial profiling, given that race could still be a factor in an officer’s decision to stop an offending driver, in this case we have more than just a provable traffic infraction. The officers told CCA that information from neighborhood reports of drug dealing involving a vehicle matching the description of Mr. Mitchell’s vehicle was the controlling factor that led to the stop. BWC chatter corroborated that assertion.</a:t>
            </a:r>
          </a:p>
          <a:p>
            <a:pPr marL="231775" marR="0" indent="-231775">
              <a:spcBef>
                <a:spcPts val="0"/>
              </a:spcBef>
              <a:spcAft>
                <a:spcPts val="600"/>
              </a:spcAft>
              <a:buClr>
                <a:srgbClr val="1291D1"/>
              </a:buClr>
              <a:buFont typeface="Arial" panose="020B0604020202020204" pitchFamily="34" charset="0"/>
              <a:buChar char="•"/>
            </a:pPr>
            <a:r>
              <a:rPr lang="en-US" sz="1400" dirty="0">
                <a:effectLst/>
                <a:latin typeface="Arial" panose="020B0604020202020204" pitchFamily="34" charset="0"/>
                <a:ea typeface="Times New Roman" panose="02020603050405020304" pitchFamily="18" charset="0"/>
              </a:rPr>
              <a:t>The presence of heavy tints on the car minimized the opportunity for the officers to have observed that Mr. Mitchell was Black at the time of the stop. </a:t>
            </a:r>
          </a:p>
          <a:p>
            <a:pPr marL="231775" marR="0" indent="-231775">
              <a:spcBef>
                <a:spcPts val="0"/>
              </a:spcBef>
              <a:spcAft>
                <a:spcPts val="600"/>
              </a:spcAft>
              <a:buClr>
                <a:srgbClr val="1291D1"/>
              </a:buClr>
              <a:buFont typeface="Arial" panose="020B0604020202020204" pitchFamily="34" charset="0"/>
              <a:buChar char="•"/>
            </a:pPr>
            <a:r>
              <a:rPr lang="en-US" sz="1400" dirty="0">
                <a:effectLst/>
                <a:latin typeface="Arial" panose="020B0604020202020204" pitchFamily="34" charset="0"/>
                <a:ea typeface="Times New Roman" panose="02020603050405020304" pitchFamily="18" charset="0"/>
              </a:rPr>
              <a:t>And</a:t>
            </a:r>
            <a:r>
              <a:rPr lang="en-US" sz="1400" dirty="0">
                <a:latin typeface="Arial" panose="020B0604020202020204" pitchFamily="34" charset="0"/>
                <a:ea typeface="Times New Roman" panose="02020603050405020304" pitchFamily="18" charset="0"/>
              </a:rPr>
              <a:t> </a:t>
            </a:r>
            <a:r>
              <a:rPr lang="en-US" sz="1400" dirty="0">
                <a:effectLst/>
                <a:latin typeface="Arial" panose="020B0604020202020204" pitchFamily="34" charset="0"/>
                <a:ea typeface="Times New Roman" panose="02020603050405020304" pitchFamily="18" charset="0"/>
              </a:rPr>
              <a:t>no other aspects of the officers’ encounter with Mr. Mitchell</a:t>
            </a:r>
            <a:r>
              <a:rPr lang="en-US" sz="1400" dirty="0">
                <a:latin typeface="Arial" panose="020B0604020202020204" pitchFamily="34" charset="0"/>
                <a:ea typeface="Times New Roman" panose="02020603050405020304" pitchFamily="18" charset="0"/>
              </a:rPr>
              <a:t> (</a:t>
            </a:r>
            <a:r>
              <a:rPr lang="en-US" sz="1400" dirty="0">
                <a:effectLst/>
                <a:latin typeface="Arial" panose="020B0604020202020204" pitchFamily="34" charset="0"/>
                <a:ea typeface="Times New Roman" panose="02020603050405020304" pitchFamily="18" charset="0"/>
              </a:rPr>
              <a:t>such as the search of his car) violated policy, procedure, or training. </a:t>
            </a:r>
          </a:p>
        </p:txBody>
      </p:sp>
      <p:sp>
        <p:nvSpPr>
          <p:cNvPr id="10" name="Title 1">
            <a:extLst>
              <a:ext uri="{FF2B5EF4-FFF2-40B4-BE49-F238E27FC236}">
                <a16:creationId xmlns:a16="http://schemas.microsoft.com/office/drawing/2014/main" id="{716ACE05-493C-472A-B889-57D14C6B22B5}"/>
              </a:ext>
            </a:extLst>
          </p:cNvPr>
          <p:cNvSpPr txBox="1">
            <a:spLocks/>
          </p:cNvSpPr>
          <p:nvPr/>
        </p:nvSpPr>
        <p:spPr>
          <a:xfrm>
            <a:off x="472190" y="459407"/>
            <a:ext cx="2841100" cy="467527"/>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073E87"/>
                </a:solidFill>
              </a:rPr>
              <a:t>Case Scenario</a:t>
            </a:r>
            <a:endParaRPr lang="en-US" sz="2000" b="1" dirty="0">
              <a:solidFill>
                <a:srgbClr val="FFFFFF"/>
              </a:solidFill>
            </a:endParaRPr>
          </a:p>
        </p:txBody>
      </p:sp>
      <p:cxnSp>
        <p:nvCxnSpPr>
          <p:cNvPr id="11" name="Straight Connector 10">
            <a:extLst>
              <a:ext uri="{FF2B5EF4-FFF2-40B4-BE49-F238E27FC236}">
                <a16:creationId xmlns:a16="http://schemas.microsoft.com/office/drawing/2014/main" id="{5AF2327D-948D-457B-B230-BB721FF409A8}"/>
              </a:ext>
            </a:extLst>
          </p:cNvPr>
          <p:cNvCxnSpPr/>
          <p:nvPr/>
        </p:nvCxnSpPr>
        <p:spPr>
          <a:xfrm>
            <a:off x="580207" y="894761"/>
            <a:ext cx="1140178" cy="0"/>
          </a:xfrm>
          <a:prstGeom prst="line">
            <a:avLst/>
          </a:prstGeom>
          <a:ln>
            <a:solidFill>
              <a:srgbClr val="C2D34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8152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23</a:t>
            </a:fld>
            <a:endParaRPr lang="en-US" sz="800" dirty="0">
              <a:solidFill>
                <a:srgbClr val="FFFFFF"/>
              </a:solidFill>
            </a:endParaRPr>
          </a:p>
        </p:txBody>
      </p:sp>
      <p:sp>
        <p:nvSpPr>
          <p:cNvPr id="5" name="Content Placeholder 4">
            <a:extLst>
              <a:ext uri="{FF2B5EF4-FFF2-40B4-BE49-F238E27FC236}">
                <a16:creationId xmlns:a16="http://schemas.microsoft.com/office/drawing/2014/main" id="{EF5EEC30-6B8C-405F-89B9-9ACE3A4A7C05}"/>
              </a:ext>
            </a:extLst>
          </p:cNvPr>
          <p:cNvSpPr txBox="1">
            <a:spLocks/>
          </p:cNvSpPr>
          <p:nvPr/>
        </p:nvSpPr>
        <p:spPr>
          <a:xfrm>
            <a:off x="467782" y="1056808"/>
            <a:ext cx="8466660" cy="37537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31775" marR="0" lvl="0" indent="-231775" algn="l" defTabSz="914400" rtl="0" eaLnBrk="1" fontAlgn="auto" latinLnBrk="0" hangingPunct="1">
              <a:lnSpc>
                <a:spcPct val="100000"/>
              </a:lnSpc>
              <a:spcBef>
                <a:spcPts val="0"/>
              </a:spcBef>
              <a:spcAft>
                <a:spcPts val="600"/>
              </a:spcAft>
              <a:buClr>
                <a:srgbClr val="1291D1"/>
              </a:buClr>
              <a:buSzTx/>
              <a:buFont typeface="Arial" panose="020B0604020202020204" pitchFamily="34" charset="0"/>
              <a:buChar char="•"/>
              <a:tabLst/>
              <a:defRPr/>
            </a:pPr>
            <a:r>
              <a:rPr kumimoji="0" lang="en-US" sz="1400" b="0" i="0" u="none" strike="noStrike" kern="1200" cap="none" spc="-1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CCA commenced </a:t>
            </a:r>
            <a:r>
              <a:rPr kumimoji="0" lang="en-US" sz="1400" b="1" i="0" u="none" strike="noStrike" kern="1200" cap="none" spc="-10" normalizeH="0" baseline="0" noProof="0" dirty="0">
                <a:ln>
                  <a:noFill/>
                </a:ln>
                <a:solidFill>
                  <a:srgbClr val="1291D1"/>
                </a:solidFill>
                <a:effectLst/>
                <a:uLnTx/>
                <a:uFillTx/>
                <a:latin typeface="Arial" panose="020B0604020202020204" pitchFamily="34" charset="0"/>
                <a:ea typeface="Calibri" panose="020F0502020204030204" pitchFamily="34" charset="0"/>
                <a:cs typeface="Arial" panose="020B0604020202020204" pitchFamily="34" charset="0"/>
              </a:rPr>
              <a:t>75 new investigations</a:t>
            </a:r>
            <a:r>
              <a:rPr kumimoji="0" lang="en-US" sz="1400" b="0" i="0" u="none" strike="noStrike" kern="1200" cap="none" spc="-10" normalizeH="0" baseline="0" noProof="0" dirty="0">
                <a:ln>
                  <a:noFill/>
                </a:ln>
                <a:solidFill>
                  <a:srgbClr val="1291D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400" b="0" i="0" u="none" strike="noStrike" kern="1200" cap="none" spc="-1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based on citizen complaints. In addition, CCA referred 174 complaints to the Cincinnati Police Department (CPD) for investigation after screening and reviewing those complaints.</a:t>
            </a:r>
          </a:p>
          <a:p>
            <a:pPr marL="231775" marR="0" lvl="0" indent="-231775" algn="l" defTabSz="914400" rtl="0" eaLnBrk="1" fontAlgn="auto" latinLnBrk="0" hangingPunct="1">
              <a:lnSpc>
                <a:spcPct val="100000"/>
              </a:lnSpc>
              <a:spcBef>
                <a:spcPts val="0"/>
              </a:spcBef>
              <a:spcAft>
                <a:spcPts val="600"/>
              </a:spcAft>
              <a:buClr>
                <a:srgbClr val="1291D1"/>
              </a:buClr>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CCA </a:t>
            </a:r>
            <a:r>
              <a:rPr kumimoji="0" lang="en-US" sz="1400" b="1" i="0" u="none" strike="noStrike" kern="1200" cap="none" spc="0" normalizeH="0" baseline="0" noProof="0" dirty="0">
                <a:ln>
                  <a:noFill/>
                </a:ln>
                <a:solidFill>
                  <a:srgbClr val="1291D1"/>
                </a:solidFill>
                <a:effectLst/>
                <a:uLnTx/>
                <a:uFillTx/>
                <a:latin typeface="Arial" panose="020B0604020202020204" pitchFamily="34" charset="0"/>
                <a:cs typeface="Arial" panose="020B0604020202020204" pitchFamily="34" charset="0"/>
              </a:rPr>
              <a:t>completed 44 investigations</a:t>
            </a:r>
            <a:r>
              <a:rPr kumimoji="0" lang="en-US" sz="1400" b="0" i="0" u="none" strike="noStrike" kern="1200" cap="none" spc="0" normalizeH="0" baseline="0" noProof="0" dirty="0">
                <a:ln>
                  <a:noFill/>
                </a:ln>
                <a:solidFill>
                  <a:srgbClr val="1291D1"/>
                </a:solidFill>
                <a:effectLst/>
                <a:uLnTx/>
                <a:uFillTx/>
                <a:latin typeface="Arial" panose="020B0604020202020204" pitchFamily="34" charset="0"/>
                <a:cs typeface="Arial" panose="020B0604020202020204" pitchFamily="34" charset="0"/>
              </a:rPr>
              <a:t> </a:t>
            </a:r>
            <a:r>
              <a:rPr kumimoji="0" lang="en-US"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in and issued </a:t>
            </a:r>
            <a:r>
              <a:rPr kumimoji="0" lang="en-US" sz="1400" b="1" i="0" u="none" strike="noStrike" kern="1200" cap="none" spc="0" normalizeH="0" baseline="0" noProof="0" dirty="0">
                <a:ln>
                  <a:noFill/>
                </a:ln>
                <a:solidFill>
                  <a:srgbClr val="1291D1"/>
                </a:solidFill>
                <a:effectLst/>
                <a:uLnTx/>
                <a:uFillTx/>
                <a:latin typeface="Arial" panose="020B0604020202020204" pitchFamily="34" charset="0"/>
                <a:cs typeface="Arial" panose="020B0604020202020204" pitchFamily="34" charset="0"/>
              </a:rPr>
              <a:t>305 findings</a:t>
            </a:r>
            <a:r>
              <a:rPr kumimoji="0" lang="en-US" sz="1400" b="0" i="0" u="none" strike="noStrike" kern="1200" cap="none" spc="0" normalizeH="0" baseline="0" noProof="0" dirty="0">
                <a:ln>
                  <a:noFill/>
                </a:ln>
                <a:solidFill>
                  <a:srgbClr val="1291D1"/>
                </a:solidFill>
                <a:effectLst/>
                <a:uLnTx/>
                <a:uFillTx/>
                <a:latin typeface="Arial" panose="020B0604020202020204" pitchFamily="34" charset="0"/>
                <a:cs typeface="Arial" panose="020B0604020202020204" pitchFamily="34" charset="0"/>
              </a:rPr>
              <a:t> </a:t>
            </a:r>
            <a:r>
              <a:rPr kumimoji="0" lang="en-US"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associated with those cases.</a:t>
            </a:r>
          </a:p>
          <a:p>
            <a:pPr marL="231775" marR="0" lvl="0" indent="-231775" algn="l" defTabSz="914400" rtl="0" eaLnBrk="1" fontAlgn="auto" latinLnBrk="0" hangingPunct="1">
              <a:lnSpc>
                <a:spcPct val="100000"/>
              </a:lnSpc>
              <a:spcBef>
                <a:spcPts val="0"/>
              </a:spcBef>
              <a:spcAft>
                <a:spcPts val="600"/>
              </a:spcAft>
              <a:buClr>
                <a:srgbClr val="1291D1"/>
              </a:buClr>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CCA responded to the scene of </a:t>
            </a:r>
            <a:r>
              <a:rPr kumimoji="0" lang="en-US" sz="1400" b="1" i="0" u="none" strike="noStrike" kern="1200" cap="none" spc="0" normalizeH="0" baseline="0" noProof="0" dirty="0">
                <a:ln>
                  <a:noFill/>
                </a:ln>
                <a:solidFill>
                  <a:srgbClr val="1291D1"/>
                </a:solidFill>
                <a:effectLst/>
                <a:uLnTx/>
                <a:uFillTx/>
                <a:latin typeface="Arial" panose="020B0604020202020204" pitchFamily="34" charset="0"/>
                <a:cs typeface="Arial" panose="020B0604020202020204" pitchFamily="34" charset="0"/>
              </a:rPr>
              <a:t>all officer-involved shootings</a:t>
            </a:r>
            <a:r>
              <a:rPr kumimoji="0" lang="en-US" sz="1400" b="0" i="0" u="none" strike="noStrike" kern="1200" cap="none" spc="0" normalizeH="0" baseline="0" noProof="0" dirty="0">
                <a:ln>
                  <a:noFill/>
                </a:ln>
                <a:solidFill>
                  <a:srgbClr val="1291D1"/>
                </a:solidFill>
                <a:effectLst/>
                <a:uLnTx/>
                <a:uFillTx/>
                <a:latin typeface="Arial" panose="020B0604020202020204" pitchFamily="34" charset="0"/>
                <a:cs typeface="Arial" panose="020B0604020202020204" pitchFamily="34" charset="0"/>
              </a:rPr>
              <a:t> </a:t>
            </a:r>
            <a:r>
              <a:rPr kumimoji="0" lang="en-US"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(2 total).</a:t>
            </a:r>
          </a:p>
          <a:p>
            <a:pPr marL="231775" marR="0" lvl="0" indent="-231775" algn="l" defTabSz="914400" rtl="0" eaLnBrk="1" fontAlgn="auto" latinLnBrk="0" hangingPunct="1">
              <a:lnSpc>
                <a:spcPct val="100000"/>
              </a:lnSpc>
              <a:spcBef>
                <a:spcPts val="0"/>
              </a:spcBef>
              <a:spcAft>
                <a:spcPts val="600"/>
              </a:spcAft>
              <a:buClr>
                <a:srgbClr val="1291D1"/>
              </a:buClr>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CCA responded to the scene of </a:t>
            </a:r>
            <a:r>
              <a:rPr lang="en-US" sz="1400" b="1" dirty="0">
                <a:solidFill>
                  <a:srgbClr val="1291D1"/>
                </a:solidFill>
                <a:latin typeface="Arial" panose="020B0604020202020204" pitchFamily="34" charset="0"/>
                <a:cs typeface="Arial" panose="020B0604020202020204" pitchFamily="34" charset="0"/>
              </a:rPr>
              <a:t>all cases involving deaths in police custody </a:t>
            </a:r>
            <a:r>
              <a:rPr kumimoji="0" lang="en-US"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(2 total).</a:t>
            </a:r>
          </a:p>
        </p:txBody>
      </p:sp>
      <p:sp>
        <p:nvSpPr>
          <p:cNvPr id="7" name="Title 1">
            <a:extLst>
              <a:ext uri="{FF2B5EF4-FFF2-40B4-BE49-F238E27FC236}">
                <a16:creationId xmlns:a16="http://schemas.microsoft.com/office/drawing/2014/main" id="{B44E2322-4F02-44FE-91E0-13C15CBC933D}"/>
              </a:ext>
            </a:extLst>
          </p:cNvPr>
          <p:cNvSpPr txBox="1">
            <a:spLocks/>
          </p:cNvSpPr>
          <p:nvPr/>
        </p:nvSpPr>
        <p:spPr>
          <a:xfrm>
            <a:off x="467782" y="460447"/>
            <a:ext cx="4658854" cy="467527"/>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073E87"/>
                </a:solidFill>
              </a:rPr>
              <a:t>2020 Accomplishments</a:t>
            </a:r>
            <a:endParaRPr lang="en-US" sz="2000" b="1" dirty="0">
              <a:solidFill>
                <a:srgbClr val="FFFFFF"/>
              </a:solidFill>
            </a:endParaRPr>
          </a:p>
        </p:txBody>
      </p:sp>
      <p:cxnSp>
        <p:nvCxnSpPr>
          <p:cNvPr id="9" name="Straight Connector 8">
            <a:extLst>
              <a:ext uri="{FF2B5EF4-FFF2-40B4-BE49-F238E27FC236}">
                <a16:creationId xmlns:a16="http://schemas.microsoft.com/office/drawing/2014/main" id="{88B3A6A0-933A-44B1-956D-9A4B091CB719}"/>
              </a:ext>
            </a:extLst>
          </p:cNvPr>
          <p:cNvCxnSpPr/>
          <p:nvPr/>
        </p:nvCxnSpPr>
        <p:spPr>
          <a:xfrm>
            <a:off x="542732" y="890596"/>
            <a:ext cx="1140178" cy="0"/>
          </a:xfrm>
          <a:prstGeom prst="line">
            <a:avLst/>
          </a:prstGeom>
          <a:ln>
            <a:solidFill>
              <a:srgbClr val="C2D34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84861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8"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24</a:t>
            </a:fld>
            <a:endParaRPr lang="en-US" sz="800" dirty="0">
              <a:solidFill>
                <a:srgbClr val="FFFFFF"/>
              </a:solidFill>
            </a:endParaRPr>
          </a:p>
        </p:txBody>
      </p:sp>
      <p:sp>
        <p:nvSpPr>
          <p:cNvPr id="5" name="Content Placeholder 4">
            <a:extLst>
              <a:ext uri="{FF2B5EF4-FFF2-40B4-BE49-F238E27FC236}">
                <a16:creationId xmlns:a16="http://schemas.microsoft.com/office/drawing/2014/main" id="{EF5EEC30-6B8C-405F-89B9-9ACE3A4A7C05}"/>
              </a:ext>
            </a:extLst>
          </p:cNvPr>
          <p:cNvSpPr txBox="1">
            <a:spLocks/>
          </p:cNvSpPr>
          <p:nvPr/>
        </p:nvSpPr>
        <p:spPr>
          <a:xfrm>
            <a:off x="457200" y="1053294"/>
            <a:ext cx="8477241" cy="34887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indent="-231775">
              <a:spcBef>
                <a:spcPts val="0"/>
              </a:spcBef>
              <a:spcAft>
                <a:spcPts val="600"/>
              </a:spcAft>
              <a:buClr>
                <a:srgbClr val="1291D1"/>
              </a:buClr>
            </a:pPr>
            <a:r>
              <a:rPr lang="en-US" sz="1400" spc="-10" dirty="0">
                <a:effectLst/>
                <a:latin typeface="Arial" panose="020B0604020202020204" pitchFamily="34" charset="0"/>
                <a:ea typeface="Calibri" panose="020F0502020204030204" pitchFamily="34" charset="0"/>
                <a:cs typeface="Arial" panose="020B0604020202020204" pitchFamily="34" charset="0"/>
              </a:rPr>
              <a:t>CCA collaborated with CPD on CPD’s periodic review of its use of force procedures, during which CCA issued multiple recommendations regarding CPD’s proposed policy revisions. </a:t>
            </a:r>
          </a:p>
          <a:p>
            <a:pPr marL="228600" indent="-231775">
              <a:spcBef>
                <a:spcPts val="0"/>
              </a:spcBef>
              <a:spcAft>
                <a:spcPts val="600"/>
              </a:spcAft>
              <a:buClr>
                <a:srgbClr val="1291D1"/>
              </a:buClr>
            </a:pPr>
            <a:r>
              <a:rPr lang="en-US" sz="1400" spc="-10" dirty="0">
                <a:effectLst/>
                <a:latin typeface="Arial" panose="020B0604020202020204" pitchFamily="34" charset="0"/>
                <a:ea typeface="Calibri" panose="020F0502020204030204" pitchFamily="34" charset="0"/>
                <a:cs typeface="Arial" panose="020B0604020202020204" pitchFamily="34" charset="0"/>
              </a:rPr>
              <a:t>CCA issued </a:t>
            </a:r>
            <a:r>
              <a:rPr lang="en-US" sz="1400" b="1" spc="-10" dirty="0">
                <a:solidFill>
                  <a:srgbClr val="1291D1"/>
                </a:solidFill>
                <a:effectLst/>
                <a:latin typeface="Arial" panose="020B0604020202020204" pitchFamily="34" charset="0"/>
                <a:ea typeface="Calibri" panose="020F0502020204030204" pitchFamily="34" charset="0"/>
                <a:cs typeface="Arial" panose="020B0604020202020204" pitchFamily="34" charset="0"/>
              </a:rPr>
              <a:t>16 recommendations </a:t>
            </a:r>
            <a:r>
              <a:rPr lang="en-US" sz="1400" spc="-10" dirty="0">
                <a:effectLst/>
                <a:latin typeface="Arial" panose="020B0604020202020204" pitchFamily="34" charset="0"/>
                <a:ea typeface="Calibri" panose="020F0502020204030204" pitchFamily="34" charset="0"/>
                <a:cs typeface="Arial" panose="020B0604020202020204" pitchFamily="34" charset="0"/>
              </a:rPr>
              <a:t>and 11 observations to the CPD. Those recommendations addressed police policy and training, including the following topics: investigatory stops, searches and frisks, Body Worn Camera (BWC) evidentiary access, BWC use policy, CPD’s Use of Force Review Board, TASER deployment, defining harassment as an allegation, and more.</a:t>
            </a:r>
          </a:p>
          <a:p>
            <a:pPr marL="228600" indent="-231775">
              <a:spcBef>
                <a:spcPts val="0"/>
              </a:spcBef>
              <a:spcAft>
                <a:spcPts val="600"/>
              </a:spcAft>
              <a:buClr>
                <a:srgbClr val="1291D1"/>
              </a:buClr>
            </a:pPr>
            <a:endParaRPr lang="en-US" sz="1400" spc="-1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Title 1">
            <a:extLst>
              <a:ext uri="{FF2B5EF4-FFF2-40B4-BE49-F238E27FC236}">
                <a16:creationId xmlns:a16="http://schemas.microsoft.com/office/drawing/2014/main" id="{BB202174-F1D4-4CA9-9091-FC854A543F9F}"/>
              </a:ext>
            </a:extLst>
          </p:cNvPr>
          <p:cNvSpPr txBox="1">
            <a:spLocks/>
          </p:cNvSpPr>
          <p:nvPr/>
        </p:nvSpPr>
        <p:spPr>
          <a:xfrm>
            <a:off x="467782" y="460447"/>
            <a:ext cx="4658854" cy="467527"/>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073E87"/>
                </a:solidFill>
              </a:rPr>
              <a:t>2020 Accomplishments</a:t>
            </a:r>
            <a:endParaRPr lang="en-US" sz="2000" b="1" dirty="0">
              <a:solidFill>
                <a:srgbClr val="FFFFFF"/>
              </a:solidFill>
            </a:endParaRPr>
          </a:p>
        </p:txBody>
      </p:sp>
      <p:cxnSp>
        <p:nvCxnSpPr>
          <p:cNvPr id="9" name="Straight Connector 8">
            <a:extLst>
              <a:ext uri="{FF2B5EF4-FFF2-40B4-BE49-F238E27FC236}">
                <a16:creationId xmlns:a16="http://schemas.microsoft.com/office/drawing/2014/main" id="{4EFB56A1-AB83-4E46-B19D-25340DCA6AB6}"/>
              </a:ext>
            </a:extLst>
          </p:cNvPr>
          <p:cNvCxnSpPr/>
          <p:nvPr/>
        </p:nvCxnSpPr>
        <p:spPr>
          <a:xfrm>
            <a:off x="542732" y="890596"/>
            <a:ext cx="1140178" cy="0"/>
          </a:xfrm>
          <a:prstGeom prst="line">
            <a:avLst/>
          </a:prstGeom>
          <a:ln>
            <a:solidFill>
              <a:srgbClr val="C2D34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6538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8"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25</a:t>
            </a:fld>
            <a:endParaRPr lang="en-US" sz="800" dirty="0">
              <a:solidFill>
                <a:srgbClr val="FFFFFF"/>
              </a:solidFill>
            </a:endParaRPr>
          </a:p>
        </p:txBody>
      </p:sp>
      <p:sp>
        <p:nvSpPr>
          <p:cNvPr id="4" name="Content Placeholder 4">
            <a:extLst>
              <a:ext uri="{FF2B5EF4-FFF2-40B4-BE49-F238E27FC236}">
                <a16:creationId xmlns:a16="http://schemas.microsoft.com/office/drawing/2014/main" id="{EF0C92B6-CD3E-4DC6-A607-B8656046BB14}"/>
              </a:ext>
            </a:extLst>
          </p:cNvPr>
          <p:cNvSpPr txBox="1">
            <a:spLocks/>
          </p:cNvSpPr>
          <p:nvPr/>
        </p:nvSpPr>
        <p:spPr>
          <a:xfrm>
            <a:off x="457200" y="1041400"/>
            <a:ext cx="8229600" cy="3657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31775" indent="-231775">
              <a:spcBef>
                <a:spcPts val="0"/>
              </a:spcBef>
              <a:spcAft>
                <a:spcPts val="600"/>
              </a:spcAft>
              <a:buClr>
                <a:srgbClr val="1291D1"/>
              </a:buClr>
            </a:pPr>
            <a:r>
              <a:rPr lang="en-US" sz="1400" spc="-10" dirty="0">
                <a:latin typeface="Arial" panose="020B0604020202020204" pitchFamily="34" charset="0"/>
                <a:cs typeface="Arial" panose="020B0604020202020204" pitchFamily="34" charset="0"/>
              </a:rPr>
              <a:t>CCA participated and led </a:t>
            </a:r>
            <a:r>
              <a:rPr lang="en-US" sz="1400" b="1" spc="-10" dirty="0">
                <a:solidFill>
                  <a:srgbClr val="1291D1"/>
                </a:solidFill>
                <a:latin typeface="Arial" panose="020B0604020202020204" pitchFamily="34" charset="0"/>
                <a:cs typeface="Arial" panose="020B0604020202020204" pitchFamily="34" charset="0"/>
              </a:rPr>
              <a:t>19 community engagements </a:t>
            </a:r>
            <a:r>
              <a:rPr lang="en-US" sz="1400" spc="-10" dirty="0">
                <a:latin typeface="Arial" panose="020B0604020202020204" pitchFamily="34" charset="0"/>
                <a:cs typeface="Arial" panose="020B0604020202020204" pitchFamily="34" charset="0"/>
              </a:rPr>
              <a:t>and trainings, reaching </a:t>
            </a:r>
            <a:r>
              <a:rPr lang="en-US" sz="1400" b="1" spc="-10" dirty="0">
                <a:solidFill>
                  <a:srgbClr val="1291D1"/>
                </a:solidFill>
                <a:latin typeface="Arial" panose="020B0604020202020204" pitchFamily="34" charset="0"/>
                <a:cs typeface="Arial" panose="020B0604020202020204" pitchFamily="34" charset="0"/>
              </a:rPr>
              <a:t>approximately 270 people</a:t>
            </a:r>
            <a:r>
              <a:rPr lang="en-US" sz="1400" spc="-10" dirty="0">
                <a:latin typeface="Arial" panose="020B0604020202020204" pitchFamily="34" charset="0"/>
                <a:cs typeface="Arial" panose="020B0604020202020204" pitchFamily="34" charset="0"/>
              </a:rPr>
              <a:t>.</a:t>
            </a:r>
          </a:p>
          <a:p>
            <a:pPr marL="231775" indent="-231775">
              <a:spcBef>
                <a:spcPts val="0"/>
              </a:spcBef>
              <a:spcAft>
                <a:spcPts val="600"/>
              </a:spcAft>
              <a:buClr>
                <a:srgbClr val="1291D1"/>
              </a:buClr>
            </a:pPr>
            <a:r>
              <a:rPr lang="en-US" sz="1400" spc="-10" dirty="0">
                <a:latin typeface="Arial" panose="020B0604020202020204" pitchFamily="34" charset="0"/>
                <a:ea typeface="Calibri" panose="020F0502020204030204" pitchFamily="34" charset="0"/>
                <a:cs typeface="Arial" panose="020B0604020202020204" pitchFamily="34" charset="0"/>
              </a:rPr>
              <a:t>CCA provided public with opportunity to participate in CCA’s monthly Board Meetings virtually, for the first time in CCA’s history.</a:t>
            </a:r>
          </a:p>
          <a:p>
            <a:pPr marL="228600" indent="-231775">
              <a:spcBef>
                <a:spcPts val="0"/>
              </a:spcBef>
              <a:spcAft>
                <a:spcPts val="600"/>
              </a:spcAft>
              <a:buClr>
                <a:srgbClr val="1291D1"/>
              </a:buClr>
            </a:pPr>
            <a:r>
              <a:rPr lang="en-US" sz="1400" spc="-10" dirty="0">
                <a:effectLst/>
                <a:latin typeface="Arial" panose="020B0604020202020204" pitchFamily="34" charset="0"/>
                <a:ea typeface="Calibri" panose="020F0502020204030204" pitchFamily="34" charset="0"/>
                <a:cs typeface="Arial" panose="020B0604020202020204" pitchFamily="34" charset="0"/>
              </a:rPr>
              <a:t>CCA published its </a:t>
            </a:r>
            <a:r>
              <a:rPr lang="en-US" sz="1400" b="1" i="1" spc="-10" dirty="0">
                <a:solidFill>
                  <a:srgbClr val="1291D1"/>
                </a:solidFill>
                <a:effectLst/>
                <a:latin typeface="Arial" panose="020B0604020202020204" pitchFamily="34" charset="0"/>
                <a:ea typeface="Calibri" panose="020F0502020204030204" pitchFamily="34" charset="0"/>
                <a:cs typeface="Arial" panose="020B0604020202020204" pitchFamily="34" charset="0"/>
              </a:rPr>
              <a:t>2019 Annual Report</a:t>
            </a:r>
            <a:r>
              <a:rPr lang="en-US" sz="1400" spc="-10" dirty="0">
                <a:effectLst/>
                <a:latin typeface="Arial" panose="020B0604020202020204" pitchFamily="34" charset="0"/>
                <a:ea typeface="Calibri" panose="020F0502020204030204" pitchFamily="34" charset="0"/>
                <a:cs typeface="Arial" panose="020B0604020202020204" pitchFamily="34" charset="0"/>
              </a:rPr>
              <a:t>, which summarized CCA’s activities and outcomes for the 2019 calendar year.</a:t>
            </a:r>
          </a:p>
          <a:p>
            <a:pPr marL="228600" indent="-231775">
              <a:spcBef>
                <a:spcPts val="0"/>
              </a:spcBef>
              <a:spcAft>
                <a:spcPts val="600"/>
              </a:spcAft>
              <a:buClr>
                <a:srgbClr val="1291D1"/>
              </a:buClr>
            </a:pPr>
            <a:r>
              <a:rPr lang="en-US" sz="1400" spc="-10" dirty="0">
                <a:latin typeface="Arial" panose="020B0604020202020204" pitchFamily="34" charset="0"/>
                <a:cs typeface="Arial" panose="020B0604020202020204" pitchFamily="34" charset="0"/>
              </a:rPr>
              <a:t>CCA published its </a:t>
            </a:r>
            <a:r>
              <a:rPr lang="en-US" sz="1400" b="1" i="1" spc="-10" dirty="0">
                <a:solidFill>
                  <a:srgbClr val="1291D1"/>
                </a:solidFill>
                <a:effectLst/>
                <a:latin typeface="Arial" panose="020B0604020202020204" pitchFamily="34" charset="0"/>
                <a:ea typeface="Calibri" panose="020F0502020204030204" pitchFamily="34" charset="0"/>
                <a:cs typeface="Arial" panose="020B0604020202020204" pitchFamily="34" charset="0"/>
              </a:rPr>
              <a:t>2019 Patterns Report</a:t>
            </a:r>
            <a:r>
              <a:rPr lang="en-US" sz="1400" spc="-10" dirty="0">
                <a:latin typeface="Arial" panose="020B0604020202020204" pitchFamily="34" charset="0"/>
                <a:cs typeface="Arial" panose="020B0604020202020204" pitchFamily="34" charset="0"/>
              </a:rPr>
              <a:t>.</a:t>
            </a:r>
          </a:p>
          <a:p>
            <a:pPr marL="231775" indent="-231775">
              <a:spcBef>
                <a:spcPts val="0"/>
              </a:spcBef>
              <a:spcAft>
                <a:spcPts val="600"/>
              </a:spcAft>
              <a:buClr>
                <a:srgbClr val="1291D1"/>
              </a:buClr>
            </a:pPr>
            <a:endParaRPr lang="en-US" sz="1400" spc="-10" dirty="0">
              <a:latin typeface="Arial" panose="020B0604020202020204" pitchFamily="34" charset="0"/>
              <a:ea typeface="Calibri" panose="020F0502020204030204" pitchFamily="34" charset="0"/>
              <a:cs typeface="Arial" panose="020B0604020202020204" pitchFamily="34" charset="0"/>
            </a:endParaRPr>
          </a:p>
          <a:p>
            <a:pPr marL="0" indent="0">
              <a:spcBef>
                <a:spcPts val="0"/>
              </a:spcBef>
              <a:spcAft>
                <a:spcPts val="600"/>
              </a:spcAft>
              <a:buClr>
                <a:srgbClr val="1291D1"/>
              </a:buClr>
              <a:buNone/>
            </a:pPr>
            <a:br>
              <a:rPr lang="en-US" sz="1400" spc="-10" dirty="0">
                <a:latin typeface="Arial" panose="020B0604020202020204" pitchFamily="34" charset="0"/>
                <a:ea typeface="Calibri" panose="020F0502020204030204" pitchFamily="34" charset="0"/>
                <a:cs typeface="Arial" panose="020B0604020202020204" pitchFamily="34" charset="0"/>
              </a:rPr>
            </a:br>
            <a:endParaRPr lang="en-US" sz="1400" spc="-10" dirty="0">
              <a:latin typeface="Arial" panose="020B0604020202020204" pitchFamily="34" charset="0"/>
              <a:ea typeface="Calibri" panose="020F0502020204030204" pitchFamily="34" charset="0"/>
              <a:cs typeface="Arial" panose="020B0604020202020204" pitchFamily="34" charset="0"/>
            </a:endParaRPr>
          </a:p>
        </p:txBody>
      </p:sp>
      <p:sp>
        <p:nvSpPr>
          <p:cNvPr id="9" name="Title 1">
            <a:extLst>
              <a:ext uri="{FF2B5EF4-FFF2-40B4-BE49-F238E27FC236}">
                <a16:creationId xmlns:a16="http://schemas.microsoft.com/office/drawing/2014/main" id="{6E3419C3-7EB2-424B-A900-5B48CF0441B1}"/>
              </a:ext>
            </a:extLst>
          </p:cNvPr>
          <p:cNvSpPr txBox="1">
            <a:spLocks/>
          </p:cNvSpPr>
          <p:nvPr/>
        </p:nvSpPr>
        <p:spPr>
          <a:xfrm>
            <a:off x="467782" y="460447"/>
            <a:ext cx="4658854" cy="467527"/>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073E87"/>
                </a:solidFill>
              </a:rPr>
              <a:t>2020 Accomplishments</a:t>
            </a:r>
            <a:endParaRPr lang="en-US" sz="2000" b="1" dirty="0">
              <a:solidFill>
                <a:srgbClr val="FFFFFF"/>
              </a:solidFill>
            </a:endParaRPr>
          </a:p>
        </p:txBody>
      </p:sp>
      <p:cxnSp>
        <p:nvCxnSpPr>
          <p:cNvPr id="10" name="Straight Connector 9">
            <a:extLst>
              <a:ext uri="{FF2B5EF4-FFF2-40B4-BE49-F238E27FC236}">
                <a16:creationId xmlns:a16="http://schemas.microsoft.com/office/drawing/2014/main" id="{9041CB80-578A-494A-A590-D6235DEA7A00}"/>
              </a:ext>
            </a:extLst>
          </p:cNvPr>
          <p:cNvCxnSpPr/>
          <p:nvPr/>
        </p:nvCxnSpPr>
        <p:spPr>
          <a:xfrm>
            <a:off x="542732" y="890596"/>
            <a:ext cx="1140178" cy="0"/>
          </a:xfrm>
          <a:prstGeom prst="line">
            <a:avLst/>
          </a:prstGeom>
          <a:ln>
            <a:solidFill>
              <a:srgbClr val="C2D34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1765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8"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26</a:t>
            </a:fld>
            <a:endParaRPr lang="en-US" sz="800" dirty="0">
              <a:solidFill>
                <a:srgbClr val="FFFFFF"/>
              </a:solidFill>
            </a:endParaRPr>
          </a:p>
        </p:txBody>
      </p:sp>
      <p:sp>
        <p:nvSpPr>
          <p:cNvPr id="4" name="Content Placeholder 4">
            <a:extLst>
              <a:ext uri="{FF2B5EF4-FFF2-40B4-BE49-F238E27FC236}">
                <a16:creationId xmlns:a16="http://schemas.microsoft.com/office/drawing/2014/main" id="{EF0C92B6-CD3E-4DC6-A607-B8656046BB14}"/>
              </a:ext>
            </a:extLst>
          </p:cNvPr>
          <p:cNvSpPr txBox="1">
            <a:spLocks/>
          </p:cNvSpPr>
          <p:nvPr/>
        </p:nvSpPr>
        <p:spPr>
          <a:xfrm>
            <a:off x="457200" y="1041400"/>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31775" indent="-231775">
              <a:spcBef>
                <a:spcPts val="0"/>
              </a:spcBef>
              <a:spcAft>
                <a:spcPts val="600"/>
              </a:spcAft>
              <a:buClr>
                <a:srgbClr val="1291D1"/>
              </a:buClr>
            </a:pPr>
            <a:r>
              <a:rPr lang="en-US" sz="1400" spc="-10" dirty="0">
                <a:effectLst/>
                <a:latin typeface="Arial" panose="020B0604020202020204" pitchFamily="34" charset="0"/>
                <a:ea typeface="Calibri" panose="020F0502020204030204" pitchFamily="34" charset="0"/>
                <a:cs typeface="Arial" panose="020B0604020202020204" pitchFamily="34" charset="0"/>
              </a:rPr>
              <a:t>CCA liaised with and provided guidance to public officials and representatives from other cities interested in creating an oversight agency or improving existing oversight functions.</a:t>
            </a:r>
          </a:p>
          <a:p>
            <a:pPr marL="231775" indent="-231775">
              <a:spcBef>
                <a:spcPts val="0"/>
              </a:spcBef>
              <a:spcAft>
                <a:spcPts val="600"/>
              </a:spcAft>
              <a:buClr>
                <a:srgbClr val="1291D1"/>
              </a:buClr>
            </a:pPr>
            <a:r>
              <a:rPr lang="en-US" sz="1400" spc="-10" dirty="0">
                <a:effectLst/>
                <a:latin typeface="Arial" panose="020B0604020202020204" pitchFamily="34" charset="0"/>
                <a:ea typeface="Calibri" panose="020F0502020204030204" pitchFamily="34" charset="0"/>
                <a:cs typeface="Arial" panose="020B0604020202020204" pitchFamily="34" charset="0"/>
              </a:rPr>
              <a:t>CCA hired, onboarded, and trained </a:t>
            </a:r>
            <a:r>
              <a:rPr lang="en-US" sz="1400" b="1" spc="-10" dirty="0">
                <a:solidFill>
                  <a:srgbClr val="1291D1"/>
                </a:solidFill>
                <a:effectLst/>
                <a:latin typeface="Arial" panose="020B0604020202020204" pitchFamily="34" charset="0"/>
                <a:ea typeface="Calibri" panose="020F0502020204030204" pitchFamily="34" charset="0"/>
                <a:cs typeface="Arial" panose="020B0604020202020204" pitchFamily="34" charset="0"/>
              </a:rPr>
              <a:t>3 new experienced and diverse Investigators</a:t>
            </a:r>
            <a:r>
              <a:rPr lang="en-US" sz="1400" spc="-10" dirty="0">
                <a:effectLst/>
                <a:latin typeface="Arial" panose="020B0604020202020204" pitchFamily="34" charset="0"/>
                <a:ea typeface="Calibri" panose="020F0502020204030204" pitchFamily="34" charset="0"/>
                <a:cs typeface="Arial" panose="020B0604020202020204" pitchFamily="34" charset="0"/>
              </a:rPr>
              <a:t>, including a former NYPD detective fluent in Spanish, a former Cleveland prosecutor, and a counterintelligence investigator from the U.S. Intelligence Community. </a:t>
            </a:r>
          </a:p>
          <a:p>
            <a:pPr marL="0" indent="0">
              <a:spcBef>
                <a:spcPts val="0"/>
              </a:spcBef>
              <a:spcAft>
                <a:spcPts val="600"/>
              </a:spcAft>
              <a:buClr>
                <a:srgbClr val="1291D1"/>
              </a:buClr>
              <a:buNone/>
            </a:pPr>
            <a:endParaRPr lang="en-US" sz="1600" spc="-10" dirty="0">
              <a:latin typeface="Arial" panose="020B0604020202020204" pitchFamily="34" charset="0"/>
              <a:ea typeface="Calibri" panose="020F0502020204030204" pitchFamily="34" charset="0"/>
              <a:cs typeface="Arial" panose="020B0604020202020204" pitchFamily="34" charset="0"/>
            </a:endParaRPr>
          </a:p>
        </p:txBody>
      </p:sp>
      <p:sp>
        <p:nvSpPr>
          <p:cNvPr id="9" name="Title 1">
            <a:extLst>
              <a:ext uri="{FF2B5EF4-FFF2-40B4-BE49-F238E27FC236}">
                <a16:creationId xmlns:a16="http://schemas.microsoft.com/office/drawing/2014/main" id="{6E3419C3-7EB2-424B-A900-5B48CF0441B1}"/>
              </a:ext>
            </a:extLst>
          </p:cNvPr>
          <p:cNvSpPr txBox="1">
            <a:spLocks/>
          </p:cNvSpPr>
          <p:nvPr/>
        </p:nvSpPr>
        <p:spPr>
          <a:xfrm>
            <a:off x="467782" y="460447"/>
            <a:ext cx="4658854" cy="467527"/>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073E87"/>
                </a:solidFill>
              </a:rPr>
              <a:t>2020 Accomplishments</a:t>
            </a:r>
            <a:endParaRPr lang="en-US" sz="2000" b="1" dirty="0">
              <a:solidFill>
                <a:srgbClr val="FFFFFF"/>
              </a:solidFill>
            </a:endParaRPr>
          </a:p>
        </p:txBody>
      </p:sp>
      <p:cxnSp>
        <p:nvCxnSpPr>
          <p:cNvPr id="10" name="Straight Connector 9">
            <a:extLst>
              <a:ext uri="{FF2B5EF4-FFF2-40B4-BE49-F238E27FC236}">
                <a16:creationId xmlns:a16="http://schemas.microsoft.com/office/drawing/2014/main" id="{9041CB80-578A-494A-A590-D6235DEA7A00}"/>
              </a:ext>
            </a:extLst>
          </p:cNvPr>
          <p:cNvCxnSpPr/>
          <p:nvPr/>
        </p:nvCxnSpPr>
        <p:spPr>
          <a:xfrm>
            <a:off x="542732" y="890596"/>
            <a:ext cx="1140178" cy="0"/>
          </a:xfrm>
          <a:prstGeom prst="line">
            <a:avLst/>
          </a:prstGeom>
          <a:ln>
            <a:solidFill>
              <a:srgbClr val="C2D34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3027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8"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27</a:t>
            </a:fld>
            <a:endParaRPr lang="en-US" sz="800" dirty="0">
              <a:solidFill>
                <a:srgbClr val="FFFFFF"/>
              </a:solidFill>
            </a:endParaRPr>
          </a:p>
        </p:txBody>
      </p:sp>
      <p:sp>
        <p:nvSpPr>
          <p:cNvPr id="4" name="Content Placeholder 4">
            <a:extLst>
              <a:ext uri="{FF2B5EF4-FFF2-40B4-BE49-F238E27FC236}">
                <a16:creationId xmlns:a16="http://schemas.microsoft.com/office/drawing/2014/main" id="{EF0C92B6-CD3E-4DC6-A607-B8656046BB14}"/>
              </a:ext>
            </a:extLst>
          </p:cNvPr>
          <p:cNvSpPr txBox="1">
            <a:spLocks/>
          </p:cNvSpPr>
          <p:nvPr/>
        </p:nvSpPr>
        <p:spPr>
          <a:xfrm>
            <a:off x="457200" y="1041400"/>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31775" indent="-231775">
              <a:spcBef>
                <a:spcPts val="0"/>
              </a:spcBef>
              <a:spcAft>
                <a:spcPts val="600"/>
              </a:spcAft>
              <a:buClr>
                <a:srgbClr val="1291D1"/>
              </a:buClr>
            </a:pPr>
            <a:r>
              <a:rPr lang="en-US" sz="1400" spc="-10" dirty="0">
                <a:effectLst/>
                <a:latin typeface="Arial" panose="020B0604020202020204" pitchFamily="34" charset="0"/>
                <a:ea typeface="Calibri" panose="020F0502020204030204" pitchFamily="34" charset="0"/>
                <a:cs typeface="Arial" panose="020B0604020202020204" pitchFamily="34" charset="0"/>
              </a:rPr>
              <a:t>Officer Involved Firearm Discharge Report (2018-2019)</a:t>
            </a:r>
          </a:p>
          <a:p>
            <a:pPr marL="231775" indent="-231775">
              <a:spcBef>
                <a:spcPts val="0"/>
              </a:spcBef>
              <a:spcAft>
                <a:spcPts val="600"/>
              </a:spcAft>
              <a:buClr>
                <a:srgbClr val="1291D1"/>
              </a:buClr>
            </a:pPr>
            <a:r>
              <a:rPr lang="en-US" sz="1400" spc="-10" dirty="0">
                <a:latin typeface="Arial" panose="020B0604020202020204" pitchFamily="34" charset="0"/>
                <a:ea typeface="Calibri" panose="020F0502020204030204" pitchFamily="34" charset="0"/>
                <a:cs typeface="Arial" panose="020B0604020202020204" pitchFamily="34" charset="0"/>
              </a:rPr>
              <a:t>8 shootings investigated </a:t>
            </a:r>
          </a:p>
          <a:p>
            <a:pPr marL="631825" lvl="1" indent="-231775">
              <a:spcBef>
                <a:spcPts val="0"/>
              </a:spcBef>
              <a:spcAft>
                <a:spcPts val="600"/>
              </a:spcAft>
              <a:buClr>
                <a:srgbClr val="1291D1"/>
              </a:buClr>
            </a:pPr>
            <a:r>
              <a:rPr lang="en-US" sz="1400" spc="-10" dirty="0">
                <a:effectLst/>
                <a:latin typeface="Arial" panose="020B0604020202020204" pitchFamily="34" charset="0"/>
                <a:ea typeface="Calibri" panose="020F0502020204030204" pitchFamily="34" charset="0"/>
                <a:cs typeface="Arial" panose="020B0604020202020204" pitchFamily="34" charset="0"/>
              </a:rPr>
              <a:t>2 citizens were fatally wounded and 3 suffered non-fatal injuries. One police officer suffered a non-fatal injury</a:t>
            </a:r>
          </a:p>
          <a:p>
            <a:pPr marL="631825" lvl="1" indent="-231775">
              <a:spcBef>
                <a:spcPts val="0"/>
              </a:spcBef>
              <a:spcAft>
                <a:spcPts val="600"/>
              </a:spcAft>
              <a:buClr>
                <a:srgbClr val="1291D1"/>
              </a:buClr>
            </a:pPr>
            <a:r>
              <a:rPr lang="en-US" sz="1400" spc="-10" dirty="0">
                <a:effectLst/>
                <a:latin typeface="Arial" panose="020B0604020202020204" pitchFamily="34" charset="0"/>
                <a:ea typeface="Calibri" panose="020F0502020204030204" pitchFamily="34" charset="0"/>
                <a:cs typeface="Arial" panose="020B0604020202020204" pitchFamily="34" charset="0"/>
              </a:rPr>
              <a:t>Approximately 67% of the persons who were subject to an intentional firearm discharge either appear to have been suffering from mental health issues at the time of the shooting, or reportedly were suffering from such issues.</a:t>
            </a:r>
          </a:p>
          <a:p>
            <a:pPr marL="231775" indent="-231775">
              <a:spcBef>
                <a:spcPts val="0"/>
              </a:spcBef>
              <a:spcAft>
                <a:spcPts val="600"/>
              </a:spcAft>
              <a:buClr>
                <a:srgbClr val="1291D1"/>
              </a:buClr>
            </a:pPr>
            <a:r>
              <a:rPr lang="en-US" sz="1400" spc="-10" dirty="0">
                <a:latin typeface="Arial" panose="020B0604020202020204" pitchFamily="34" charset="0"/>
                <a:ea typeface="Calibri" panose="020F0502020204030204" pitchFamily="34" charset="0"/>
                <a:cs typeface="Arial" panose="020B0604020202020204" pitchFamily="34" charset="0"/>
              </a:rPr>
              <a:t>5 unique recommendations</a:t>
            </a:r>
          </a:p>
          <a:p>
            <a:pPr marL="631825" lvl="1" indent="-231775">
              <a:spcBef>
                <a:spcPts val="0"/>
              </a:spcBef>
              <a:spcAft>
                <a:spcPts val="600"/>
              </a:spcAft>
              <a:buClr>
                <a:srgbClr val="1291D1"/>
              </a:buClr>
            </a:pPr>
            <a:r>
              <a:rPr lang="en-US" sz="1400" spc="-10" dirty="0">
                <a:effectLst/>
                <a:latin typeface="Arial" panose="020B0604020202020204" pitchFamily="34" charset="0"/>
                <a:ea typeface="Calibri" panose="020F0502020204030204" pitchFamily="34" charset="0"/>
                <a:cs typeface="Arial" panose="020B0604020202020204" pitchFamily="34" charset="0"/>
              </a:rPr>
              <a:t>Mental </a:t>
            </a:r>
            <a:r>
              <a:rPr lang="en-US" sz="1400" spc="-10" dirty="0">
                <a:latin typeface="Arial" panose="020B0604020202020204" pitchFamily="34" charset="0"/>
                <a:ea typeface="Calibri" panose="020F0502020204030204" pitchFamily="34" charset="0"/>
                <a:cs typeface="Arial" panose="020B0604020202020204" pitchFamily="34" charset="0"/>
              </a:rPr>
              <a:t>health risk assessment</a:t>
            </a:r>
          </a:p>
          <a:p>
            <a:pPr marL="631825" lvl="1" indent="-231775">
              <a:spcBef>
                <a:spcPts val="0"/>
              </a:spcBef>
              <a:spcAft>
                <a:spcPts val="600"/>
              </a:spcAft>
              <a:buClr>
                <a:srgbClr val="1291D1"/>
              </a:buClr>
            </a:pPr>
            <a:r>
              <a:rPr lang="en-US" sz="1400" spc="-10" dirty="0">
                <a:effectLst/>
                <a:latin typeface="Arial" panose="020B0604020202020204" pitchFamily="34" charset="0"/>
                <a:ea typeface="Calibri" panose="020F0502020204030204" pitchFamily="34" charset="0"/>
                <a:cs typeface="Arial" panose="020B0604020202020204" pitchFamily="34" charset="0"/>
              </a:rPr>
              <a:t>Charging mental health suspects</a:t>
            </a:r>
          </a:p>
          <a:p>
            <a:pPr marL="631825" lvl="1" indent="-231775">
              <a:spcBef>
                <a:spcPts val="0"/>
              </a:spcBef>
              <a:spcAft>
                <a:spcPts val="600"/>
              </a:spcAft>
              <a:buClr>
                <a:srgbClr val="1291D1"/>
              </a:buClr>
            </a:pPr>
            <a:r>
              <a:rPr lang="en-US" sz="1400" spc="-10" dirty="0">
                <a:latin typeface="Arial" panose="020B0604020202020204" pitchFamily="34" charset="0"/>
                <a:ea typeface="Calibri" panose="020F0502020204030204" pitchFamily="34" charset="0"/>
                <a:cs typeface="Arial" panose="020B0604020202020204" pitchFamily="34" charset="0"/>
              </a:rPr>
              <a:t>Medical aid to wounded suspects</a:t>
            </a:r>
          </a:p>
          <a:p>
            <a:pPr marL="631825" lvl="1" indent="-231775">
              <a:spcBef>
                <a:spcPts val="0"/>
              </a:spcBef>
              <a:spcAft>
                <a:spcPts val="600"/>
              </a:spcAft>
              <a:buClr>
                <a:srgbClr val="1291D1"/>
              </a:buClr>
            </a:pPr>
            <a:r>
              <a:rPr lang="en-US" sz="1400" spc="-10" dirty="0">
                <a:effectLst/>
                <a:latin typeface="Arial" panose="020B0604020202020204" pitchFamily="34" charset="0"/>
                <a:ea typeface="Calibri" panose="020F0502020204030204" pitchFamily="34" charset="0"/>
                <a:cs typeface="Arial" panose="020B0604020202020204" pitchFamily="34" charset="0"/>
              </a:rPr>
              <a:t>CPD </a:t>
            </a:r>
            <a:r>
              <a:rPr lang="en-US" sz="1400" spc="-10" dirty="0">
                <a:latin typeface="Arial" panose="020B0604020202020204" pitchFamily="34" charset="0"/>
                <a:ea typeface="Calibri" panose="020F0502020204030204" pitchFamily="34" charset="0"/>
                <a:cs typeface="Arial" panose="020B0604020202020204" pitchFamily="34" charset="0"/>
              </a:rPr>
              <a:t>Review Board use</a:t>
            </a:r>
          </a:p>
          <a:p>
            <a:pPr marL="631825" lvl="1" indent="-231775">
              <a:spcBef>
                <a:spcPts val="0"/>
              </a:spcBef>
              <a:spcAft>
                <a:spcPts val="600"/>
              </a:spcAft>
              <a:buClr>
                <a:srgbClr val="1291D1"/>
              </a:buClr>
            </a:pPr>
            <a:r>
              <a:rPr lang="en-US" sz="1400" spc="-10" dirty="0">
                <a:latin typeface="Arial" panose="020B0604020202020204" pitchFamily="34" charset="0"/>
                <a:ea typeface="Calibri" panose="020F0502020204030204" pitchFamily="34" charset="0"/>
                <a:cs typeface="Arial" panose="020B0604020202020204" pitchFamily="34" charset="0"/>
              </a:rPr>
              <a:t>CPD Review Board scope</a:t>
            </a:r>
          </a:p>
          <a:p>
            <a:pPr marL="631825" lvl="1" indent="-231775">
              <a:spcBef>
                <a:spcPts val="0"/>
              </a:spcBef>
              <a:spcAft>
                <a:spcPts val="600"/>
              </a:spcAft>
              <a:buClr>
                <a:srgbClr val="1291D1"/>
              </a:buClr>
            </a:pPr>
            <a:endParaRPr lang="en-US" sz="1400" spc="-10" dirty="0">
              <a:effectLst/>
              <a:latin typeface="Arial" panose="020B0604020202020204" pitchFamily="34" charset="0"/>
              <a:ea typeface="Calibri" panose="020F0502020204030204" pitchFamily="34" charset="0"/>
              <a:cs typeface="Arial" panose="020B0604020202020204" pitchFamily="34" charset="0"/>
            </a:endParaRPr>
          </a:p>
          <a:p>
            <a:pPr marL="631825" lvl="1" indent="-231775">
              <a:spcBef>
                <a:spcPts val="0"/>
              </a:spcBef>
              <a:spcAft>
                <a:spcPts val="600"/>
              </a:spcAft>
              <a:buClr>
                <a:srgbClr val="1291D1"/>
              </a:buClr>
            </a:pPr>
            <a:endParaRPr lang="en-US" sz="1000" spc="-10" dirty="0">
              <a:effectLst/>
              <a:latin typeface="Arial" panose="020B0604020202020204" pitchFamily="34" charset="0"/>
              <a:ea typeface="Calibri" panose="020F0502020204030204" pitchFamily="34" charset="0"/>
              <a:cs typeface="Arial" panose="020B0604020202020204" pitchFamily="34" charset="0"/>
            </a:endParaRPr>
          </a:p>
          <a:p>
            <a:pPr marL="0" indent="0">
              <a:spcBef>
                <a:spcPts val="0"/>
              </a:spcBef>
              <a:spcAft>
                <a:spcPts val="600"/>
              </a:spcAft>
              <a:buClr>
                <a:srgbClr val="1291D1"/>
              </a:buClr>
              <a:buNone/>
            </a:pPr>
            <a:endParaRPr lang="en-US" sz="1600" spc="-10" dirty="0">
              <a:latin typeface="Arial" panose="020B0604020202020204" pitchFamily="34" charset="0"/>
              <a:ea typeface="Calibri" panose="020F0502020204030204" pitchFamily="34" charset="0"/>
              <a:cs typeface="Arial" panose="020B0604020202020204" pitchFamily="34" charset="0"/>
            </a:endParaRPr>
          </a:p>
        </p:txBody>
      </p:sp>
      <p:sp>
        <p:nvSpPr>
          <p:cNvPr id="9" name="Title 1">
            <a:extLst>
              <a:ext uri="{FF2B5EF4-FFF2-40B4-BE49-F238E27FC236}">
                <a16:creationId xmlns:a16="http://schemas.microsoft.com/office/drawing/2014/main" id="{6E3419C3-7EB2-424B-A900-5B48CF0441B1}"/>
              </a:ext>
            </a:extLst>
          </p:cNvPr>
          <p:cNvSpPr txBox="1">
            <a:spLocks/>
          </p:cNvSpPr>
          <p:nvPr/>
        </p:nvSpPr>
        <p:spPr>
          <a:xfrm>
            <a:off x="467781" y="460447"/>
            <a:ext cx="4958657" cy="467527"/>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073E87"/>
                </a:solidFill>
              </a:rPr>
              <a:t>2021 Special Report: Police Shootings</a:t>
            </a:r>
            <a:endParaRPr lang="en-US" sz="2000" b="1" dirty="0">
              <a:solidFill>
                <a:srgbClr val="FFFFFF"/>
              </a:solidFill>
            </a:endParaRPr>
          </a:p>
        </p:txBody>
      </p:sp>
      <p:cxnSp>
        <p:nvCxnSpPr>
          <p:cNvPr id="10" name="Straight Connector 9">
            <a:extLst>
              <a:ext uri="{FF2B5EF4-FFF2-40B4-BE49-F238E27FC236}">
                <a16:creationId xmlns:a16="http://schemas.microsoft.com/office/drawing/2014/main" id="{9041CB80-578A-494A-A590-D6235DEA7A00}"/>
              </a:ext>
            </a:extLst>
          </p:cNvPr>
          <p:cNvCxnSpPr/>
          <p:nvPr/>
        </p:nvCxnSpPr>
        <p:spPr>
          <a:xfrm>
            <a:off x="542732" y="890596"/>
            <a:ext cx="1140178" cy="0"/>
          </a:xfrm>
          <a:prstGeom prst="line">
            <a:avLst/>
          </a:prstGeom>
          <a:ln>
            <a:solidFill>
              <a:srgbClr val="C2D34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16769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8"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28</a:t>
            </a:fld>
            <a:endParaRPr lang="en-US" sz="800" dirty="0">
              <a:solidFill>
                <a:srgbClr val="FFFFFF"/>
              </a:solidFill>
            </a:endParaRPr>
          </a:p>
        </p:txBody>
      </p:sp>
      <p:sp>
        <p:nvSpPr>
          <p:cNvPr id="7" name="Content Placeholder 4">
            <a:extLst>
              <a:ext uri="{FF2B5EF4-FFF2-40B4-BE49-F238E27FC236}">
                <a16:creationId xmlns:a16="http://schemas.microsoft.com/office/drawing/2014/main" id="{EEE0F533-54BE-4739-8F78-2428D9F61D4F}"/>
              </a:ext>
            </a:extLst>
          </p:cNvPr>
          <p:cNvSpPr txBox="1">
            <a:spLocks/>
          </p:cNvSpPr>
          <p:nvPr/>
        </p:nvSpPr>
        <p:spPr>
          <a:xfrm>
            <a:off x="467782" y="1060347"/>
            <a:ext cx="8219018" cy="1206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31775" indent="-231775">
              <a:spcBef>
                <a:spcPts val="0"/>
              </a:spcBef>
              <a:spcAft>
                <a:spcPts val="600"/>
              </a:spcAft>
              <a:buClr>
                <a:srgbClr val="1291D1"/>
              </a:buClr>
            </a:pPr>
            <a:r>
              <a:rPr lang="en-US" sz="1600" spc="-10" dirty="0">
                <a:effectLst/>
                <a:latin typeface="Arial" panose="020B0604020202020204" pitchFamily="34" charset="0"/>
                <a:ea typeface="Calibri" panose="020F0502020204030204" pitchFamily="34" charset="0"/>
                <a:cs typeface="Arial" panose="020B0604020202020204" pitchFamily="34" charset="0"/>
              </a:rPr>
              <a:t>Investigations backlog</a:t>
            </a:r>
          </a:p>
          <a:p>
            <a:pPr marL="231775" indent="-231775">
              <a:spcBef>
                <a:spcPts val="0"/>
              </a:spcBef>
              <a:spcAft>
                <a:spcPts val="600"/>
              </a:spcAft>
              <a:buClr>
                <a:srgbClr val="1291D1"/>
              </a:buClr>
            </a:pPr>
            <a:r>
              <a:rPr lang="en-US" sz="1600" spc="-10" dirty="0">
                <a:latin typeface="Arial" panose="020B0604020202020204" pitchFamily="34" charset="0"/>
                <a:ea typeface="Calibri" panose="020F0502020204030204" pitchFamily="34" charset="0"/>
                <a:cs typeface="Arial" panose="020B0604020202020204" pitchFamily="34" charset="0"/>
              </a:rPr>
              <a:t>Limited capacity to fulfill non-investigatory duties</a:t>
            </a:r>
            <a:endParaRPr lang="en-US" sz="1600" spc="-10" dirty="0">
              <a:effectLst/>
              <a:latin typeface="Arial" panose="020B0604020202020204" pitchFamily="34" charset="0"/>
              <a:ea typeface="Calibri" panose="020F0502020204030204" pitchFamily="34" charset="0"/>
              <a:cs typeface="Arial" panose="020B0604020202020204" pitchFamily="34" charset="0"/>
            </a:endParaRPr>
          </a:p>
        </p:txBody>
      </p:sp>
      <p:sp>
        <p:nvSpPr>
          <p:cNvPr id="9" name="Title 1">
            <a:extLst>
              <a:ext uri="{FF2B5EF4-FFF2-40B4-BE49-F238E27FC236}">
                <a16:creationId xmlns:a16="http://schemas.microsoft.com/office/drawing/2014/main" id="{6F66AAF6-DC2C-4E84-8EB8-132E329457BB}"/>
              </a:ext>
            </a:extLst>
          </p:cNvPr>
          <p:cNvSpPr txBox="1">
            <a:spLocks/>
          </p:cNvSpPr>
          <p:nvPr/>
        </p:nvSpPr>
        <p:spPr>
          <a:xfrm>
            <a:off x="467782" y="455242"/>
            <a:ext cx="3507318" cy="467527"/>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073E87"/>
                </a:solidFill>
              </a:rPr>
              <a:t>Challenges</a:t>
            </a:r>
            <a:endParaRPr lang="en-US" sz="2000" b="1" dirty="0">
              <a:solidFill>
                <a:srgbClr val="FFFFFF"/>
              </a:solidFill>
            </a:endParaRPr>
          </a:p>
        </p:txBody>
      </p:sp>
      <p:cxnSp>
        <p:nvCxnSpPr>
          <p:cNvPr id="10" name="Straight Connector 9">
            <a:extLst>
              <a:ext uri="{FF2B5EF4-FFF2-40B4-BE49-F238E27FC236}">
                <a16:creationId xmlns:a16="http://schemas.microsoft.com/office/drawing/2014/main" id="{58DFDFCC-2F7F-40D0-B9B9-77ABA2C49E98}"/>
              </a:ext>
            </a:extLst>
          </p:cNvPr>
          <p:cNvCxnSpPr/>
          <p:nvPr/>
        </p:nvCxnSpPr>
        <p:spPr>
          <a:xfrm>
            <a:off x="587702" y="890596"/>
            <a:ext cx="1140178" cy="0"/>
          </a:xfrm>
          <a:prstGeom prst="line">
            <a:avLst/>
          </a:prstGeom>
          <a:ln>
            <a:solidFill>
              <a:srgbClr val="C2D34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42701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8"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29</a:t>
            </a:fld>
            <a:endParaRPr lang="en-US" sz="800" dirty="0">
              <a:solidFill>
                <a:srgbClr val="FFFFFF"/>
              </a:solidFill>
            </a:endParaRPr>
          </a:p>
        </p:txBody>
      </p:sp>
      <p:sp>
        <p:nvSpPr>
          <p:cNvPr id="9" name="Title 1">
            <a:extLst>
              <a:ext uri="{FF2B5EF4-FFF2-40B4-BE49-F238E27FC236}">
                <a16:creationId xmlns:a16="http://schemas.microsoft.com/office/drawing/2014/main" id="{6F66AAF6-DC2C-4E84-8EB8-132E329457BB}"/>
              </a:ext>
            </a:extLst>
          </p:cNvPr>
          <p:cNvSpPr txBox="1">
            <a:spLocks/>
          </p:cNvSpPr>
          <p:nvPr/>
        </p:nvSpPr>
        <p:spPr>
          <a:xfrm>
            <a:off x="467781" y="447747"/>
            <a:ext cx="7934205" cy="467527"/>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073E87"/>
                </a:solidFill>
              </a:rPr>
              <a:t>Opportunities: Community Engagement</a:t>
            </a:r>
            <a:endParaRPr lang="en-US" sz="2000" b="1" dirty="0">
              <a:solidFill>
                <a:srgbClr val="FFFFFF"/>
              </a:solidFill>
            </a:endParaRPr>
          </a:p>
        </p:txBody>
      </p:sp>
      <p:cxnSp>
        <p:nvCxnSpPr>
          <p:cNvPr id="10" name="Straight Connector 9">
            <a:extLst>
              <a:ext uri="{FF2B5EF4-FFF2-40B4-BE49-F238E27FC236}">
                <a16:creationId xmlns:a16="http://schemas.microsoft.com/office/drawing/2014/main" id="{58DFDFCC-2F7F-40D0-B9B9-77ABA2C49E98}"/>
              </a:ext>
            </a:extLst>
          </p:cNvPr>
          <p:cNvCxnSpPr/>
          <p:nvPr/>
        </p:nvCxnSpPr>
        <p:spPr>
          <a:xfrm>
            <a:off x="595197" y="898091"/>
            <a:ext cx="1140178" cy="0"/>
          </a:xfrm>
          <a:prstGeom prst="line">
            <a:avLst/>
          </a:prstGeom>
          <a:ln>
            <a:solidFill>
              <a:srgbClr val="C2D34F"/>
            </a:solidFill>
          </a:ln>
          <a:effectLst/>
        </p:spPr>
        <p:style>
          <a:lnRef idx="2">
            <a:schemeClr val="accent1"/>
          </a:lnRef>
          <a:fillRef idx="0">
            <a:schemeClr val="accent1"/>
          </a:fillRef>
          <a:effectRef idx="1">
            <a:schemeClr val="accent1"/>
          </a:effectRef>
          <a:fontRef idx="minor">
            <a:schemeClr val="tx1"/>
          </a:fontRef>
        </p:style>
      </p:cxnSp>
      <p:sp>
        <p:nvSpPr>
          <p:cNvPr id="12" name="Content Placeholder 2">
            <a:extLst>
              <a:ext uri="{FF2B5EF4-FFF2-40B4-BE49-F238E27FC236}">
                <a16:creationId xmlns:a16="http://schemas.microsoft.com/office/drawing/2014/main" id="{9BBA19E0-4658-4CC2-A27F-EABE613D9E74}"/>
              </a:ext>
            </a:extLst>
          </p:cNvPr>
          <p:cNvSpPr txBox="1">
            <a:spLocks/>
          </p:cNvSpPr>
          <p:nvPr/>
        </p:nvSpPr>
        <p:spPr>
          <a:xfrm>
            <a:off x="467780" y="1058280"/>
            <a:ext cx="8301465" cy="3536205"/>
          </a:xfrm>
          <a:prstGeom prst="rect">
            <a:avLst/>
          </a:prstGeom>
        </p:spPr>
        <p:txBody>
          <a:bodyPr vert="horz" lIns="91440" tIns="45720" rIns="91440" bIns="45720" numCol="2"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
                <a:srgbClr val="00B0F0"/>
              </a:buClr>
              <a:buSzPct val="100000"/>
              <a:buNone/>
              <a:tabLst/>
              <a:defRPr/>
            </a:pPr>
            <a:r>
              <a:rPr kumimoji="0" lang="en-US" sz="1600" b="1" i="0" u="none" strike="noStrike" kern="1200" cap="none" spc="0" normalizeH="0" baseline="0" noProof="0" dirty="0">
                <a:ln>
                  <a:noFill/>
                </a:ln>
                <a:solidFill>
                  <a:srgbClr val="1291D1"/>
                </a:solidFill>
                <a:effectLst/>
                <a:uLnTx/>
                <a:uFillTx/>
                <a:cs typeface="Arial" panose="020B0604020202020204" pitchFamily="34" charset="0"/>
              </a:rPr>
              <a:t>Current Resources:</a:t>
            </a:r>
            <a:endParaRPr kumimoji="0" lang="en-US" altLang="en-US" sz="1600" b="0" i="0" u="none" strike="noStrike" kern="1200" cap="none" spc="0" normalizeH="0" baseline="0" noProof="0" dirty="0">
              <a:ln>
                <a:noFill/>
              </a:ln>
              <a:solidFill>
                <a:srgbClr val="1291D1"/>
              </a:solidFill>
              <a:effectLst/>
              <a:uLnTx/>
              <a:uFillTx/>
              <a:ea typeface="+mn-ea"/>
              <a:cs typeface="+mn-cs"/>
            </a:endParaRPr>
          </a:p>
          <a:p>
            <a:pPr marL="231775" marR="0" lvl="0" indent="-231775" algn="l" defTabSz="914400" rtl="0" eaLnBrk="1" fontAlgn="auto" latinLnBrk="0" hangingPunct="1">
              <a:lnSpc>
                <a:spcPct val="100000"/>
              </a:lnSpc>
              <a:spcBef>
                <a:spcPts val="0"/>
              </a:spcBef>
              <a:spcAft>
                <a:spcPts val="600"/>
              </a:spcAft>
              <a:buClr>
                <a:srgbClr val="00B0F0"/>
              </a:buClr>
              <a:buSzPct val="100000"/>
              <a:buFont typeface="Arial" panose="020B0604020202020204" pitchFamily="34" charset="0"/>
              <a:buChar char="•"/>
              <a:tabLst/>
              <a:defRPr/>
            </a:pPr>
            <a:r>
              <a:rPr kumimoji="0" lang="en-US" altLang="en-US" sz="1600" b="0" i="0" u="none" strike="noStrike" kern="1200" cap="none" spc="0" normalizeH="0" baseline="0" noProof="0" dirty="0">
                <a:ln>
                  <a:noFill/>
                </a:ln>
                <a:effectLst/>
                <a:uLnTx/>
                <a:uFillTx/>
                <a:ea typeface="+mn-ea"/>
                <a:cs typeface="+mn-cs"/>
              </a:rPr>
              <a:t>Engagement via Board Meetings</a:t>
            </a:r>
          </a:p>
          <a:p>
            <a:pPr marL="231775" marR="0" lvl="0" indent="-231775" algn="l" defTabSz="914400" rtl="0" eaLnBrk="1" fontAlgn="auto" latinLnBrk="0" hangingPunct="1">
              <a:lnSpc>
                <a:spcPct val="100000"/>
              </a:lnSpc>
              <a:spcBef>
                <a:spcPts val="0"/>
              </a:spcBef>
              <a:spcAft>
                <a:spcPts val="600"/>
              </a:spcAft>
              <a:buClr>
                <a:srgbClr val="00B0F0"/>
              </a:buClr>
              <a:buSzPct val="100000"/>
              <a:buFont typeface="Arial" panose="020B0604020202020204" pitchFamily="34" charset="0"/>
              <a:buChar char="•"/>
              <a:tabLst/>
              <a:defRPr/>
            </a:pPr>
            <a:r>
              <a:rPr kumimoji="0" lang="en-US" altLang="en-US" sz="1600" b="0" i="0" u="none" strike="noStrike" kern="1200" cap="none" spc="0" normalizeH="0" baseline="0" noProof="0" dirty="0">
                <a:ln>
                  <a:noFill/>
                </a:ln>
                <a:effectLst/>
                <a:uLnTx/>
                <a:uFillTx/>
                <a:ea typeface="+mn-ea"/>
                <a:cs typeface="+mn-cs"/>
              </a:rPr>
              <a:t>Largely ad-hoc outreach and limited </a:t>
            </a:r>
            <a:br>
              <a:rPr kumimoji="0" lang="en-US" altLang="en-US" sz="1600" b="0" i="0" u="none" strike="noStrike" kern="1200" cap="none" spc="0" normalizeH="0" baseline="0" noProof="0" dirty="0">
                <a:ln>
                  <a:noFill/>
                </a:ln>
                <a:effectLst/>
                <a:uLnTx/>
                <a:uFillTx/>
                <a:ea typeface="+mn-ea"/>
                <a:cs typeface="+mn-cs"/>
              </a:rPr>
            </a:br>
            <a:r>
              <a:rPr kumimoji="0" lang="en-US" altLang="en-US" sz="1600" b="0" i="0" u="none" strike="noStrike" kern="1200" cap="none" spc="0" normalizeH="0" baseline="0" noProof="0" dirty="0">
                <a:ln>
                  <a:noFill/>
                </a:ln>
                <a:effectLst/>
                <a:uLnTx/>
                <a:uFillTx/>
                <a:ea typeface="+mn-ea"/>
                <a:cs typeface="+mn-cs"/>
              </a:rPr>
              <a:t>one-on-one engagements with CCA leadership </a:t>
            </a:r>
          </a:p>
          <a:p>
            <a:pPr marL="231775" marR="0" lvl="0" indent="-231775" algn="l" defTabSz="914400" rtl="0" eaLnBrk="1" fontAlgn="auto" latinLnBrk="0" hangingPunct="1">
              <a:lnSpc>
                <a:spcPct val="100000"/>
              </a:lnSpc>
              <a:spcBef>
                <a:spcPts val="0"/>
              </a:spcBef>
              <a:spcAft>
                <a:spcPts val="600"/>
              </a:spcAft>
              <a:buClr>
                <a:srgbClr val="00B0F0"/>
              </a:buClr>
              <a:buSzPct val="100000"/>
              <a:buFont typeface="Arial" panose="020B0604020202020204" pitchFamily="34" charset="0"/>
              <a:buChar char="•"/>
              <a:tabLst/>
              <a:defRPr/>
            </a:pPr>
            <a:r>
              <a:rPr kumimoji="0" lang="en-US" altLang="en-US" sz="1600" b="0" i="0" u="none" strike="noStrike" kern="1200" cap="none" spc="0" normalizeH="0" baseline="0" noProof="0" dirty="0">
                <a:ln>
                  <a:noFill/>
                </a:ln>
                <a:effectLst/>
                <a:uLnTx/>
                <a:uFillTx/>
                <a:ea typeface="+mn-ea"/>
                <a:cs typeface="+mn-cs"/>
              </a:rPr>
              <a:t>Presentations in some communities and schools</a:t>
            </a:r>
            <a:endParaRPr lang="en-US" altLang="en-US" sz="1600" dirty="0"/>
          </a:p>
          <a:p>
            <a:pPr marL="231775" marR="0" lvl="0" indent="-231775" algn="l" defTabSz="914400" rtl="0" eaLnBrk="1" fontAlgn="auto" latinLnBrk="0" hangingPunct="1">
              <a:lnSpc>
                <a:spcPct val="100000"/>
              </a:lnSpc>
              <a:spcBef>
                <a:spcPts val="0"/>
              </a:spcBef>
              <a:spcAft>
                <a:spcPts val="600"/>
              </a:spcAft>
              <a:buClr>
                <a:srgbClr val="00B0F0"/>
              </a:buClr>
              <a:buSzPct val="100000"/>
              <a:buFont typeface="Arial" panose="020B0604020202020204" pitchFamily="34" charset="0"/>
              <a:buChar char="•"/>
              <a:tabLst/>
              <a:defRPr/>
            </a:pPr>
            <a:endParaRPr lang="en-US" altLang="en-US" sz="1600" dirty="0"/>
          </a:p>
          <a:p>
            <a:pPr marL="231775" marR="0" lvl="0" indent="-231775" algn="l" defTabSz="914400" rtl="0" eaLnBrk="1" fontAlgn="auto" latinLnBrk="0" hangingPunct="1">
              <a:lnSpc>
                <a:spcPct val="100000"/>
              </a:lnSpc>
              <a:spcBef>
                <a:spcPts val="0"/>
              </a:spcBef>
              <a:spcAft>
                <a:spcPts val="600"/>
              </a:spcAft>
              <a:buClr>
                <a:srgbClr val="00B0F0"/>
              </a:buClr>
              <a:buSzPct val="100000"/>
              <a:buFont typeface="Arial" panose="020B0604020202020204" pitchFamily="34" charset="0"/>
              <a:buChar char="•"/>
              <a:tabLst/>
              <a:defRPr/>
            </a:pPr>
            <a:endParaRPr lang="en-US" altLang="en-US" sz="1600" dirty="0"/>
          </a:p>
          <a:p>
            <a:pPr marL="231775" marR="0" lvl="0" indent="-231775" algn="l" defTabSz="914400" rtl="0" eaLnBrk="1" fontAlgn="auto" latinLnBrk="0" hangingPunct="1">
              <a:lnSpc>
                <a:spcPct val="100000"/>
              </a:lnSpc>
              <a:spcBef>
                <a:spcPts val="0"/>
              </a:spcBef>
              <a:spcAft>
                <a:spcPts val="600"/>
              </a:spcAft>
              <a:buClr>
                <a:srgbClr val="00B0F0"/>
              </a:buClr>
              <a:buSzPct val="100000"/>
              <a:buFont typeface="Arial" panose="020B0604020202020204" pitchFamily="34" charset="0"/>
              <a:buChar char="•"/>
              <a:tabLst/>
              <a:defRPr/>
            </a:pPr>
            <a:endParaRPr lang="en-US" altLang="en-US" sz="1600" dirty="0"/>
          </a:p>
          <a:p>
            <a:pPr marL="231775" marR="0" lvl="0" indent="-231775" algn="l" defTabSz="914400" rtl="0" eaLnBrk="1" fontAlgn="auto" latinLnBrk="0" hangingPunct="1">
              <a:lnSpc>
                <a:spcPct val="100000"/>
              </a:lnSpc>
              <a:spcBef>
                <a:spcPts val="0"/>
              </a:spcBef>
              <a:spcAft>
                <a:spcPts val="600"/>
              </a:spcAft>
              <a:buClr>
                <a:srgbClr val="00B0F0"/>
              </a:buClr>
              <a:buSzPct val="100000"/>
              <a:buFont typeface="Arial" panose="020B0604020202020204" pitchFamily="34" charset="0"/>
              <a:buChar char="•"/>
              <a:tabLst/>
              <a:defRPr/>
            </a:pPr>
            <a:endParaRPr lang="en-US" altLang="en-US" sz="1600" dirty="0"/>
          </a:p>
          <a:p>
            <a:pPr marL="231775" marR="0" lvl="0" indent="-231775" algn="l" defTabSz="914400" rtl="0" eaLnBrk="1" fontAlgn="auto" latinLnBrk="0" hangingPunct="1">
              <a:lnSpc>
                <a:spcPct val="100000"/>
              </a:lnSpc>
              <a:spcBef>
                <a:spcPts val="0"/>
              </a:spcBef>
              <a:spcAft>
                <a:spcPts val="600"/>
              </a:spcAft>
              <a:buClr>
                <a:srgbClr val="00B0F0"/>
              </a:buClr>
              <a:buSzPct val="100000"/>
              <a:buFont typeface="Arial" panose="020B0604020202020204" pitchFamily="34" charset="0"/>
              <a:buChar char="•"/>
              <a:tabLst/>
              <a:defRPr/>
            </a:pPr>
            <a:endParaRPr lang="en-US" altLang="en-US" sz="1600" dirty="0"/>
          </a:p>
          <a:p>
            <a:pPr marL="231775" marR="0" lvl="0" indent="-231775" algn="l" defTabSz="914400" rtl="0" eaLnBrk="1" fontAlgn="auto" latinLnBrk="0" hangingPunct="1">
              <a:lnSpc>
                <a:spcPct val="100000"/>
              </a:lnSpc>
              <a:spcBef>
                <a:spcPts val="0"/>
              </a:spcBef>
              <a:spcAft>
                <a:spcPts val="600"/>
              </a:spcAft>
              <a:buClr>
                <a:srgbClr val="00B0F0"/>
              </a:buClr>
              <a:buSzPct val="100000"/>
              <a:buFont typeface="Arial" panose="020B0604020202020204" pitchFamily="34" charset="0"/>
              <a:buChar char="•"/>
              <a:tabLst/>
              <a:defRPr/>
            </a:pPr>
            <a:endParaRPr lang="en-US" altLang="en-US" sz="1600" dirty="0"/>
          </a:p>
          <a:p>
            <a:pPr marL="231775" marR="0" lvl="0" indent="-231775" algn="l" defTabSz="914400" rtl="0" eaLnBrk="1" fontAlgn="auto" latinLnBrk="0" hangingPunct="1">
              <a:lnSpc>
                <a:spcPct val="100000"/>
              </a:lnSpc>
              <a:spcBef>
                <a:spcPts val="0"/>
              </a:spcBef>
              <a:spcAft>
                <a:spcPts val="600"/>
              </a:spcAft>
              <a:buClr>
                <a:srgbClr val="00B0F0"/>
              </a:buClr>
              <a:buSzPct val="100000"/>
              <a:buFont typeface="Arial" panose="020B0604020202020204" pitchFamily="34" charset="0"/>
              <a:buChar char="•"/>
              <a:tabLst/>
              <a:defRPr/>
            </a:pPr>
            <a:endParaRPr lang="en-US" altLang="en-US" sz="1600" dirty="0"/>
          </a:p>
          <a:p>
            <a:pPr marL="0" indent="0">
              <a:spcAft>
                <a:spcPts val="600"/>
              </a:spcAft>
              <a:buNone/>
              <a:defRPr/>
            </a:pPr>
            <a:r>
              <a:rPr kumimoji="0" lang="en-US" sz="1600" b="1" i="0" u="none" strike="noStrike" kern="1200" cap="none" spc="0" normalizeH="0" baseline="0" noProof="0" dirty="0">
                <a:ln>
                  <a:noFill/>
                </a:ln>
                <a:solidFill>
                  <a:srgbClr val="1291D1"/>
                </a:solidFill>
                <a:effectLst/>
                <a:uLnTx/>
                <a:uFillTx/>
                <a:cs typeface="Arial" panose="020B0604020202020204" pitchFamily="34" charset="0"/>
              </a:rPr>
              <a:t>Additional Resources:</a:t>
            </a:r>
          </a:p>
          <a:p>
            <a:pPr marL="231775" marR="0" lvl="0" indent="-231775" algn="l" defTabSz="914400" rtl="0" eaLnBrk="1" fontAlgn="auto" latinLnBrk="0" hangingPunct="1">
              <a:lnSpc>
                <a:spcPct val="100000"/>
              </a:lnSpc>
              <a:spcBef>
                <a:spcPts val="0"/>
              </a:spcBef>
              <a:spcAft>
                <a:spcPts val="600"/>
              </a:spcAft>
              <a:buClr>
                <a:srgbClr val="1291D1"/>
              </a:buClr>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ea typeface="+mn-ea"/>
                <a:cs typeface="+mn-cs"/>
              </a:rPr>
              <a:t>Presentations in all 52 Cincinnati neighborhoods </a:t>
            </a:r>
          </a:p>
          <a:p>
            <a:pPr marL="231775" marR="0" lvl="0" indent="-231775" algn="l" defTabSz="914400" rtl="0" eaLnBrk="1" fontAlgn="auto" latinLnBrk="0" hangingPunct="1">
              <a:lnSpc>
                <a:spcPct val="100000"/>
              </a:lnSpc>
              <a:spcBef>
                <a:spcPts val="0"/>
              </a:spcBef>
              <a:spcAft>
                <a:spcPts val="600"/>
              </a:spcAft>
              <a:buClr>
                <a:srgbClr val="1291D1"/>
              </a:buClr>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ea typeface="+mn-ea"/>
                <a:cs typeface="+mn-cs"/>
              </a:rPr>
              <a:t>CCA Ambassador Program to organize outreach, strategically plan, and engage volunteers</a:t>
            </a:r>
          </a:p>
          <a:p>
            <a:pPr marL="231775" marR="0" lvl="0" indent="-231775" algn="l" defTabSz="914400" rtl="0" eaLnBrk="1" fontAlgn="auto" latinLnBrk="0" hangingPunct="1">
              <a:lnSpc>
                <a:spcPct val="100000"/>
              </a:lnSpc>
              <a:spcBef>
                <a:spcPts val="0"/>
              </a:spcBef>
              <a:spcAft>
                <a:spcPts val="600"/>
              </a:spcAft>
              <a:buClr>
                <a:srgbClr val="1291D1"/>
              </a:buClr>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ea typeface="+mn-ea"/>
                <a:cs typeface="+mn-cs"/>
              </a:rPr>
              <a:t>Community listening sessions</a:t>
            </a:r>
          </a:p>
          <a:p>
            <a:pPr marL="231775" marR="0" lvl="0" indent="-231775" algn="l" defTabSz="914400" rtl="0" eaLnBrk="1" fontAlgn="auto" latinLnBrk="0" hangingPunct="1">
              <a:lnSpc>
                <a:spcPct val="100000"/>
              </a:lnSpc>
              <a:spcBef>
                <a:spcPts val="0"/>
              </a:spcBef>
              <a:spcAft>
                <a:spcPts val="600"/>
              </a:spcAft>
              <a:buClr>
                <a:srgbClr val="1291D1"/>
              </a:buClr>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ea typeface="+mn-ea"/>
                <a:cs typeface="+mn-cs"/>
              </a:rPr>
              <a:t>Grassroots presence at community events</a:t>
            </a:r>
          </a:p>
          <a:p>
            <a:pPr marL="231775" marR="0" lvl="0" indent="-231775" algn="l" defTabSz="914400" rtl="0" eaLnBrk="1" fontAlgn="auto" latinLnBrk="0" hangingPunct="1">
              <a:lnSpc>
                <a:spcPct val="100000"/>
              </a:lnSpc>
              <a:spcBef>
                <a:spcPts val="0"/>
              </a:spcBef>
              <a:spcAft>
                <a:spcPts val="600"/>
              </a:spcAft>
              <a:buClr>
                <a:srgbClr val="1291D1"/>
              </a:buClr>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ea typeface="+mn-ea"/>
                <a:cs typeface="+mn-cs"/>
              </a:rPr>
              <a:t>Director’s Officer Hours</a:t>
            </a:r>
          </a:p>
          <a:p>
            <a:pPr marL="231775" marR="0" lvl="0" indent="-231775" algn="l" defTabSz="914400" rtl="0" eaLnBrk="1" fontAlgn="auto" latinLnBrk="0" hangingPunct="1">
              <a:lnSpc>
                <a:spcPct val="100000"/>
              </a:lnSpc>
              <a:spcBef>
                <a:spcPts val="0"/>
              </a:spcBef>
              <a:spcAft>
                <a:spcPts val="600"/>
              </a:spcAft>
              <a:buClr>
                <a:srgbClr val="1291D1"/>
              </a:buClr>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ea typeface="+mn-ea"/>
                <a:cs typeface="+mn-cs"/>
              </a:rPr>
              <a:t>Increased complainant support</a:t>
            </a:r>
          </a:p>
          <a:p>
            <a:pPr marL="231775" marR="0" lvl="0" indent="-231775" algn="l" defTabSz="914400" rtl="0" eaLnBrk="1" fontAlgn="auto" latinLnBrk="0" hangingPunct="1">
              <a:lnSpc>
                <a:spcPct val="100000"/>
              </a:lnSpc>
              <a:spcBef>
                <a:spcPts val="0"/>
              </a:spcBef>
              <a:spcAft>
                <a:spcPts val="600"/>
              </a:spcAft>
              <a:buClr>
                <a:srgbClr val="1291D1"/>
              </a:buClr>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ea typeface="+mn-ea"/>
                <a:cs typeface="+mn-cs"/>
              </a:rPr>
              <a:t>Engagement via Board Meetings</a:t>
            </a:r>
          </a:p>
          <a:p>
            <a:pPr marL="231775" marR="0" lvl="0" indent="-231775" algn="l" defTabSz="914400" rtl="0" eaLnBrk="1" fontAlgn="auto" latinLnBrk="0" hangingPunct="1">
              <a:lnSpc>
                <a:spcPct val="100000"/>
              </a:lnSpc>
              <a:spcBef>
                <a:spcPts val="0"/>
              </a:spcBef>
              <a:spcAft>
                <a:spcPts val="300"/>
              </a:spcAft>
              <a:buClr>
                <a:srgbClr val="00B0F0"/>
              </a:buClr>
              <a:buSzPct val="100000"/>
              <a:buFont typeface="Arial" panose="020B0604020202020204" pitchFamily="34" charset="0"/>
              <a:buChar char="•"/>
              <a:tabLst/>
              <a:defRPr/>
            </a:pPr>
            <a:endParaRPr kumimoji="0" lang="en-US" altLang="en-US" sz="1600" b="1" i="0" u="none" strike="noStrike" kern="1200" cap="none" spc="0" normalizeH="0" baseline="0" noProof="0" dirty="0">
              <a:ln>
                <a:noFill/>
              </a:ln>
              <a:effectLst/>
              <a:uLnTx/>
              <a:uFillTx/>
              <a:ea typeface="+mn-ea"/>
              <a:cs typeface="+mn-cs"/>
            </a:endParaRPr>
          </a:p>
          <a:p>
            <a:pPr marL="342900" marR="0" lvl="0" indent="-342900" algn="l" defTabSz="914400" rtl="0" eaLnBrk="1" fontAlgn="auto" latinLnBrk="0" hangingPunct="1">
              <a:lnSpc>
                <a:spcPct val="100000"/>
              </a:lnSpc>
              <a:spcBef>
                <a:spcPts val="0"/>
              </a:spcBef>
              <a:spcAft>
                <a:spcPts val="600"/>
              </a:spcAft>
              <a:buClr>
                <a:srgbClr val="00B0F0"/>
              </a:buClr>
              <a:buSzPct val="100000"/>
              <a:buFont typeface="Arial" panose="020B0604020202020204" pitchFamily="34" charset="0"/>
              <a:buChar char="•"/>
              <a:tabLst/>
              <a:defRPr/>
            </a:pPr>
            <a:endParaRPr kumimoji="0" lang="en-US" altLang="en-US" sz="20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4" name="Content Placeholder 4">
            <a:extLst>
              <a:ext uri="{FF2B5EF4-FFF2-40B4-BE49-F238E27FC236}">
                <a16:creationId xmlns:a16="http://schemas.microsoft.com/office/drawing/2014/main" id="{BD22B6D6-529D-44A3-97FD-B9E75D38ADB1}"/>
              </a:ext>
            </a:extLst>
          </p:cNvPr>
          <p:cNvSpPr txBox="1">
            <a:spLocks/>
          </p:cNvSpPr>
          <p:nvPr/>
        </p:nvSpPr>
        <p:spPr>
          <a:xfrm>
            <a:off x="4494499" y="1192212"/>
            <a:ext cx="4041775" cy="39512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a:buNone/>
              <a:defRPr/>
            </a:pPr>
            <a:endParaRPr kumimoji="0" lang="en-US" sz="1800" b="0" i="0" u="none" strike="noStrike" kern="1200" cap="none" spc="0" normalizeH="0" baseline="0" noProof="0" dirty="0">
              <a:ln>
                <a:noFill/>
              </a:ln>
              <a:effectLst/>
              <a:uLnTx/>
              <a:uFillTx/>
              <a:ea typeface="+mn-ea"/>
              <a:cs typeface="+mn-cs"/>
            </a:endParaRPr>
          </a:p>
        </p:txBody>
      </p:sp>
    </p:spTree>
    <p:extLst>
      <p:ext uri="{BB962C8B-B14F-4D97-AF65-F5344CB8AC3E}">
        <p14:creationId xmlns:p14="http://schemas.microsoft.com/office/powerpoint/2010/main" val="1421830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2190" y="450387"/>
            <a:ext cx="4665442" cy="457200"/>
          </a:xfrm>
        </p:spPr>
        <p:txBody>
          <a:bodyPr anchor="t" anchorCtr="0">
            <a:noAutofit/>
          </a:bodyPr>
          <a:lstStyle/>
          <a:p>
            <a:pPr algn="l"/>
            <a:r>
              <a:rPr lang="en-US" sz="2000" b="1" dirty="0">
                <a:solidFill>
                  <a:srgbClr val="FFFFFF"/>
                </a:solidFill>
              </a:rPr>
              <a:t>Mission Statement</a:t>
            </a:r>
          </a:p>
        </p:txBody>
      </p:sp>
      <p:sp>
        <p:nvSpPr>
          <p:cNvPr id="8"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3</a:t>
            </a:fld>
            <a:endParaRPr lang="en-US" sz="800" dirty="0">
              <a:solidFill>
                <a:srgbClr val="FFFFFF"/>
              </a:solidFill>
            </a:endParaRPr>
          </a:p>
        </p:txBody>
      </p:sp>
      <p:sp>
        <p:nvSpPr>
          <p:cNvPr id="5" name="Rectangle 5">
            <a:extLst>
              <a:ext uri="{FF2B5EF4-FFF2-40B4-BE49-F238E27FC236}">
                <a16:creationId xmlns:a16="http://schemas.microsoft.com/office/drawing/2014/main" id="{E644ABA1-9828-4117-81D1-546F4F6BCA32}"/>
              </a:ext>
            </a:extLst>
          </p:cNvPr>
          <p:cNvSpPr txBox="1">
            <a:spLocks noChangeArrowheads="1"/>
          </p:cNvSpPr>
          <p:nvPr/>
        </p:nvSpPr>
        <p:spPr bwMode="auto">
          <a:xfrm>
            <a:off x="472190" y="1066594"/>
            <a:ext cx="7742420" cy="3116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914400">
              <a:lnSpc>
                <a:spcPct val="110000"/>
              </a:lnSpc>
              <a:spcBef>
                <a:spcPct val="0"/>
              </a:spcBef>
              <a:spcAft>
                <a:spcPts val="600"/>
              </a:spcAft>
              <a:buFont typeface="Arial" pitchFamily="34" charset="0"/>
              <a:buNone/>
            </a:pPr>
            <a:r>
              <a:rPr lang="en-US" sz="1600" dirty="0">
                <a:solidFill>
                  <a:schemeClr val="bg1"/>
                </a:solidFill>
                <a:latin typeface="+mn-lt"/>
                <a:ea typeface="Calibri" panose="020F0502020204030204" pitchFamily="34" charset="0"/>
                <a:cs typeface="Arial" panose="020B0604020202020204" pitchFamily="34" charset="0"/>
              </a:rPr>
              <a:t>The Citizen Complaint Authority’s (CCA) mission is to investigate serious interventions by police officers, including, but not limited to discharging of firearms, deaths in custody, and major uses of force, and to review and resolve all citizen complaints in a fair and efficient manner. At a minimum, CCA has jurisdiction over complaints alleging excessive use of force; improper pointing of firearms; improper stops; improper entries, searches and seizures; and discrimination, including racial profiling.</a:t>
            </a:r>
            <a:endParaRPr lang="en-US" altLang="en-US" sz="2000" dirty="0">
              <a:solidFill>
                <a:prstClr val="black"/>
              </a:solidFill>
              <a:cs typeface="Arial" pitchFamily="34" charset="0"/>
            </a:endParaRPr>
          </a:p>
        </p:txBody>
      </p:sp>
      <p:cxnSp>
        <p:nvCxnSpPr>
          <p:cNvPr id="6" name="Straight Connector 5">
            <a:extLst>
              <a:ext uri="{FF2B5EF4-FFF2-40B4-BE49-F238E27FC236}">
                <a16:creationId xmlns:a16="http://schemas.microsoft.com/office/drawing/2014/main" id="{7CFF25BC-10E8-4FEF-A2B2-40093D2DE9F9}"/>
              </a:ext>
            </a:extLst>
          </p:cNvPr>
          <p:cNvCxnSpPr/>
          <p:nvPr/>
        </p:nvCxnSpPr>
        <p:spPr>
          <a:xfrm>
            <a:off x="565218" y="909199"/>
            <a:ext cx="1140178" cy="0"/>
          </a:xfrm>
          <a:prstGeom prst="line">
            <a:avLst/>
          </a:prstGeom>
          <a:ln>
            <a:solidFill>
              <a:srgbClr val="C2D34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13573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8"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30</a:t>
            </a:fld>
            <a:endParaRPr lang="en-US" sz="800" dirty="0">
              <a:solidFill>
                <a:srgbClr val="FFFFFF"/>
              </a:solidFill>
            </a:endParaRPr>
          </a:p>
        </p:txBody>
      </p:sp>
      <p:sp>
        <p:nvSpPr>
          <p:cNvPr id="15" name="Title 1">
            <a:extLst>
              <a:ext uri="{FF2B5EF4-FFF2-40B4-BE49-F238E27FC236}">
                <a16:creationId xmlns:a16="http://schemas.microsoft.com/office/drawing/2014/main" id="{8834B775-0370-4061-9B4E-6FF1853296E7}"/>
              </a:ext>
            </a:extLst>
          </p:cNvPr>
          <p:cNvSpPr txBox="1">
            <a:spLocks/>
          </p:cNvSpPr>
          <p:nvPr/>
        </p:nvSpPr>
        <p:spPr>
          <a:xfrm>
            <a:off x="467782" y="455242"/>
            <a:ext cx="5933018" cy="467527"/>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073E87"/>
                </a:solidFill>
              </a:rPr>
              <a:t>Opportunities: Mediation</a:t>
            </a:r>
            <a:endParaRPr lang="en-US" sz="2000" b="1" dirty="0">
              <a:solidFill>
                <a:srgbClr val="FFFFFF"/>
              </a:solidFill>
            </a:endParaRPr>
          </a:p>
        </p:txBody>
      </p:sp>
      <p:cxnSp>
        <p:nvCxnSpPr>
          <p:cNvPr id="16" name="Straight Connector 15">
            <a:extLst>
              <a:ext uri="{FF2B5EF4-FFF2-40B4-BE49-F238E27FC236}">
                <a16:creationId xmlns:a16="http://schemas.microsoft.com/office/drawing/2014/main" id="{7FA8782C-BF63-4FC9-A4AB-9D7E1B7C7F49}"/>
              </a:ext>
            </a:extLst>
          </p:cNvPr>
          <p:cNvCxnSpPr/>
          <p:nvPr/>
        </p:nvCxnSpPr>
        <p:spPr>
          <a:xfrm>
            <a:off x="557722" y="898091"/>
            <a:ext cx="1140178" cy="0"/>
          </a:xfrm>
          <a:prstGeom prst="line">
            <a:avLst/>
          </a:prstGeom>
          <a:ln>
            <a:solidFill>
              <a:srgbClr val="C2D34F"/>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2">
            <a:extLst>
              <a:ext uri="{FF2B5EF4-FFF2-40B4-BE49-F238E27FC236}">
                <a16:creationId xmlns:a16="http://schemas.microsoft.com/office/drawing/2014/main" id="{52D50C76-0459-4B51-9C51-CBA905D9AED3}"/>
              </a:ext>
            </a:extLst>
          </p:cNvPr>
          <p:cNvSpPr txBox="1">
            <a:spLocks/>
          </p:cNvSpPr>
          <p:nvPr/>
        </p:nvSpPr>
        <p:spPr>
          <a:xfrm>
            <a:off x="467781" y="1054152"/>
            <a:ext cx="8151563" cy="3450392"/>
          </a:xfrm>
          <a:prstGeom prst="rect">
            <a:avLst/>
          </a:prstGeom>
        </p:spPr>
        <p:txBody>
          <a:bodyPr vert="horz" lIns="91440" tIns="45720" rIns="91440" bIns="45720" numCol="2"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a:spcBef>
                <a:spcPts val="0"/>
              </a:spcBef>
              <a:spcAft>
                <a:spcPts val="300"/>
              </a:spcAft>
              <a:buClr>
                <a:srgbClr val="00B0F0"/>
              </a:buClr>
              <a:buSzPct val="100000"/>
              <a:buNone/>
              <a:defRPr/>
            </a:pPr>
            <a:r>
              <a:rPr kumimoji="0" lang="en-US" sz="1600" b="1" i="0" u="none" strike="noStrike" kern="1200" cap="none" spc="0" normalizeH="0" baseline="0" noProof="0" dirty="0">
                <a:ln>
                  <a:noFill/>
                </a:ln>
                <a:solidFill>
                  <a:srgbClr val="1291D1"/>
                </a:solidFill>
                <a:effectLst/>
                <a:uLnTx/>
                <a:uFillTx/>
                <a:cs typeface="Arial" panose="020B0604020202020204" pitchFamily="34" charset="0"/>
              </a:rPr>
              <a:t>Current Resources:</a:t>
            </a:r>
            <a:r>
              <a:rPr kumimoji="0" lang="en-US" sz="1600" b="1" i="0" u="none" strike="noStrike" kern="1200" cap="none" spc="0" normalizeH="0" baseline="0" noProof="0" dirty="0">
                <a:ln>
                  <a:noFill/>
                </a:ln>
                <a:solidFill>
                  <a:sysClr val="windowText" lastClr="000000"/>
                </a:solidFill>
                <a:effectLst/>
                <a:uLnTx/>
                <a:uFillTx/>
                <a:ea typeface="+mn-ea"/>
                <a:cs typeface="+mn-cs"/>
              </a:rPr>
              <a:t>	</a:t>
            </a:r>
          </a:p>
          <a:p>
            <a:pPr marL="231775" marR="0" lvl="0" indent="-231775" algn="l" defTabSz="914400" rtl="0" eaLnBrk="1" fontAlgn="auto" latinLnBrk="0" hangingPunct="1">
              <a:lnSpc>
                <a:spcPct val="100000"/>
              </a:lnSpc>
              <a:spcBef>
                <a:spcPts val="0"/>
              </a:spcBef>
              <a:spcAft>
                <a:spcPts val="300"/>
              </a:spcAft>
              <a:buClr>
                <a:srgbClr val="00B0F0"/>
              </a:buClr>
              <a:buSzPct val="100000"/>
              <a:buFont typeface="Arial" panose="020B0604020202020204" pitchFamily="34" charset="0"/>
              <a:buChar char="•"/>
              <a:tabLst/>
              <a:defRPr/>
            </a:pPr>
            <a:r>
              <a:rPr lang="en-US" altLang="en-US" sz="1600" dirty="0">
                <a:cs typeface="Arial" panose="020B0604020202020204" pitchFamily="34" charset="0"/>
              </a:rPr>
              <a:t>Refer cases to CPD for Citizen </a:t>
            </a:r>
            <a:br>
              <a:rPr lang="en-US" altLang="en-US" sz="1600" dirty="0">
                <a:cs typeface="Arial" panose="020B0604020202020204" pitchFamily="34" charset="0"/>
              </a:rPr>
            </a:br>
            <a:r>
              <a:rPr lang="en-US" altLang="en-US" sz="1600" dirty="0">
                <a:cs typeface="Arial" panose="020B0604020202020204" pitchFamily="34" charset="0"/>
              </a:rPr>
              <a:t>Complaint Resolution Process </a:t>
            </a:r>
            <a:br>
              <a:rPr lang="en-US" altLang="en-US" sz="1600" dirty="0">
                <a:cs typeface="Arial" panose="020B0604020202020204" pitchFamily="34" charset="0"/>
              </a:rPr>
            </a:br>
            <a:r>
              <a:rPr lang="en-US" altLang="en-US" sz="1600" dirty="0">
                <a:cs typeface="Arial" panose="020B0604020202020204" pitchFamily="34" charset="0"/>
              </a:rPr>
              <a:t>(CCRP)</a:t>
            </a:r>
          </a:p>
          <a:p>
            <a:pPr marL="231775" marR="0" lvl="0" indent="-231775" algn="l" defTabSz="914400" rtl="0" eaLnBrk="1" fontAlgn="auto" latinLnBrk="0" hangingPunct="1">
              <a:lnSpc>
                <a:spcPct val="100000"/>
              </a:lnSpc>
              <a:spcBef>
                <a:spcPts val="0"/>
              </a:spcBef>
              <a:spcAft>
                <a:spcPts val="300"/>
              </a:spcAft>
              <a:buClr>
                <a:srgbClr val="00B0F0"/>
              </a:buClr>
              <a:buSzPct val="100000"/>
              <a:buFont typeface="Arial" panose="020B0604020202020204" pitchFamily="34" charset="0"/>
              <a:buChar char="•"/>
              <a:tabLst/>
              <a:defRPr/>
            </a:pPr>
            <a:endParaRPr kumimoji="0" lang="en-US" altLang="en-US" sz="1600" b="0" i="0" u="none" strike="noStrike" kern="1200" cap="none" spc="0" normalizeH="0" baseline="0" noProof="0" dirty="0">
              <a:ln>
                <a:noFill/>
              </a:ln>
              <a:effectLst/>
              <a:uLnTx/>
              <a:uFillTx/>
              <a:cs typeface="Arial" panose="020B0604020202020204" pitchFamily="34" charset="0"/>
            </a:endParaRPr>
          </a:p>
          <a:p>
            <a:pPr marL="231775" marR="0" lvl="0" indent="-231775" algn="l" defTabSz="914400" rtl="0" eaLnBrk="1" fontAlgn="auto" latinLnBrk="0" hangingPunct="1">
              <a:lnSpc>
                <a:spcPct val="100000"/>
              </a:lnSpc>
              <a:spcBef>
                <a:spcPts val="0"/>
              </a:spcBef>
              <a:spcAft>
                <a:spcPts val="300"/>
              </a:spcAft>
              <a:buClr>
                <a:srgbClr val="00B0F0"/>
              </a:buClr>
              <a:buSzPct val="100000"/>
              <a:buFont typeface="Arial" panose="020B0604020202020204" pitchFamily="34" charset="0"/>
              <a:buChar char="•"/>
              <a:tabLst/>
              <a:defRPr/>
            </a:pPr>
            <a:endParaRPr lang="en-US" altLang="en-US" sz="1600" dirty="0">
              <a:cs typeface="Arial" panose="020B0604020202020204" pitchFamily="34" charset="0"/>
            </a:endParaRPr>
          </a:p>
          <a:p>
            <a:pPr marL="231775" marR="0" lvl="0" indent="-231775" algn="l" defTabSz="914400" rtl="0" eaLnBrk="1" fontAlgn="auto" latinLnBrk="0" hangingPunct="1">
              <a:lnSpc>
                <a:spcPct val="100000"/>
              </a:lnSpc>
              <a:spcBef>
                <a:spcPts val="0"/>
              </a:spcBef>
              <a:spcAft>
                <a:spcPts val="300"/>
              </a:spcAft>
              <a:buClr>
                <a:srgbClr val="00B0F0"/>
              </a:buClr>
              <a:buSzPct val="100000"/>
              <a:buFont typeface="Arial" panose="020B0604020202020204" pitchFamily="34" charset="0"/>
              <a:buChar char="•"/>
              <a:tabLst/>
              <a:defRPr/>
            </a:pPr>
            <a:endParaRPr kumimoji="0" lang="en-US" altLang="en-US" sz="1600" b="0" i="0" u="none" strike="noStrike" kern="1200" cap="none" spc="0" normalizeH="0" baseline="0" noProof="0" dirty="0">
              <a:ln>
                <a:noFill/>
              </a:ln>
              <a:effectLst/>
              <a:uLnTx/>
              <a:uFillTx/>
              <a:cs typeface="Arial" panose="020B0604020202020204" pitchFamily="34" charset="0"/>
            </a:endParaRPr>
          </a:p>
          <a:p>
            <a:pPr marL="231775" marR="0" lvl="0" indent="-231775" algn="l" defTabSz="914400" rtl="0" eaLnBrk="1" fontAlgn="auto" latinLnBrk="0" hangingPunct="1">
              <a:lnSpc>
                <a:spcPct val="100000"/>
              </a:lnSpc>
              <a:spcBef>
                <a:spcPts val="0"/>
              </a:spcBef>
              <a:spcAft>
                <a:spcPts val="300"/>
              </a:spcAft>
              <a:buClr>
                <a:srgbClr val="00B0F0"/>
              </a:buClr>
              <a:buSzPct val="100000"/>
              <a:buFont typeface="Arial" panose="020B0604020202020204" pitchFamily="34" charset="0"/>
              <a:buChar char="•"/>
              <a:tabLst/>
              <a:defRPr/>
            </a:pPr>
            <a:endParaRPr lang="en-US" altLang="en-US" sz="1600" dirty="0">
              <a:cs typeface="Arial" panose="020B0604020202020204" pitchFamily="34" charset="0"/>
            </a:endParaRPr>
          </a:p>
          <a:p>
            <a:pPr marL="231775" marR="0" lvl="0" indent="-231775" algn="l" defTabSz="914400" rtl="0" eaLnBrk="1" fontAlgn="auto" latinLnBrk="0" hangingPunct="1">
              <a:lnSpc>
                <a:spcPct val="100000"/>
              </a:lnSpc>
              <a:spcBef>
                <a:spcPts val="0"/>
              </a:spcBef>
              <a:spcAft>
                <a:spcPts val="300"/>
              </a:spcAft>
              <a:buClr>
                <a:srgbClr val="00B0F0"/>
              </a:buClr>
              <a:buSzPct val="100000"/>
              <a:buFont typeface="Arial" panose="020B0604020202020204" pitchFamily="34" charset="0"/>
              <a:buChar char="•"/>
              <a:tabLst/>
              <a:defRPr/>
            </a:pPr>
            <a:endParaRPr kumimoji="0" lang="en-US" altLang="en-US" sz="1600" b="0" i="0" u="none" strike="noStrike" kern="1200" cap="none" spc="0" normalizeH="0" baseline="0" noProof="0" dirty="0">
              <a:ln>
                <a:noFill/>
              </a:ln>
              <a:effectLst/>
              <a:uLnTx/>
              <a:uFillTx/>
              <a:cs typeface="Arial" panose="020B0604020202020204" pitchFamily="34" charset="0"/>
            </a:endParaRPr>
          </a:p>
          <a:p>
            <a:pPr marL="231775" marR="0" lvl="0" indent="-231775" algn="l" defTabSz="914400" rtl="0" eaLnBrk="1" fontAlgn="auto" latinLnBrk="0" hangingPunct="1">
              <a:lnSpc>
                <a:spcPct val="100000"/>
              </a:lnSpc>
              <a:spcBef>
                <a:spcPts val="0"/>
              </a:spcBef>
              <a:spcAft>
                <a:spcPts val="300"/>
              </a:spcAft>
              <a:buClr>
                <a:srgbClr val="00B0F0"/>
              </a:buClr>
              <a:buSzPct val="100000"/>
              <a:buFont typeface="Arial" panose="020B0604020202020204" pitchFamily="34" charset="0"/>
              <a:buChar char="•"/>
              <a:tabLst/>
              <a:defRPr/>
            </a:pPr>
            <a:endParaRPr lang="en-US" altLang="en-US" sz="1600" dirty="0">
              <a:cs typeface="Arial" panose="020B0604020202020204" pitchFamily="34" charset="0"/>
            </a:endParaRPr>
          </a:p>
          <a:p>
            <a:pPr marL="231775" marR="0" lvl="0" indent="-231775" algn="l" defTabSz="914400" rtl="0" eaLnBrk="1" fontAlgn="auto" latinLnBrk="0" hangingPunct="1">
              <a:lnSpc>
                <a:spcPct val="100000"/>
              </a:lnSpc>
              <a:spcBef>
                <a:spcPts val="0"/>
              </a:spcBef>
              <a:spcAft>
                <a:spcPts val="300"/>
              </a:spcAft>
              <a:buClr>
                <a:srgbClr val="00B0F0"/>
              </a:buClr>
              <a:buSzPct val="100000"/>
              <a:buFont typeface="Arial" panose="020B0604020202020204" pitchFamily="34" charset="0"/>
              <a:buChar char="•"/>
              <a:tabLst/>
              <a:defRPr/>
            </a:pPr>
            <a:endParaRPr lang="en-US" altLang="en-US" sz="1600" dirty="0">
              <a:cs typeface="Arial" panose="020B0604020202020204" pitchFamily="34" charset="0"/>
            </a:endParaRPr>
          </a:p>
          <a:p>
            <a:pPr marL="231775" marR="0" lvl="0" indent="-231775" algn="l" defTabSz="914400" rtl="0" eaLnBrk="1" fontAlgn="auto" latinLnBrk="0" hangingPunct="1">
              <a:lnSpc>
                <a:spcPct val="100000"/>
              </a:lnSpc>
              <a:spcBef>
                <a:spcPts val="0"/>
              </a:spcBef>
              <a:spcAft>
                <a:spcPts val="300"/>
              </a:spcAft>
              <a:buClr>
                <a:srgbClr val="00B0F0"/>
              </a:buClr>
              <a:buSzPct val="100000"/>
              <a:buFont typeface="Arial" panose="020B0604020202020204" pitchFamily="34" charset="0"/>
              <a:buChar char="•"/>
              <a:tabLst/>
              <a:defRPr/>
            </a:pPr>
            <a:endParaRPr kumimoji="0" lang="en-US" altLang="en-US" sz="1600" b="0" i="0" u="none" strike="noStrike" kern="1200" cap="none" spc="0" normalizeH="0" baseline="0" noProof="0" dirty="0">
              <a:ln>
                <a:noFill/>
              </a:ln>
              <a:effectLst/>
              <a:uLnTx/>
              <a:uFillTx/>
              <a:cs typeface="Arial" panose="020B0604020202020204" pitchFamily="34" charset="0"/>
            </a:endParaRPr>
          </a:p>
          <a:p>
            <a:pPr marL="0" indent="0">
              <a:spcBef>
                <a:spcPts val="0"/>
              </a:spcBef>
              <a:spcAft>
                <a:spcPts val="300"/>
              </a:spcAft>
              <a:buNone/>
            </a:pPr>
            <a:r>
              <a:rPr kumimoji="0" lang="en-US" sz="1600" b="1" i="0" u="none" strike="noStrike" kern="1200" cap="none" spc="0" normalizeH="0" baseline="0" noProof="0" dirty="0">
                <a:ln>
                  <a:noFill/>
                </a:ln>
                <a:solidFill>
                  <a:srgbClr val="1291D1"/>
                </a:solidFill>
                <a:effectLst/>
                <a:uLnTx/>
                <a:uFillTx/>
                <a:cs typeface="Arial" panose="020B0604020202020204" pitchFamily="34" charset="0"/>
              </a:rPr>
              <a:t>Additional Resources:</a:t>
            </a:r>
          </a:p>
          <a:p>
            <a:pPr marL="231775" indent="-231775">
              <a:spcBef>
                <a:spcPts val="0"/>
              </a:spcBef>
              <a:spcAft>
                <a:spcPts val="300"/>
              </a:spcAft>
              <a:buClr>
                <a:srgbClr val="1291D1"/>
              </a:buClr>
            </a:pPr>
            <a:r>
              <a:rPr lang="en-US" sz="1600" dirty="0">
                <a:cs typeface="Arial" panose="020B0604020202020204" pitchFamily="34" charset="0"/>
              </a:rPr>
              <a:t>Collaborate with CPD to strengthen CCRP</a:t>
            </a:r>
          </a:p>
          <a:p>
            <a:pPr marL="231775" indent="-231775">
              <a:spcBef>
                <a:spcPts val="0"/>
              </a:spcBef>
              <a:spcAft>
                <a:spcPts val="300"/>
              </a:spcAft>
              <a:buClr>
                <a:srgbClr val="1291D1"/>
              </a:buClr>
            </a:pPr>
            <a:r>
              <a:rPr lang="en-US" sz="1600" dirty="0">
                <a:cs typeface="Arial" panose="020B0604020202020204" pitchFamily="34" charset="0"/>
              </a:rPr>
              <a:t>Adopt restorative justice, mediation-driven approach to some citizen complaints</a:t>
            </a:r>
          </a:p>
          <a:p>
            <a:pPr marL="231775" indent="-231775">
              <a:spcBef>
                <a:spcPts val="0"/>
              </a:spcBef>
              <a:spcAft>
                <a:spcPts val="300"/>
              </a:spcAft>
              <a:buClr>
                <a:srgbClr val="1291D1"/>
              </a:buClr>
            </a:pPr>
            <a:r>
              <a:rPr lang="en-US" sz="1600" dirty="0">
                <a:cs typeface="Arial" panose="020B0604020202020204" pitchFamily="34" charset="0"/>
              </a:rPr>
              <a:t>Utilize national best practices, including potential use of community or paid mediators</a:t>
            </a:r>
          </a:p>
          <a:p>
            <a:pPr marL="231775" indent="-231775">
              <a:spcBef>
                <a:spcPts val="0"/>
              </a:spcBef>
              <a:spcAft>
                <a:spcPts val="300"/>
              </a:spcAft>
              <a:buClr>
                <a:srgbClr val="1291D1"/>
              </a:buClr>
            </a:pPr>
            <a:r>
              <a:rPr lang="en-US" sz="1600" dirty="0">
                <a:cs typeface="Arial" panose="020B0604020202020204" pitchFamily="34" charset="0"/>
              </a:rPr>
              <a:t>Potential use of CCA personnel to staff or monitor mediations </a:t>
            </a:r>
          </a:p>
          <a:p>
            <a:pPr marL="231775" marR="0" lvl="0" indent="-231775" algn="l" defTabSz="914400" rtl="0" eaLnBrk="1" fontAlgn="auto" latinLnBrk="0" hangingPunct="1">
              <a:lnSpc>
                <a:spcPct val="100000"/>
              </a:lnSpc>
              <a:spcBef>
                <a:spcPts val="0"/>
              </a:spcBef>
              <a:spcAft>
                <a:spcPts val="300"/>
              </a:spcAft>
              <a:buClr>
                <a:srgbClr val="00B0F0"/>
              </a:buClr>
              <a:buSzPct val="100000"/>
              <a:buFont typeface="Arial" panose="020B0604020202020204" pitchFamily="34" charset="0"/>
              <a:buChar char="•"/>
              <a:tabLst/>
              <a:defRPr/>
            </a:pPr>
            <a:endParaRPr kumimoji="0" lang="en-US" altLang="en-US" sz="1800" b="0" i="0" u="none" strike="noStrike" kern="1200" cap="none" spc="0" normalizeH="0" baseline="0" noProof="0" dirty="0">
              <a:ln>
                <a:noFill/>
              </a:ln>
              <a:effectLst/>
              <a:uLnTx/>
              <a:uFillTx/>
              <a:cs typeface="Arial" panose="020B0604020202020204" pitchFamily="34" charset="0"/>
            </a:endParaRPr>
          </a:p>
        </p:txBody>
      </p:sp>
    </p:spTree>
    <p:extLst>
      <p:ext uri="{BB962C8B-B14F-4D97-AF65-F5344CB8AC3E}">
        <p14:creationId xmlns:p14="http://schemas.microsoft.com/office/powerpoint/2010/main" val="11757214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8"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31</a:t>
            </a:fld>
            <a:endParaRPr lang="en-US" sz="800" dirty="0">
              <a:solidFill>
                <a:srgbClr val="FFFFFF"/>
              </a:solidFill>
            </a:endParaRPr>
          </a:p>
        </p:txBody>
      </p:sp>
      <p:sp>
        <p:nvSpPr>
          <p:cNvPr id="15" name="Title 1">
            <a:extLst>
              <a:ext uri="{FF2B5EF4-FFF2-40B4-BE49-F238E27FC236}">
                <a16:creationId xmlns:a16="http://schemas.microsoft.com/office/drawing/2014/main" id="{99C78E00-C4C5-44EC-96F9-CEE99EED8F58}"/>
              </a:ext>
            </a:extLst>
          </p:cNvPr>
          <p:cNvSpPr txBox="1">
            <a:spLocks/>
          </p:cNvSpPr>
          <p:nvPr/>
        </p:nvSpPr>
        <p:spPr>
          <a:xfrm>
            <a:off x="354892" y="455820"/>
            <a:ext cx="8579550" cy="457200"/>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092C73"/>
                </a:solidFill>
              </a:rPr>
              <a:t>Opportunities: Complaint Prevention via Pattern and Data Analysis</a:t>
            </a:r>
          </a:p>
        </p:txBody>
      </p:sp>
      <p:cxnSp>
        <p:nvCxnSpPr>
          <p:cNvPr id="16" name="Straight Connector 15">
            <a:extLst>
              <a:ext uri="{FF2B5EF4-FFF2-40B4-BE49-F238E27FC236}">
                <a16:creationId xmlns:a16="http://schemas.microsoft.com/office/drawing/2014/main" id="{8CBCDCB9-9E86-4206-81C1-A94B5DF4B0B7}"/>
              </a:ext>
            </a:extLst>
          </p:cNvPr>
          <p:cNvCxnSpPr/>
          <p:nvPr/>
        </p:nvCxnSpPr>
        <p:spPr>
          <a:xfrm>
            <a:off x="467782" y="898091"/>
            <a:ext cx="1140178" cy="0"/>
          </a:xfrm>
          <a:prstGeom prst="line">
            <a:avLst/>
          </a:prstGeom>
          <a:ln>
            <a:solidFill>
              <a:srgbClr val="C2D34F"/>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2">
            <a:extLst>
              <a:ext uri="{FF2B5EF4-FFF2-40B4-BE49-F238E27FC236}">
                <a16:creationId xmlns:a16="http://schemas.microsoft.com/office/drawing/2014/main" id="{1D1B7D93-53B5-49BB-B563-324DE8572E0C}"/>
              </a:ext>
            </a:extLst>
          </p:cNvPr>
          <p:cNvSpPr txBox="1">
            <a:spLocks/>
          </p:cNvSpPr>
          <p:nvPr/>
        </p:nvSpPr>
        <p:spPr>
          <a:xfrm>
            <a:off x="467782" y="1056809"/>
            <a:ext cx="8234007" cy="3095468"/>
          </a:xfrm>
          <a:prstGeom prst="rect">
            <a:avLst/>
          </a:prstGeom>
        </p:spPr>
        <p:txBody>
          <a:bodyPr vert="horz" lIns="91440" tIns="45720" rIns="91440" bIns="45720" numCol="2"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a:spcBef>
                <a:spcPts val="0"/>
              </a:spcBef>
              <a:spcAft>
                <a:spcPts val="300"/>
              </a:spcAft>
              <a:buClr>
                <a:srgbClr val="00B0F0"/>
              </a:buClr>
              <a:buSzPct val="100000"/>
              <a:buNone/>
            </a:pPr>
            <a:r>
              <a:rPr kumimoji="0" lang="en-US" sz="1600" b="1" i="0" u="none" strike="noStrike" kern="1200" cap="none" spc="0" normalizeH="0" baseline="0" noProof="0" dirty="0">
                <a:ln>
                  <a:noFill/>
                </a:ln>
                <a:solidFill>
                  <a:srgbClr val="1291D1"/>
                </a:solidFill>
                <a:effectLst/>
                <a:uLnTx/>
                <a:uFillTx/>
                <a:cs typeface="Arial" panose="020B0604020202020204" pitchFamily="34" charset="0"/>
              </a:rPr>
              <a:t>Current Resources:</a:t>
            </a:r>
            <a:endParaRPr kumimoji="0" lang="en-US" sz="1600" b="1" i="0" u="none" strike="noStrike" kern="1200" cap="none" spc="0" normalizeH="0" baseline="0" noProof="0" dirty="0">
              <a:ln>
                <a:noFill/>
              </a:ln>
              <a:solidFill>
                <a:srgbClr val="1291D1"/>
              </a:solidFill>
              <a:effectLst/>
              <a:uLnTx/>
              <a:uFillTx/>
              <a:ea typeface="+mn-ea"/>
              <a:cs typeface="+mn-cs"/>
            </a:endParaRPr>
          </a:p>
          <a:p>
            <a:pPr marL="231775" indent="-231775">
              <a:spcBef>
                <a:spcPts val="0"/>
              </a:spcBef>
              <a:spcAft>
                <a:spcPts val="300"/>
              </a:spcAft>
              <a:buClr>
                <a:srgbClr val="00B0F0"/>
              </a:buClr>
              <a:buSzPct val="100000"/>
            </a:pPr>
            <a:r>
              <a:rPr lang="en-US" altLang="en-US" sz="1600" dirty="0">
                <a:cs typeface="Arial" panose="020B0604020202020204" pitchFamily="34" charset="0"/>
              </a:rPr>
              <a:t>Annual Patterns Report</a:t>
            </a:r>
          </a:p>
          <a:p>
            <a:pPr marL="231775" indent="-231775">
              <a:spcBef>
                <a:spcPts val="0"/>
              </a:spcBef>
              <a:spcAft>
                <a:spcPts val="300"/>
              </a:spcAft>
              <a:buClr>
                <a:srgbClr val="00B0F0"/>
              </a:buClr>
              <a:buSzPct val="100000"/>
            </a:pPr>
            <a:r>
              <a:rPr lang="en-US" altLang="en-US" sz="1600" dirty="0">
                <a:cs typeface="Arial" panose="020B0604020202020204" pitchFamily="34" charset="0"/>
              </a:rPr>
              <a:t>Annual Report</a:t>
            </a:r>
          </a:p>
          <a:p>
            <a:pPr marL="231775" indent="-231775">
              <a:spcBef>
                <a:spcPts val="0"/>
              </a:spcBef>
              <a:spcAft>
                <a:spcPts val="300"/>
              </a:spcAft>
              <a:buClr>
                <a:srgbClr val="00B0F0"/>
              </a:buClr>
              <a:buSzPct val="100000"/>
            </a:pPr>
            <a:r>
              <a:rPr lang="en-US" altLang="en-US" sz="1600" dirty="0">
                <a:cs typeface="Arial" panose="020B0604020202020204" pitchFamily="34" charset="0"/>
              </a:rPr>
              <a:t>Case recommendations </a:t>
            </a:r>
          </a:p>
          <a:p>
            <a:pPr>
              <a:spcBef>
                <a:spcPts val="0"/>
              </a:spcBef>
              <a:spcAft>
                <a:spcPts val="300"/>
              </a:spcAft>
              <a:buClr>
                <a:srgbClr val="00B0F0"/>
              </a:buClr>
              <a:buSzPct val="100000"/>
            </a:pPr>
            <a:endParaRPr lang="en-US" altLang="en-US" sz="1600" dirty="0">
              <a:cs typeface="Arial" panose="020B0604020202020204" pitchFamily="34" charset="0"/>
            </a:endParaRPr>
          </a:p>
          <a:p>
            <a:pPr marL="0" indent="0">
              <a:spcBef>
                <a:spcPts val="0"/>
              </a:spcBef>
              <a:spcAft>
                <a:spcPts val="300"/>
              </a:spcAft>
              <a:buNone/>
            </a:pPr>
            <a:endParaRPr kumimoji="0" lang="en-US" sz="1600" b="1" i="0" u="none" strike="noStrike" kern="1200" cap="none" spc="0" normalizeH="0" baseline="0" noProof="0" dirty="0">
              <a:ln>
                <a:noFill/>
              </a:ln>
              <a:solidFill>
                <a:srgbClr val="092C73"/>
              </a:solidFill>
              <a:effectLst/>
              <a:uLnTx/>
              <a:uFillTx/>
              <a:cs typeface="Arial" panose="020B0604020202020204" pitchFamily="34" charset="0"/>
            </a:endParaRPr>
          </a:p>
          <a:p>
            <a:pPr marL="0" indent="0">
              <a:spcBef>
                <a:spcPts val="0"/>
              </a:spcBef>
              <a:spcAft>
                <a:spcPts val="300"/>
              </a:spcAft>
              <a:buNone/>
            </a:pPr>
            <a:endParaRPr lang="en-US" sz="1600" b="1" dirty="0">
              <a:solidFill>
                <a:srgbClr val="092C73"/>
              </a:solidFill>
              <a:cs typeface="Arial" panose="020B0604020202020204" pitchFamily="34" charset="0"/>
            </a:endParaRPr>
          </a:p>
          <a:p>
            <a:pPr marL="0" indent="0">
              <a:spcBef>
                <a:spcPts val="0"/>
              </a:spcBef>
              <a:spcAft>
                <a:spcPts val="300"/>
              </a:spcAft>
              <a:buNone/>
            </a:pPr>
            <a:endParaRPr kumimoji="0" lang="en-US" sz="1600" b="1" i="0" u="none" strike="noStrike" kern="1200" cap="none" spc="0" normalizeH="0" baseline="0" noProof="0" dirty="0">
              <a:ln>
                <a:noFill/>
              </a:ln>
              <a:solidFill>
                <a:srgbClr val="092C73"/>
              </a:solidFill>
              <a:effectLst/>
              <a:uLnTx/>
              <a:uFillTx/>
              <a:cs typeface="Arial" panose="020B0604020202020204" pitchFamily="34" charset="0"/>
            </a:endParaRPr>
          </a:p>
          <a:p>
            <a:pPr marL="0" indent="0">
              <a:spcBef>
                <a:spcPts val="0"/>
              </a:spcBef>
              <a:spcAft>
                <a:spcPts val="300"/>
              </a:spcAft>
              <a:buNone/>
            </a:pPr>
            <a:endParaRPr lang="en-US" sz="1600" b="1" dirty="0">
              <a:solidFill>
                <a:srgbClr val="092C73"/>
              </a:solidFill>
              <a:cs typeface="Arial" panose="020B0604020202020204" pitchFamily="34" charset="0"/>
            </a:endParaRPr>
          </a:p>
          <a:p>
            <a:pPr marL="0" indent="0">
              <a:spcBef>
                <a:spcPts val="0"/>
              </a:spcBef>
              <a:spcAft>
                <a:spcPts val="300"/>
              </a:spcAft>
              <a:buNone/>
            </a:pPr>
            <a:endParaRPr lang="en-US" sz="1600" b="1" dirty="0">
              <a:solidFill>
                <a:srgbClr val="092C73"/>
              </a:solidFill>
              <a:cs typeface="Arial" panose="020B0604020202020204" pitchFamily="34" charset="0"/>
            </a:endParaRPr>
          </a:p>
          <a:p>
            <a:pPr marL="0" indent="0">
              <a:spcBef>
                <a:spcPts val="0"/>
              </a:spcBef>
              <a:spcAft>
                <a:spcPts val="300"/>
              </a:spcAft>
              <a:buNone/>
            </a:pPr>
            <a:endParaRPr lang="en-US" sz="1600" b="1" dirty="0">
              <a:solidFill>
                <a:srgbClr val="092C73"/>
              </a:solidFill>
              <a:cs typeface="Arial" panose="020B0604020202020204" pitchFamily="34" charset="0"/>
            </a:endParaRPr>
          </a:p>
          <a:p>
            <a:pPr marL="0" indent="0">
              <a:spcBef>
                <a:spcPts val="0"/>
              </a:spcBef>
              <a:spcAft>
                <a:spcPts val="300"/>
              </a:spcAft>
              <a:buNone/>
            </a:pPr>
            <a:endParaRPr lang="en-US" sz="1600" b="1" dirty="0">
              <a:solidFill>
                <a:srgbClr val="092C73"/>
              </a:solidFill>
              <a:cs typeface="Arial" panose="020B0604020202020204" pitchFamily="34" charset="0"/>
            </a:endParaRPr>
          </a:p>
          <a:p>
            <a:pPr marL="0" indent="0">
              <a:spcBef>
                <a:spcPts val="0"/>
              </a:spcBef>
              <a:spcAft>
                <a:spcPts val="300"/>
              </a:spcAft>
              <a:buNone/>
            </a:pPr>
            <a:r>
              <a:rPr kumimoji="0" lang="en-US" sz="1600" b="1" i="0" u="none" strike="noStrike" kern="1200" cap="none" spc="0" normalizeH="0" baseline="0" noProof="0" dirty="0">
                <a:ln>
                  <a:noFill/>
                </a:ln>
                <a:solidFill>
                  <a:srgbClr val="1291D1"/>
                </a:solidFill>
                <a:effectLst/>
                <a:uLnTx/>
                <a:uFillTx/>
                <a:cs typeface="Arial" panose="020B0604020202020204" pitchFamily="34" charset="0"/>
              </a:rPr>
              <a:t>Additional Resources:</a:t>
            </a:r>
          </a:p>
          <a:p>
            <a:pPr marL="231775" indent="-231775">
              <a:spcBef>
                <a:spcPts val="0"/>
              </a:spcBef>
              <a:spcAft>
                <a:spcPts val="300"/>
              </a:spcAft>
              <a:buClr>
                <a:srgbClr val="1291D1"/>
              </a:buClr>
            </a:pPr>
            <a:r>
              <a:rPr lang="en-US" sz="1600" dirty="0">
                <a:cs typeface="Arial" panose="020B0604020202020204" pitchFamily="34" charset="0"/>
              </a:rPr>
              <a:t>Bi-annual or quarterly reports on patterns and recommendations</a:t>
            </a:r>
          </a:p>
          <a:p>
            <a:pPr marL="231775" indent="-231775">
              <a:spcBef>
                <a:spcPts val="0"/>
              </a:spcBef>
              <a:spcAft>
                <a:spcPts val="300"/>
              </a:spcAft>
              <a:buClr>
                <a:srgbClr val="1291D1"/>
              </a:buClr>
            </a:pPr>
            <a:r>
              <a:rPr lang="en-US" sz="1600" dirty="0">
                <a:cs typeface="Arial" panose="020B0604020202020204" pitchFamily="34" charset="0"/>
              </a:rPr>
              <a:t>Deeper analysis of pattern circumstances and findings trends</a:t>
            </a:r>
          </a:p>
          <a:p>
            <a:pPr marL="231775" indent="-231775">
              <a:spcBef>
                <a:spcPts val="0"/>
              </a:spcBef>
              <a:spcAft>
                <a:spcPts val="300"/>
              </a:spcAft>
              <a:buClr>
                <a:srgbClr val="1291D1"/>
              </a:buClr>
            </a:pPr>
            <a:r>
              <a:rPr lang="en-US" sz="1600" dirty="0">
                <a:cs typeface="Arial" panose="020B0604020202020204" pitchFamily="34" charset="0"/>
              </a:rPr>
              <a:t>Recommendations informed by advanced policy research </a:t>
            </a:r>
          </a:p>
          <a:p>
            <a:pPr marL="231775" indent="-231775">
              <a:spcBef>
                <a:spcPts val="0"/>
              </a:spcBef>
              <a:spcAft>
                <a:spcPts val="300"/>
              </a:spcAft>
              <a:buClr>
                <a:srgbClr val="1291D1"/>
              </a:buClr>
            </a:pPr>
            <a:r>
              <a:rPr lang="en-US" sz="1600" dirty="0">
                <a:cs typeface="Arial" panose="020B0604020202020204" pitchFamily="34" charset="0"/>
              </a:rPr>
              <a:t>Collaborative problem-solving efforts driven by complaint data and law enforcement data </a:t>
            </a:r>
          </a:p>
          <a:p>
            <a:pPr>
              <a:spcBef>
                <a:spcPts val="0"/>
              </a:spcBef>
              <a:spcAft>
                <a:spcPts val="300"/>
              </a:spcAft>
              <a:buClr>
                <a:srgbClr val="00B0F0"/>
              </a:buClr>
              <a:buSzPct val="100000"/>
            </a:pPr>
            <a:endParaRPr lang="en-US" altLang="en-US" sz="1800" dirty="0">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600"/>
              </a:spcAft>
              <a:buClr>
                <a:srgbClr val="00B0F0"/>
              </a:buClr>
              <a:buSzPct val="100000"/>
              <a:buFont typeface="Arial" panose="020B0604020202020204" pitchFamily="34" charset="0"/>
              <a:buChar char="•"/>
              <a:tabLst/>
              <a:defRPr/>
            </a:pPr>
            <a:endParaRPr kumimoji="0" lang="en-US" altLang="en-US" sz="20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20" name="Content Placeholder 4">
            <a:extLst>
              <a:ext uri="{FF2B5EF4-FFF2-40B4-BE49-F238E27FC236}">
                <a16:creationId xmlns:a16="http://schemas.microsoft.com/office/drawing/2014/main" id="{30439C97-F3A7-47E9-9349-D358F6775426}"/>
              </a:ext>
            </a:extLst>
          </p:cNvPr>
          <p:cNvSpPr txBox="1">
            <a:spLocks/>
          </p:cNvSpPr>
          <p:nvPr/>
        </p:nvSpPr>
        <p:spPr>
          <a:xfrm>
            <a:off x="4572000" y="1206709"/>
            <a:ext cx="4041775" cy="39512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a:spcBef>
                <a:spcPts val="0"/>
              </a:spcBef>
              <a:spcAft>
                <a:spcPts val="300"/>
              </a:spcAft>
              <a:buNone/>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07326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9685" y="453701"/>
            <a:ext cx="3149696" cy="457200"/>
          </a:xfrm>
        </p:spPr>
        <p:txBody>
          <a:bodyPr anchor="t" anchorCtr="0">
            <a:noAutofit/>
          </a:bodyPr>
          <a:lstStyle/>
          <a:p>
            <a:pPr algn="l"/>
            <a:r>
              <a:rPr lang="en-US" sz="2000" b="1" dirty="0">
                <a:solidFill>
                  <a:srgbClr val="092C73"/>
                </a:solidFill>
              </a:rPr>
              <a:t>Questions?</a:t>
            </a:r>
          </a:p>
        </p:txBody>
      </p:sp>
      <p:sp>
        <p:nvSpPr>
          <p:cNvPr id="8"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32</a:t>
            </a:fld>
            <a:endParaRPr lang="en-US" sz="800" dirty="0">
              <a:solidFill>
                <a:srgbClr val="FFFFFF"/>
              </a:solidFill>
            </a:endParaRPr>
          </a:p>
        </p:txBody>
      </p:sp>
      <p:sp>
        <p:nvSpPr>
          <p:cNvPr id="9" name="Title 1"/>
          <p:cNvSpPr txBox="1">
            <a:spLocks/>
          </p:cNvSpPr>
          <p:nvPr/>
        </p:nvSpPr>
        <p:spPr>
          <a:xfrm>
            <a:off x="479686" y="1059589"/>
            <a:ext cx="4827790" cy="2593354"/>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b="1" dirty="0">
                <a:solidFill>
                  <a:srgbClr val="1291D1"/>
                </a:solidFill>
                <a:latin typeface="+mn-lt"/>
              </a:rPr>
              <a:t>Citizen Complaint Authority</a:t>
            </a:r>
          </a:p>
          <a:p>
            <a:pPr algn="l" eaLnBrk="1" hangingPunct="1">
              <a:defRPr/>
            </a:pPr>
            <a:r>
              <a:rPr lang="en-US" altLang="en-US" sz="1600" dirty="0">
                <a:solidFill>
                  <a:srgbClr val="063369"/>
                </a:solidFill>
                <a:latin typeface="+mn-lt"/>
                <a:cs typeface="Arial" panose="020B0604020202020204" pitchFamily="34" charset="0"/>
              </a:rPr>
              <a:t>805 Central Avenue, Suite 222</a:t>
            </a:r>
          </a:p>
          <a:p>
            <a:pPr algn="l" eaLnBrk="1" hangingPunct="1">
              <a:defRPr/>
            </a:pPr>
            <a:r>
              <a:rPr lang="en-US" altLang="en-US" sz="1600" dirty="0">
                <a:solidFill>
                  <a:srgbClr val="063369"/>
                </a:solidFill>
                <a:latin typeface="+mn-lt"/>
                <a:cs typeface="Arial" panose="020B0604020202020204" pitchFamily="34" charset="0"/>
              </a:rPr>
              <a:t>Cincinnati, OH 45202</a:t>
            </a:r>
          </a:p>
          <a:p>
            <a:pPr algn="l" eaLnBrk="1" hangingPunct="1">
              <a:defRPr/>
            </a:pPr>
            <a:endParaRPr lang="en-US" altLang="en-US" sz="1600" dirty="0">
              <a:solidFill>
                <a:srgbClr val="063369"/>
              </a:solidFill>
              <a:latin typeface="+mn-lt"/>
              <a:cs typeface="Arial" panose="020B0604020202020204" pitchFamily="34" charset="0"/>
            </a:endParaRPr>
          </a:p>
          <a:p>
            <a:pPr algn="l" eaLnBrk="1" hangingPunct="1">
              <a:defRPr/>
            </a:pPr>
            <a:r>
              <a:rPr lang="en-US" altLang="en-US" sz="1600" dirty="0">
                <a:solidFill>
                  <a:srgbClr val="063369"/>
                </a:solidFill>
                <a:latin typeface="+mn-lt"/>
                <a:cs typeface="Arial" panose="020B0604020202020204" pitchFamily="34" charset="0"/>
              </a:rPr>
              <a:t>Telephone: 513.352.1600</a:t>
            </a:r>
          </a:p>
          <a:p>
            <a:pPr algn="l" eaLnBrk="1" hangingPunct="1">
              <a:defRPr/>
            </a:pPr>
            <a:r>
              <a:rPr lang="en-US" altLang="en-US" sz="1600" dirty="0">
                <a:solidFill>
                  <a:srgbClr val="063369"/>
                </a:solidFill>
                <a:latin typeface="+mn-lt"/>
                <a:cs typeface="Arial" panose="020B0604020202020204" pitchFamily="34" charset="0"/>
              </a:rPr>
              <a:t>Facsimile: 513.352.3158</a:t>
            </a:r>
          </a:p>
          <a:p>
            <a:pPr algn="l" eaLnBrk="1" hangingPunct="1">
              <a:defRPr/>
            </a:pPr>
            <a:endParaRPr lang="en-US" altLang="en-US" sz="1600" dirty="0">
              <a:solidFill>
                <a:srgbClr val="063369"/>
              </a:solidFill>
              <a:latin typeface="+mn-lt"/>
              <a:cs typeface="Arial" panose="020B0604020202020204" pitchFamily="34" charset="0"/>
            </a:endParaRPr>
          </a:p>
          <a:p>
            <a:pPr algn="l" eaLnBrk="1" hangingPunct="1">
              <a:defRPr/>
            </a:pPr>
            <a:r>
              <a:rPr lang="en-US" altLang="en-US" sz="1600" dirty="0">
                <a:solidFill>
                  <a:schemeClr val="tx2"/>
                </a:solidFill>
                <a:latin typeface="+mn-lt"/>
                <a:cs typeface="ヒラギノ角ゴ ProN W3"/>
              </a:rPr>
              <a:t>Website: </a:t>
            </a:r>
            <a:r>
              <a:rPr lang="en-US" altLang="en-US" sz="1600" dirty="0">
                <a:solidFill>
                  <a:schemeClr val="accent4">
                    <a:lumMod val="60000"/>
                    <a:lumOff val="40000"/>
                  </a:schemeClr>
                </a:solidFill>
                <a:latin typeface="+mn-lt"/>
                <a:cs typeface="ヒラギノ角ゴ ProN W3"/>
                <a:hlinkClick r:id="rId3"/>
              </a:rPr>
              <a:t>www.cincinnati-oh.gov/ccia/</a:t>
            </a:r>
            <a:endParaRPr lang="en-US" altLang="en-US" sz="1600" dirty="0">
              <a:solidFill>
                <a:schemeClr val="accent4">
                  <a:lumMod val="60000"/>
                  <a:lumOff val="40000"/>
                </a:schemeClr>
              </a:solidFill>
              <a:latin typeface="+mn-lt"/>
              <a:cs typeface="ヒラギノ角ゴ ProN W3"/>
            </a:endParaRPr>
          </a:p>
          <a:p>
            <a:pPr algn="l" eaLnBrk="1" hangingPunct="1">
              <a:defRPr/>
            </a:pPr>
            <a:r>
              <a:rPr lang="en-US" altLang="en-US" sz="1600" dirty="0">
                <a:solidFill>
                  <a:schemeClr val="tx2"/>
                </a:solidFill>
                <a:latin typeface="+mn-lt"/>
                <a:cs typeface="ヒラギノ角ゴ ProN W3"/>
              </a:rPr>
              <a:t>Email: </a:t>
            </a:r>
            <a:r>
              <a:rPr lang="en-US" altLang="en-US" sz="1600" dirty="0">
                <a:solidFill>
                  <a:schemeClr val="tx2"/>
                </a:solidFill>
                <a:latin typeface="+mn-lt"/>
                <a:cs typeface="ヒラギノ角ゴ ProN W3"/>
                <a:hlinkClick r:id="rId4"/>
              </a:rPr>
              <a:t>CCA@cincinnati-oh.gov</a:t>
            </a:r>
            <a:endParaRPr lang="en-US" altLang="en-US" sz="1600" b="1" dirty="0">
              <a:solidFill>
                <a:schemeClr val="bg1"/>
              </a:solidFill>
              <a:latin typeface="+mn-lt"/>
              <a:cs typeface="ヒラギノ角ゴ ProN W3"/>
            </a:endParaRPr>
          </a:p>
          <a:p>
            <a:pPr eaLnBrk="1" hangingPunct="1">
              <a:defRPr/>
            </a:pPr>
            <a:endParaRPr lang="en-US" altLang="en-US" sz="1800" dirty="0">
              <a:solidFill>
                <a:srgbClr val="063369"/>
              </a:solidFill>
              <a:latin typeface="Arial" panose="020B0604020202020204" pitchFamily="34" charset="0"/>
              <a:cs typeface="Arial" panose="020B0604020202020204" pitchFamily="34" charset="0"/>
            </a:endParaRPr>
          </a:p>
          <a:p>
            <a:endParaRPr lang="en-US" sz="1800" dirty="0">
              <a:solidFill>
                <a:srgbClr val="063369"/>
              </a:solidFill>
            </a:endParaRPr>
          </a:p>
          <a:p>
            <a:endParaRPr lang="en-US" sz="1800" dirty="0">
              <a:solidFill>
                <a:srgbClr val="063369"/>
              </a:solidFill>
            </a:endParaRPr>
          </a:p>
          <a:p>
            <a:endParaRPr lang="en-US" sz="1800" dirty="0">
              <a:solidFill>
                <a:srgbClr val="063369"/>
              </a:solidFill>
            </a:endParaRPr>
          </a:p>
          <a:p>
            <a:endParaRPr lang="en-US" sz="1800" dirty="0">
              <a:solidFill>
                <a:srgbClr val="063369"/>
              </a:solidFill>
            </a:endParaRPr>
          </a:p>
          <a:p>
            <a:endParaRPr lang="en-US" sz="1800" dirty="0">
              <a:solidFill>
                <a:srgbClr val="063369"/>
              </a:solidFill>
            </a:endParaRPr>
          </a:p>
          <a:p>
            <a:endParaRPr lang="en-US" sz="1800" dirty="0">
              <a:solidFill>
                <a:srgbClr val="063369"/>
              </a:solidFill>
            </a:endParaRPr>
          </a:p>
          <a:p>
            <a:endParaRPr lang="en-US" sz="1800" dirty="0">
              <a:solidFill>
                <a:srgbClr val="063369"/>
              </a:solidFill>
            </a:endParaRPr>
          </a:p>
          <a:p>
            <a:endParaRPr lang="en-US" sz="1800" b="1" dirty="0">
              <a:solidFill>
                <a:srgbClr val="063369"/>
              </a:solidFill>
            </a:endParaRPr>
          </a:p>
        </p:txBody>
      </p:sp>
      <p:pic>
        <p:nvPicPr>
          <p:cNvPr id="10" name="Picture 8" descr="twitter1">
            <a:hlinkClick r:id="rId5"/>
            <a:extLst>
              <a:ext uri="{FF2B5EF4-FFF2-40B4-BE49-F238E27FC236}">
                <a16:creationId xmlns:a16="http://schemas.microsoft.com/office/drawing/2014/main" id="{4FDEA5DB-3A44-4B53-B8FA-F627ADFE9F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6979" y="3651505"/>
            <a:ext cx="14007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descr="facebook1">
            <a:hlinkClick r:id="rId7"/>
            <a:extLst>
              <a:ext uri="{FF2B5EF4-FFF2-40B4-BE49-F238E27FC236}">
                <a16:creationId xmlns:a16="http://schemas.microsoft.com/office/drawing/2014/main" id="{C0FF0AFA-DDCE-4ECA-9C6F-7BD59515E64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7435" y="3658889"/>
            <a:ext cx="1531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a:extLst>
              <a:ext uri="{FF2B5EF4-FFF2-40B4-BE49-F238E27FC236}">
                <a16:creationId xmlns:a16="http://schemas.microsoft.com/office/drawing/2014/main" id="{29FB1329-99F5-48B7-9C18-CF48E114F197}"/>
              </a:ext>
            </a:extLst>
          </p:cNvPr>
          <p:cNvCxnSpPr/>
          <p:nvPr/>
        </p:nvCxnSpPr>
        <p:spPr>
          <a:xfrm>
            <a:off x="604942" y="903086"/>
            <a:ext cx="1140178" cy="0"/>
          </a:xfrm>
          <a:prstGeom prst="line">
            <a:avLst/>
          </a:prstGeom>
          <a:ln>
            <a:solidFill>
              <a:srgbClr val="C2D34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5606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4</a:t>
            </a:fld>
            <a:endParaRPr lang="en-US" sz="800" dirty="0">
              <a:solidFill>
                <a:srgbClr val="FFFFFF"/>
              </a:solidFill>
            </a:endParaRPr>
          </a:p>
        </p:txBody>
      </p:sp>
      <p:sp>
        <p:nvSpPr>
          <p:cNvPr id="8" name="Title 1"/>
          <p:cNvSpPr txBox="1">
            <a:spLocks/>
          </p:cNvSpPr>
          <p:nvPr/>
        </p:nvSpPr>
        <p:spPr>
          <a:xfrm>
            <a:off x="489803" y="459063"/>
            <a:ext cx="3886908" cy="457200"/>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073E87"/>
                </a:solidFill>
              </a:rPr>
              <a:t>CCA Ultimate Goals</a:t>
            </a:r>
            <a:endParaRPr lang="en-US" sz="2000" b="1" i="1" dirty="0">
              <a:solidFill>
                <a:srgbClr val="FFFFFF"/>
              </a:solidFill>
            </a:endParaRPr>
          </a:p>
        </p:txBody>
      </p:sp>
      <p:sp>
        <p:nvSpPr>
          <p:cNvPr id="10" name="Title 1"/>
          <p:cNvSpPr txBox="1">
            <a:spLocks/>
          </p:cNvSpPr>
          <p:nvPr/>
        </p:nvSpPr>
        <p:spPr>
          <a:xfrm>
            <a:off x="519782" y="1053998"/>
            <a:ext cx="7709817" cy="2851406"/>
          </a:xfrm>
          <a:prstGeom prst="rect">
            <a:avLst/>
          </a:prstGeom>
        </p:spPr>
        <p:txBody>
          <a:bodyPr vert="horz" lIns="91440" tIns="45720" rIns="91440" bIns="45720" numCol="1"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28600" indent="-228600" algn="l">
              <a:spcAft>
                <a:spcPts val="600"/>
              </a:spcAft>
              <a:buClr>
                <a:srgbClr val="1291D1"/>
              </a:buClr>
              <a:buFont typeface="Arial"/>
              <a:buChar char="•"/>
            </a:pPr>
            <a:r>
              <a:rPr lang="en-US" sz="1600" dirty="0">
                <a:latin typeface="Arial" panose="020B0604020202020204" pitchFamily="34" charset="0"/>
                <a:cs typeface="Arial" panose="020B0604020202020204" pitchFamily="34" charset="0"/>
              </a:rPr>
              <a:t>Address citizens’ concerns, improve citizens’ perceptions of quality police service in the City of Cincinnati</a:t>
            </a:r>
          </a:p>
          <a:p>
            <a:pPr marL="228600" indent="-228600" algn="l">
              <a:spcAft>
                <a:spcPts val="600"/>
              </a:spcAft>
              <a:buClr>
                <a:srgbClr val="1291D1"/>
              </a:buClr>
              <a:buFont typeface="Arial"/>
              <a:buChar char="•"/>
            </a:pPr>
            <a:r>
              <a:rPr lang="en-US" sz="1600" dirty="0">
                <a:latin typeface="Arial" panose="020B0604020202020204" pitchFamily="34" charset="0"/>
                <a:cs typeface="Arial" panose="020B0604020202020204" pitchFamily="34" charset="0"/>
              </a:rPr>
              <a:t>Improve the delivery of those services</a:t>
            </a:r>
          </a:p>
        </p:txBody>
      </p:sp>
      <p:cxnSp>
        <p:nvCxnSpPr>
          <p:cNvPr id="6" name="Straight Connector 5">
            <a:extLst>
              <a:ext uri="{FF2B5EF4-FFF2-40B4-BE49-F238E27FC236}">
                <a16:creationId xmlns:a16="http://schemas.microsoft.com/office/drawing/2014/main" id="{0009CD0A-C710-4948-8430-A44F63C53C78}"/>
              </a:ext>
            </a:extLst>
          </p:cNvPr>
          <p:cNvCxnSpPr/>
          <p:nvPr/>
        </p:nvCxnSpPr>
        <p:spPr>
          <a:xfrm>
            <a:off x="610188" y="902254"/>
            <a:ext cx="1140178" cy="0"/>
          </a:xfrm>
          <a:prstGeom prst="line">
            <a:avLst/>
          </a:prstGeom>
          <a:ln>
            <a:solidFill>
              <a:srgbClr val="C2D34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1479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5</a:t>
            </a:fld>
            <a:endParaRPr lang="en-US" sz="800" dirty="0">
              <a:solidFill>
                <a:srgbClr val="FFFFFF"/>
              </a:solidFill>
            </a:endParaRPr>
          </a:p>
        </p:txBody>
      </p:sp>
      <p:sp>
        <p:nvSpPr>
          <p:cNvPr id="2" name="Rectangle 1"/>
          <p:cNvSpPr/>
          <p:nvPr/>
        </p:nvSpPr>
        <p:spPr>
          <a:xfrm>
            <a:off x="0" y="449705"/>
            <a:ext cx="9144000" cy="4309672"/>
          </a:xfrm>
          <a:prstGeom prst="rect">
            <a:avLst/>
          </a:prstGeom>
          <a:solidFill>
            <a:srgbClr val="0633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31775" marR="0" lvl="0" indent="-231775" algn="l" defTabSz="914400" rtl="0" eaLnBrk="1" fontAlgn="auto" latinLnBrk="0" hangingPunct="1">
              <a:lnSpc>
                <a:spcPct val="100000"/>
              </a:lnSpc>
              <a:spcBef>
                <a:spcPts val="0"/>
              </a:spcBef>
              <a:spcAft>
                <a:spcPts val="600"/>
              </a:spcAft>
              <a:buClr>
                <a:srgbClr val="00B0F0"/>
              </a:buClr>
              <a:buSzPct val="100000"/>
              <a:buFont typeface="Arial" panose="020B0604020202020204" pitchFamily="34" charset="0"/>
              <a:buChar char="•"/>
              <a:tabLst/>
              <a:defRPr/>
            </a:pPr>
            <a:endParaRPr kumimoji="0" lang="en-US" altLang="en-US" sz="1600" b="0" i="0" u="none" strike="noStrike" kern="0" cap="none" spc="0" normalizeH="0" baseline="0" noProof="0" dirty="0">
              <a:ln>
                <a:noFill/>
              </a:ln>
              <a:solidFill>
                <a:schemeClr val="bg1"/>
              </a:solidFill>
              <a:effectLst/>
              <a:uLnTx/>
              <a:uFillTx/>
              <a:latin typeface="Calibri"/>
              <a:ea typeface="+mn-ea"/>
              <a:cs typeface="Arial"/>
            </a:endParaRPr>
          </a:p>
          <a:p>
            <a:pPr marL="231775" marR="0" lvl="0" indent="-231775" algn="l" defTabSz="914400" rtl="0" eaLnBrk="1" fontAlgn="auto" latinLnBrk="0" hangingPunct="1">
              <a:lnSpc>
                <a:spcPct val="100000"/>
              </a:lnSpc>
              <a:spcBef>
                <a:spcPts val="0"/>
              </a:spcBef>
              <a:spcAft>
                <a:spcPts val="300"/>
              </a:spcAft>
              <a:buClr>
                <a:srgbClr val="00B0F0"/>
              </a:buClr>
              <a:buSzPct val="100000"/>
              <a:buFont typeface="Arial" panose="020B0604020202020204" pitchFamily="34" charset="0"/>
              <a:buChar char="•"/>
              <a:tabLst/>
              <a:defRPr/>
            </a:pPr>
            <a:endParaRPr kumimoji="0" lang="en-US" altLang="en-US" sz="1600" b="0" i="0" u="none" strike="noStrike" kern="0" cap="none" spc="0" normalizeH="0" baseline="0" noProof="0" dirty="0">
              <a:ln>
                <a:noFill/>
              </a:ln>
              <a:solidFill>
                <a:schemeClr val="bg1"/>
              </a:solidFill>
              <a:effectLst/>
              <a:uLnTx/>
              <a:uFillTx/>
              <a:ea typeface="+mn-ea"/>
              <a:cs typeface="Arial"/>
            </a:endParaRPr>
          </a:p>
        </p:txBody>
      </p:sp>
      <p:sp>
        <p:nvSpPr>
          <p:cNvPr id="8" name="Title 1"/>
          <p:cNvSpPr txBox="1">
            <a:spLocks/>
          </p:cNvSpPr>
          <p:nvPr/>
        </p:nvSpPr>
        <p:spPr>
          <a:xfrm>
            <a:off x="464694" y="448433"/>
            <a:ext cx="5212205" cy="457200"/>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chemeClr val="bg1"/>
                </a:solidFill>
              </a:rPr>
              <a:t>Organizational Structure</a:t>
            </a:r>
          </a:p>
        </p:txBody>
      </p:sp>
      <p:sp>
        <p:nvSpPr>
          <p:cNvPr id="6" name="Title 1">
            <a:extLst>
              <a:ext uri="{FF2B5EF4-FFF2-40B4-BE49-F238E27FC236}">
                <a16:creationId xmlns:a16="http://schemas.microsoft.com/office/drawing/2014/main" id="{FB0FD684-4E0E-4492-A203-6D01C0ED2F12}"/>
              </a:ext>
            </a:extLst>
          </p:cNvPr>
          <p:cNvSpPr txBox="1">
            <a:spLocks/>
          </p:cNvSpPr>
          <p:nvPr/>
        </p:nvSpPr>
        <p:spPr>
          <a:xfrm>
            <a:off x="464694" y="1056809"/>
            <a:ext cx="7773317" cy="3410259"/>
          </a:xfrm>
          <a:prstGeom prst="rect">
            <a:avLst/>
          </a:prstGeom>
        </p:spPr>
        <p:txBody>
          <a:bodyPr vert="horz" lIns="91440" tIns="45720" rIns="91440" bIns="45720" numCol="1"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31775" marR="0" lvl="0" indent="-231775" algn="l" defTabSz="914400" rtl="0" eaLnBrk="1" fontAlgn="auto" latinLnBrk="0" hangingPunct="1">
              <a:lnSpc>
                <a:spcPct val="100000"/>
              </a:lnSpc>
              <a:spcBef>
                <a:spcPts val="0"/>
              </a:spcBef>
              <a:spcAft>
                <a:spcPts val="600"/>
              </a:spcAft>
              <a:buClr>
                <a:srgbClr val="00B0F0"/>
              </a:buClr>
              <a:buSzPct val="100000"/>
              <a:buFont typeface="Arial" panose="020B0604020202020204" pitchFamily="34" charset="0"/>
              <a:buChar char="•"/>
              <a:tabLst/>
              <a:defRPr/>
            </a:pPr>
            <a:r>
              <a:rPr kumimoji="0" lang="en-US" altLang="en-US" sz="1600" b="0" i="0" u="none" strike="noStrike" kern="0" cap="none" spc="0" normalizeH="0" baseline="0" noProof="0" dirty="0">
                <a:ln>
                  <a:noFill/>
                </a:ln>
                <a:solidFill>
                  <a:schemeClr val="bg1"/>
                </a:solidFill>
                <a:effectLst/>
                <a:uLnTx/>
                <a:uFillTx/>
                <a:latin typeface="+mn-lt"/>
                <a:ea typeface="+mn-ea"/>
                <a:cs typeface="Arial"/>
              </a:rPr>
              <a:t>Director, Investigators and Administrative Professionals</a:t>
            </a:r>
          </a:p>
          <a:p>
            <a:pPr marL="231775" marR="0" lvl="0" indent="-231775" algn="l" defTabSz="914400" rtl="0" eaLnBrk="1" fontAlgn="auto" latinLnBrk="0" hangingPunct="1">
              <a:lnSpc>
                <a:spcPct val="100000"/>
              </a:lnSpc>
              <a:spcBef>
                <a:spcPts val="0"/>
              </a:spcBef>
              <a:spcAft>
                <a:spcPts val="600"/>
              </a:spcAft>
              <a:buClr>
                <a:srgbClr val="00B0F0"/>
              </a:buClr>
              <a:buSzTx/>
              <a:buFont typeface="Arial" panose="020B0604020202020204" pitchFamily="34" charset="0"/>
              <a:buChar char="•"/>
              <a:tabLst/>
              <a:defRPr/>
            </a:pPr>
            <a:r>
              <a:rPr kumimoji="0" lang="en-US" altLang="en-US" sz="1600" b="0" i="0" u="none" strike="noStrike" kern="0" cap="none" spc="0" normalizeH="0" baseline="0" noProof="0" dirty="0">
                <a:ln>
                  <a:noFill/>
                </a:ln>
                <a:solidFill>
                  <a:schemeClr val="bg1"/>
                </a:solidFill>
                <a:effectLst/>
                <a:uLnTx/>
                <a:uFillTx/>
                <a:latin typeface="+mn-lt"/>
                <a:ea typeface="+mn-ea"/>
                <a:cs typeface="Arial"/>
              </a:rPr>
              <a:t>Advisory Board:  Up to 7 citizens appointed by Mayor, approved by City Council</a:t>
            </a:r>
          </a:p>
          <a:p>
            <a:pPr marL="231775" marR="0" lvl="0" indent="-231775" algn="l" defTabSz="914400" rtl="0" eaLnBrk="1" fontAlgn="auto" latinLnBrk="0" hangingPunct="1">
              <a:lnSpc>
                <a:spcPct val="100000"/>
              </a:lnSpc>
              <a:spcBef>
                <a:spcPts val="0"/>
              </a:spcBef>
              <a:spcAft>
                <a:spcPts val="600"/>
              </a:spcAft>
              <a:buClr>
                <a:srgbClr val="00B0F0"/>
              </a:buClr>
              <a:buSzTx/>
              <a:buFont typeface="Arial" panose="020B0604020202020204" pitchFamily="34" charset="0"/>
              <a:buChar char="•"/>
              <a:tabLst/>
              <a:defRPr/>
            </a:pPr>
            <a:r>
              <a:rPr kumimoji="0" lang="en-US" altLang="en-US" sz="1600" b="0" i="0" u="none" strike="noStrike" kern="0" cap="none" spc="0" normalizeH="0" baseline="0" noProof="0" dirty="0">
                <a:ln>
                  <a:noFill/>
                </a:ln>
                <a:solidFill>
                  <a:schemeClr val="bg1"/>
                </a:solidFill>
                <a:effectLst/>
                <a:uLnTx/>
                <a:uFillTx/>
                <a:latin typeface="+mn-lt"/>
                <a:ea typeface="+mn-ea"/>
                <a:cs typeface="Arial"/>
              </a:rPr>
              <a:t>Current Voting Board Members: </a:t>
            </a:r>
          </a:p>
          <a:p>
            <a:pPr marL="457200" marR="0" lvl="1" indent="-220663" algn="l" defTabSz="914400" rtl="0" eaLnBrk="1" fontAlgn="auto" latinLnBrk="0" hangingPunct="1">
              <a:lnSpc>
                <a:spcPct val="100000"/>
              </a:lnSpc>
              <a:spcBef>
                <a:spcPts val="0"/>
              </a:spcBef>
              <a:spcAft>
                <a:spcPts val="600"/>
              </a:spcAft>
              <a:buClr>
                <a:srgbClr val="00B050"/>
              </a:buClr>
              <a:buSzTx/>
              <a:buFont typeface="Arial" panose="020B0604020202020204" pitchFamily="34" charset="0"/>
              <a:buChar char="•"/>
              <a:tabLst/>
              <a:defRPr/>
            </a:pPr>
            <a:r>
              <a:rPr kumimoji="0" lang="en-US" altLang="en-US" sz="1600" b="0" i="0" u="none" strike="noStrike" kern="0" cap="none" spc="0" normalizeH="0" baseline="0" noProof="0" dirty="0">
                <a:ln>
                  <a:noFill/>
                </a:ln>
                <a:solidFill>
                  <a:schemeClr val="bg1"/>
                </a:solidFill>
                <a:effectLst/>
                <a:uLnTx/>
                <a:uFillTx/>
                <a:ea typeface="+mn-ea"/>
                <a:cs typeface="Arial"/>
              </a:rPr>
              <a:t>Mark (Zeek) Childers, Chair</a:t>
            </a:r>
          </a:p>
          <a:p>
            <a:pPr marL="457200" marR="0" lvl="1" indent="-220663" algn="l" defTabSz="914400" rtl="0" eaLnBrk="1" fontAlgn="auto" latinLnBrk="0" hangingPunct="1">
              <a:lnSpc>
                <a:spcPct val="100000"/>
              </a:lnSpc>
              <a:spcBef>
                <a:spcPts val="0"/>
              </a:spcBef>
              <a:spcAft>
                <a:spcPts val="600"/>
              </a:spcAft>
              <a:buClr>
                <a:srgbClr val="00B050"/>
              </a:buClr>
              <a:buSzTx/>
              <a:buFont typeface="Arial" panose="020B0604020202020204" pitchFamily="34" charset="0"/>
              <a:buChar char="•"/>
              <a:tabLst/>
              <a:defRPr/>
            </a:pPr>
            <a:r>
              <a:rPr kumimoji="0" lang="en-US" altLang="en-US" sz="1600" b="0" i="0" u="none" strike="noStrike" kern="0" cap="none" spc="0" normalizeH="0" baseline="0" noProof="0" dirty="0">
                <a:ln>
                  <a:noFill/>
                </a:ln>
                <a:solidFill>
                  <a:schemeClr val="bg1"/>
                </a:solidFill>
                <a:effectLst/>
                <a:uLnTx/>
                <a:uFillTx/>
                <a:ea typeface="+mn-ea"/>
                <a:cs typeface="Arial"/>
              </a:rPr>
              <a:t>George Pye, Vice Chair</a:t>
            </a:r>
          </a:p>
          <a:p>
            <a:pPr marL="457200" marR="0" lvl="1" indent="-220663" algn="l" defTabSz="914400" rtl="0" eaLnBrk="1" fontAlgn="auto" latinLnBrk="0" hangingPunct="1">
              <a:lnSpc>
                <a:spcPct val="100000"/>
              </a:lnSpc>
              <a:spcBef>
                <a:spcPts val="0"/>
              </a:spcBef>
              <a:spcAft>
                <a:spcPts val="600"/>
              </a:spcAft>
              <a:buClr>
                <a:srgbClr val="00B050"/>
              </a:buClr>
              <a:buSzTx/>
              <a:buFont typeface="Arial" panose="020B0604020202020204" pitchFamily="34" charset="0"/>
              <a:buChar char="•"/>
              <a:tabLst/>
              <a:defRPr/>
            </a:pPr>
            <a:r>
              <a:rPr kumimoji="0" lang="en-US" altLang="en-US" sz="1600" b="0" i="0" u="none" strike="noStrike" kern="0" cap="none" spc="0" normalizeH="0" baseline="0" noProof="0" dirty="0">
                <a:ln>
                  <a:noFill/>
                </a:ln>
                <a:solidFill>
                  <a:schemeClr val="bg1"/>
                </a:solidFill>
                <a:effectLst/>
                <a:uLnTx/>
                <a:uFillTx/>
                <a:ea typeface="+mn-ea"/>
                <a:cs typeface="Arial"/>
              </a:rPr>
              <a:t>Tim Barr, Jr.</a:t>
            </a:r>
          </a:p>
          <a:p>
            <a:pPr marL="457200" marR="0" lvl="1" indent="-220663" algn="l" defTabSz="914400" rtl="0" eaLnBrk="1" fontAlgn="auto" latinLnBrk="0" hangingPunct="1">
              <a:lnSpc>
                <a:spcPct val="100000"/>
              </a:lnSpc>
              <a:spcBef>
                <a:spcPts val="0"/>
              </a:spcBef>
              <a:spcAft>
                <a:spcPts val="600"/>
              </a:spcAft>
              <a:buClr>
                <a:srgbClr val="00B050"/>
              </a:buClr>
              <a:buSzTx/>
              <a:buFont typeface="Arial" panose="020B0604020202020204" pitchFamily="34" charset="0"/>
              <a:buChar char="•"/>
              <a:tabLst/>
              <a:defRPr/>
            </a:pPr>
            <a:r>
              <a:rPr kumimoji="0" lang="en-US" altLang="en-US" sz="1600" b="0" i="0" u="none" strike="noStrike" kern="0" cap="none" spc="0" normalizeH="0" baseline="0" noProof="0" dirty="0">
                <a:ln>
                  <a:noFill/>
                </a:ln>
                <a:solidFill>
                  <a:schemeClr val="bg1"/>
                </a:solidFill>
                <a:effectLst/>
                <a:uLnTx/>
                <a:uFillTx/>
                <a:ea typeface="+mn-ea"/>
                <a:cs typeface="Arial"/>
              </a:rPr>
              <a:t>Tracey Johnson</a:t>
            </a:r>
          </a:p>
          <a:p>
            <a:pPr marL="457200" marR="0" lvl="1" indent="-220663" algn="l" defTabSz="914400" rtl="0" eaLnBrk="1" fontAlgn="auto" latinLnBrk="0" hangingPunct="1">
              <a:lnSpc>
                <a:spcPct val="100000"/>
              </a:lnSpc>
              <a:spcBef>
                <a:spcPts val="0"/>
              </a:spcBef>
              <a:spcAft>
                <a:spcPts val="600"/>
              </a:spcAft>
              <a:buClr>
                <a:srgbClr val="00B050"/>
              </a:buClr>
              <a:buSzTx/>
              <a:buFont typeface="Arial" panose="020B0604020202020204" pitchFamily="34" charset="0"/>
              <a:buChar char="•"/>
              <a:tabLst/>
              <a:defRPr/>
            </a:pPr>
            <a:r>
              <a:rPr kumimoji="0" lang="en-US" altLang="en-US" sz="1600" b="0" i="0" u="none" strike="noStrike" kern="0" cap="none" spc="0" normalizeH="0" baseline="0" noProof="0" dirty="0">
                <a:ln>
                  <a:noFill/>
                </a:ln>
                <a:solidFill>
                  <a:schemeClr val="bg1"/>
                </a:solidFill>
                <a:effectLst/>
                <a:uLnTx/>
                <a:uFillTx/>
                <a:ea typeface="+mn-ea"/>
                <a:cs typeface="Arial"/>
              </a:rPr>
              <a:t>Luz Elena </a:t>
            </a:r>
            <a:r>
              <a:rPr kumimoji="0" lang="en-US" altLang="en-US" sz="1600" b="0" i="0" u="none" strike="noStrike" kern="0" cap="none" spc="0" normalizeH="0" baseline="0" noProof="0" dirty="0" err="1">
                <a:ln>
                  <a:noFill/>
                </a:ln>
                <a:solidFill>
                  <a:schemeClr val="bg1"/>
                </a:solidFill>
                <a:effectLst/>
                <a:uLnTx/>
                <a:uFillTx/>
                <a:ea typeface="+mn-ea"/>
                <a:cs typeface="Arial"/>
              </a:rPr>
              <a:t>Schemmel</a:t>
            </a:r>
            <a:endParaRPr kumimoji="0" lang="en-US" altLang="en-US" sz="1600" b="0" i="0" u="none" strike="noStrike" kern="0" cap="none" spc="0" normalizeH="0" baseline="0" noProof="0" dirty="0">
              <a:ln>
                <a:noFill/>
              </a:ln>
              <a:solidFill>
                <a:schemeClr val="bg1"/>
              </a:solidFill>
              <a:effectLst/>
              <a:uLnTx/>
              <a:uFillTx/>
              <a:ea typeface="+mn-ea"/>
              <a:cs typeface="Arial"/>
            </a:endParaRPr>
          </a:p>
          <a:p>
            <a:pPr marL="457200" marR="0" lvl="1" indent="-220663" algn="l" defTabSz="914400" rtl="0" eaLnBrk="1" fontAlgn="auto" latinLnBrk="0" hangingPunct="1">
              <a:lnSpc>
                <a:spcPct val="100000"/>
              </a:lnSpc>
              <a:spcBef>
                <a:spcPts val="0"/>
              </a:spcBef>
              <a:spcAft>
                <a:spcPts val="600"/>
              </a:spcAft>
              <a:buClr>
                <a:srgbClr val="00B050"/>
              </a:buClr>
              <a:buSzTx/>
              <a:buFont typeface="Arial" panose="020B0604020202020204" pitchFamily="34" charset="0"/>
              <a:buChar char="•"/>
              <a:tabLst/>
              <a:defRPr/>
            </a:pPr>
            <a:r>
              <a:rPr kumimoji="0" lang="en-US" altLang="en-US" sz="1600" b="0" i="0" u="none" strike="noStrike" kern="0" cap="none" spc="0" normalizeH="0" baseline="0" noProof="0" dirty="0">
                <a:ln>
                  <a:noFill/>
                </a:ln>
                <a:solidFill>
                  <a:schemeClr val="bg1"/>
                </a:solidFill>
                <a:effectLst/>
                <a:uLnTx/>
                <a:uFillTx/>
                <a:ea typeface="+mn-ea"/>
                <a:cs typeface="Arial"/>
              </a:rPr>
              <a:t>Phyllis Slusher</a:t>
            </a:r>
          </a:p>
          <a:p>
            <a:pPr marL="457200" marR="0" lvl="1" indent="-220663" algn="l" defTabSz="914400" rtl="0" eaLnBrk="1" fontAlgn="auto" latinLnBrk="0" hangingPunct="1">
              <a:lnSpc>
                <a:spcPct val="100000"/>
              </a:lnSpc>
              <a:spcBef>
                <a:spcPts val="0"/>
              </a:spcBef>
              <a:spcAft>
                <a:spcPts val="600"/>
              </a:spcAft>
              <a:buClr>
                <a:srgbClr val="00B050"/>
              </a:buClr>
              <a:buSzTx/>
              <a:buFont typeface="Arial" panose="020B0604020202020204" pitchFamily="34" charset="0"/>
              <a:buChar char="•"/>
              <a:tabLst/>
              <a:defRPr/>
            </a:pPr>
            <a:r>
              <a:rPr kumimoji="0" lang="en-US" altLang="en-US" sz="1600" b="0" i="0" u="none" strike="noStrike" kern="0" cap="none" spc="0" normalizeH="0" baseline="0" noProof="0" dirty="0">
                <a:ln>
                  <a:noFill/>
                </a:ln>
                <a:solidFill>
                  <a:schemeClr val="bg1"/>
                </a:solidFill>
                <a:effectLst/>
                <a:uLnTx/>
                <a:uFillTx/>
                <a:ea typeface="+mn-ea"/>
                <a:cs typeface="Arial"/>
              </a:rPr>
              <a:t>Wanda Spivey</a:t>
            </a:r>
            <a:endParaRPr lang="en-US" sz="1600" dirty="0">
              <a:solidFill>
                <a:schemeClr val="tx2"/>
              </a:solidFill>
            </a:endParaRPr>
          </a:p>
          <a:p>
            <a:pPr marL="285750" indent="-285750" algn="l">
              <a:buFont typeface="Arial"/>
              <a:buChar char="•"/>
            </a:pPr>
            <a:endParaRPr lang="en-US" sz="1800" dirty="0">
              <a:solidFill>
                <a:schemeClr val="tx2"/>
              </a:solidFill>
            </a:endParaRPr>
          </a:p>
          <a:p>
            <a:pPr marL="285750" indent="-285750" algn="l">
              <a:buFont typeface="Arial"/>
              <a:buChar char="•"/>
            </a:pPr>
            <a:endParaRPr lang="en-US" sz="1800" dirty="0">
              <a:solidFill>
                <a:schemeClr val="tx2"/>
              </a:solidFill>
            </a:endParaRPr>
          </a:p>
        </p:txBody>
      </p:sp>
      <p:cxnSp>
        <p:nvCxnSpPr>
          <p:cNvPr id="7" name="Straight Connector 6">
            <a:extLst>
              <a:ext uri="{FF2B5EF4-FFF2-40B4-BE49-F238E27FC236}">
                <a16:creationId xmlns:a16="http://schemas.microsoft.com/office/drawing/2014/main" id="{B035A475-87A8-4B1A-A55F-A528183BFEE8}"/>
              </a:ext>
            </a:extLst>
          </p:cNvPr>
          <p:cNvCxnSpPr/>
          <p:nvPr/>
        </p:nvCxnSpPr>
        <p:spPr>
          <a:xfrm>
            <a:off x="572713" y="902254"/>
            <a:ext cx="1140178" cy="0"/>
          </a:xfrm>
          <a:prstGeom prst="line">
            <a:avLst/>
          </a:prstGeom>
          <a:ln>
            <a:solidFill>
              <a:srgbClr val="C2D34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0162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6</a:t>
            </a:fld>
            <a:endParaRPr lang="en-US" sz="800" dirty="0">
              <a:solidFill>
                <a:srgbClr val="FFFFFF"/>
              </a:solidFill>
            </a:endParaRPr>
          </a:p>
        </p:txBody>
      </p:sp>
      <p:cxnSp>
        <p:nvCxnSpPr>
          <p:cNvPr id="15" name="Straight Connector 14">
            <a:extLst>
              <a:ext uri="{FF2B5EF4-FFF2-40B4-BE49-F238E27FC236}">
                <a16:creationId xmlns:a16="http://schemas.microsoft.com/office/drawing/2014/main" id="{5A6256DE-05AC-4B21-ABC2-76F5BDD00965}"/>
              </a:ext>
            </a:extLst>
          </p:cNvPr>
          <p:cNvCxnSpPr/>
          <p:nvPr/>
        </p:nvCxnSpPr>
        <p:spPr>
          <a:xfrm>
            <a:off x="4157541" y="2007959"/>
            <a:ext cx="699607"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6" name="Diagram 15">
            <a:extLst>
              <a:ext uri="{FF2B5EF4-FFF2-40B4-BE49-F238E27FC236}">
                <a16:creationId xmlns:a16="http://schemas.microsoft.com/office/drawing/2014/main" id="{65BAE800-E4F2-4AD9-ADD4-0237D9A2B344}"/>
              </a:ext>
            </a:extLst>
          </p:cNvPr>
          <p:cNvGraphicFramePr/>
          <p:nvPr>
            <p:extLst>
              <p:ext uri="{D42A27DB-BD31-4B8C-83A1-F6EECF244321}">
                <p14:modId xmlns:p14="http://schemas.microsoft.com/office/powerpoint/2010/main" val="1609391069"/>
              </p:ext>
            </p:extLst>
          </p:nvPr>
        </p:nvGraphicFramePr>
        <p:xfrm>
          <a:off x="1223962" y="142108"/>
          <a:ext cx="6479313" cy="4683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8915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664587"/>
            <a:ext cx="9144000" cy="688868"/>
          </a:xfrm>
        </p:spPr>
        <p:txBody>
          <a:bodyPr anchor="t" anchorCtr="0">
            <a:noAutofit/>
          </a:bodyPr>
          <a:lstStyle/>
          <a:p>
            <a:r>
              <a:rPr lang="en-US" sz="2800" b="1" dirty="0">
                <a:solidFill>
                  <a:schemeClr val="tx2"/>
                </a:solidFill>
              </a:rPr>
              <a:t>COMPLAINT AND INVESTIGATION PROCESS</a:t>
            </a:r>
          </a:p>
        </p:txBody>
      </p:sp>
      <p:sp>
        <p:nvSpPr>
          <p:cNvPr id="8"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7</a:t>
            </a:fld>
            <a:endParaRPr lang="en-US" sz="800" dirty="0">
              <a:solidFill>
                <a:srgbClr val="FFFFFF"/>
              </a:solidFill>
            </a:endParaRPr>
          </a:p>
        </p:txBody>
      </p:sp>
    </p:spTree>
    <p:extLst>
      <p:ext uri="{BB962C8B-B14F-4D97-AF65-F5344CB8AC3E}">
        <p14:creationId xmlns:p14="http://schemas.microsoft.com/office/powerpoint/2010/main" val="3511198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Picture 3" descr="IMG_2732a z.jpg"/>
          <p:cNvPicPr>
            <a:picLocks noChangeAspect="1"/>
          </p:cNvPicPr>
          <p:nvPr/>
        </p:nvPicPr>
        <p:blipFill rotWithShape="1">
          <a:blip r:embed="rId3">
            <a:extLst>
              <a:ext uri="{28A0092B-C50C-407E-A947-70E740481C1C}">
                <a14:useLocalDpi xmlns:a14="http://schemas.microsoft.com/office/drawing/2010/main" val="0"/>
              </a:ext>
            </a:extLst>
          </a:blip>
          <a:srcRect t="15056" b="5980"/>
          <a:stretch/>
        </p:blipFill>
        <p:spPr>
          <a:xfrm>
            <a:off x="0" y="449004"/>
            <a:ext cx="3630340" cy="4310436"/>
          </a:xfrm>
          <a:prstGeom prst="rect">
            <a:avLst/>
          </a:prstGeom>
        </p:spPr>
      </p:pic>
      <p:sp>
        <p:nvSpPr>
          <p:cNvPr id="5"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8</a:t>
            </a:fld>
            <a:endParaRPr lang="en-US" sz="800" dirty="0">
              <a:solidFill>
                <a:srgbClr val="FFFFFF"/>
              </a:solidFill>
            </a:endParaRPr>
          </a:p>
        </p:txBody>
      </p:sp>
      <p:sp>
        <p:nvSpPr>
          <p:cNvPr id="8" name="Title 1"/>
          <p:cNvSpPr txBox="1">
            <a:spLocks/>
          </p:cNvSpPr>
          <p:nvPr/>
        </p:nvSpPr>
        <p:spPr>
          <a:xfrm>
            <a:off x="3897443" y="393617"/>
            <a:ext cx="5036999" cy="457200"/>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073E87"/>
                </a:solidFill>
              </a:rPr>
              <a:t>Complaint and Investigation Process</a:t>
            </a:r>
            <a:endParaRPr lang="en-US" sz="2000" b="1" dirty="0">
              <a:solidFill>
                <a:srgbClr val="FFFFFF"/>
              </a:solidFill>
            </a:endParaRPr>
          </a:p>
        </p:txBody>
      </p:sp>
      <p:cxnSp>
        <p:nvCxnSpPr>
          <p:cNvPr id="6" name="Straight Connector 5"/>
          <p:cNvCxnSpPr/>
          <p:nvPr/>
        </p:nvCxnSpPr>
        <p:spPr>
          <a:xfrm>
            <a:off x="4075752" y="891124"/>
            <a:ext cx="1140178" cy="0"/>
          </a:xfrm>
          <a:prstGeom prst="line">
            <a:avLst/>
          </a:prstGeom>
          <a:ln>
            <a:solidFill>
              <a:srgbClr val="C2D34F"/>
            </a:solidFill>
          </a:ln>
          <a:effectLst/>
        </p:spPr>
        <p:style>
          <a:lnRef idx="2">
            <a:schemeClr val="accent1"/>
          </a:lnRef>
          <a:fillRef idx="0">
            <a:schemeClr val="accent1"/>
          </a:fillRef>
          <a:effectRef idx="1">
            <a:schemeClr val="accent1"/>
          </a:effectRef>
          <a:fontRef idx="minor">
            <a:schemeClr val="tx1"/>
          </a:fontRef>
        </p:style>
      </p:cxnSp>
      <p:sp>
        <p:nvSpPr>
          <p:cNvPr id="10" name="Title 1"/>
          <p:cNvSpPr txBox="1">
            <a:spLocks/>
          </p:cNvSpPr>
          <p:nvPr/>
        </p:nvSpPr>
        <p:spPr>
          <a:xfrm>
            <a:off x="3983317" y="1053074"/>
            <a:ext cx="4399613" cy="3026917"/>
          </a:xfrm>
          <a:prstGeom prst="rect">
            <a:avLst/>
          </a:prstGeom>
        </p:spPr>
        <p:txBody>
          <a:bodyPr vert="horz" lIns="91440" tIns="45720" rIns="91440" bIns="45720" numCol="1"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Aft>
                <a:spcPts val="600"/>
              </a:spcAft>
            </a:pPr>
            <a:r>
              <a:rPr lang="en-US" sz="1600" b="1" dirty="0">
                <a:solidFill>
                  <a:srgbClr val="1291D1"/>
                </a:solidFill>
              </a:rPr>
              <a:t>Summary of Steps:</a:t>
            </a:r>
            <a:endParaRPr lang="en-US" sz="1600" dirty="0">
              <a:solidFill>
                <a:srgbClr val="1291D1"/>
              </a:solidFill>
            </a:endParaRPr>
          </a:p>
          <a:p>
            <a:pPr marL="231775" indent="-231775" algn="l">
              <a:spcAft>
                <a:spcPts val="600"/>
              </a:spcAft>
              <a:buClr>
                <a:srgbClr val="1291D1"/>
              </a:buClr>
              <a:buFont typeface="Arial"/>
              <a:buChar char="•"/>
            </a:pPr>
            <a:r>
              <a:rPr lang="en-US" sz="1600" dirty="0"/>
              <a:t>Intake</a:t>
            </a:r>
          </a:p>
          <a:p>
            <a:pPr marL="231775" indent="-231775" algn="l">
              <a:spcAft>
                <a:spcPts val="600"/>
              </a:spcAft>
              <a:buClr>
                <a:srgbClr val="1291D1"/>
              </a:buClr>
              <a:buFont typeface="Arial"/>
              <a:buChar char="•"/>
            </a:pPr>
            <a:r>
              <a:rPr lang="en-US" sz="1600" dirty="0"/>
              <a:t>Complaint is filed</a:t>
            </a:r>
          </a:p>
          <a:p>
            <a:pPr marL="231775" indent="-231775" algn="l">
              <a:spcAft>
                <a:spcPts val="600"/>
              </a:spcAft>
              <a:buClr>
                <a:srgbClr val="1291D1"/>
              </a:buClr>
              <a:buFont typeface="Arial"/>
              <a:buChar char="•"/>
            </a:pPr>
            <a:r>
              <a:rPr lang="en-US" sz="1600" dirty="0"/>
              <a:t>Investigation</a:t>
            </a:r>
          </a:p>
          <a:p>
            <a:pPr marL="231775" indent="-231775" algn="l">
              <a:spcAft>
                <a:spcPts val="600"/>
              </a:spcAft>
              <a:buClr>
                <a:srgbClr val="1291D1"/>
              </a:buClr>
              <a:buFont typeface="Arial"/>
              <a:buChar char="•"/>
            </a:pPr>
            <a:r>
              <a:rPr lang="en-US" sz="1600" dirty="0"/>
              <a:t>Review, Analysis and Determination</a:t>
            </a:r>
          </a:p>
          <a:p>
            <a:pPr marL="231775" indent="-231775" algn="l">
              <a:spcAft>
                <a:spcPts val="600"/>
              </a:spcAft>
              <a:buClr>
                <a:srgbClr val="1291D1"/>
              </a:buClr>
              <a:buFont typeface="Arial"/>
              <a:buChar char="•"/>
            </a:pPr>
            <a:r>
              <a:rPr lang="en-US" sz="1600" dirty="0"/>
              <a:t>CCA Findings &amp; Recommendations </a:t>
            </a:r>
          </a:p>
          <a:p>
            <a:pPr marL="231775" indent="-231775" algn="l">
              <a:spcAft>
                <a:spcPts val="600"/>
              </a:spcAft>
              <a:buClr>
                <a:srgbClr val="1291D1"/>
              </a:buClr>
              <a:buFont typeface="Arial"/>
              <a:buChar char="•"/>
            </a:pPr>
            <a:r>
              <a:rPr lang="en-US" sz="1600" dirty="0"/>
              <a:t>Board Review</a:t>
            </a:r>
          </a:p>
          <a:p>
            <a:pPr marL="231775" indent="-231775" algn="l">
              <a:spcAft>
                <a:spcPts val="600"/>
              </a:spcAft>
              <a:buClr>
                <a:srgbClr val="1291D1"/>
              </a:buClr>
              <a:buFont typeface="Arial"/>
              <a:buChar char="•"/>
            </a:pPr>
            <a:r>
              <a:rPr lang="en-US" sz="1600" dirty="0"/>
              <a:t>City Manager’s Final Decision</a:t>
            </a:r>
          </a:p>
          <a:p>
            <a:pPr marL="231775" indent="-231775" algn="l">
              <a:spcAft>
                <a:spcPts val="600"/>
              </a:spcAft>
              <a:buClr>
                <a:srgbClr val="1291D1"/>
              </a:buClr>
              <a:buFont typeface="Arial"/>
              <a:buChar char="•"/>
            </a:pPr>
            <a:r>
              <a:rPr lang="en-US" sz="1600" dirty="0"/>
              <a:t>Final Decision Sent to Chief of Police</a:t>
            </a:r>
          </a:p>
          <a:p>
            <a:pPr marL="285750" indent="-285750" algn="l">
              <a:spcAft>
                <a:spcPts val="600"/>
              </a:spcAft>
              <a:buFont typeface="Arial"/>
              <a:buChar char="•"/>
            </a:pPr>
            <a:endParaRPr lang="en-US" sz="1600" dirty="0">
              <a:solidFill>
                <a:schemeClr val="tx2"/>
              </a:solidFill>
            </a:endParaRPr>
          </a:p>
          <a:p>
            <a:pPr marL="285750" indent="-285750" algn="l">
              <a:buFont typeface="Arial"/>
              <a:buChar char="•"/>
            </a:pPr>
            <a:endParaRPr lang="en-US" sz="1800" dirty="0">
              <a:solidFill>
                <a:schemeClr val="tx2"/>
              </a:solidFill>
            </a:endParaRPr>
          </a:p>
          <a:p>
            <a:pPr marL="285750" indent="-285750" algn="l">
              <a:buFont typeface="Arial"/>
              <a:buChar char="•"/>
            </a:pPr>
            <a:endParaRPr lang="en-US" sz="1800" dirty="0">
              <a:solidFill>
                <a:schemeClr val="tx2"/>
              </a:solidFill>
            </a:endParaRPr>
          </a:p>
          <a:p>
            <a:pPr marL="285750" indent="-285750" algn="l">
              <a:buFont typeface="Arial"/>
              <a:buChar char="•"/>
            </a:pPr>
            <a:endParaRPr lang="en-US" sz="1800" dirty="0">
              <a:solidFill>
                <a:schemeClr val="tx2"/>
              </a:solidFill>
            </a:endParaRPr>
          </a:p>
        </p:txBody>
      </p:sp>
    </p:spTree>
    <p:extLst>
      <p:ext uri="{BB962C8B-B14F-4D97-AF65-F5344CB8AC3E}">
        <p14:creationId xmlns:p14="http://schemas.microsoft.com/office/powerpoint/2010/main" val="1677016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9</a:t>
            </a:fld>
            <a:endParaRPr lang="en-US" sz="800" dirty="0">
              <a:solidFill>
                <a:srgbClr val="FFFFFF"/>
              </a:solidFill>
            </a:endParaRPr>
          </a:p>
        </p:txBody>
      </p:sp>
      <p:sp>
        <p:nvSpPr>
          <p:cNvPr id="9" name="Title 1"/>
          <p:cNvSpPr txBox="1">
            <a:spLocks/>
          </p:cNvSpPr>
          <p:nvPr/>
        </p:nvSpPr>
        <p:spPr>
          <a:xfrm>
            <a:off x="467781" y="1057986"/>
            <a:ext cx="7754323" cy="659633"/>
          </a:xfrm>
          <a:prstGeom prst="rect">
            <a:avLst/>
          </a:prstGeom>
        </p:spPr>
        <p:txBody>
          <a:bodyPr vert="horz" lIns="91440" tIns="45720" rIns="91440" bIns="45720" numCol="1"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Aft>
                <a:spcPts val="600"/>
              </a:spcAft>
            </a:pPr>
            <a:r>
              <a:rPr lang="en-US" sz="1600" b="1" dirty="0">
                <a:solidFill>
                  <a:schemeClr val="tx2"/>
                </a:solidFill>
                <a:latin typeface="+mn-lt"/>
              </a:rPr>
              <a:t>Collaborative Agreement/Article XXVIII, Section 3</a:t>
            </a:r>
          </a:p>
          <a:p>
            <a:pPr algn="l">
              <a:spcAft>
                <a:spcPts val="600"/>
              </a:spcAft>
            </a:pPr>
            <a:r>
              <a:rPr lang="en-US" sz="1600" b="1" dirty="0">
                <a:solidFill>
                  <a:schemeClr val="tx2"/>
                </a:solidFill>
                <a:latin typeface="+mn-lt"/>
              </a:rPr>
              <a:t>Memorandum of Agreement, Section 6 (paragraphs 35-56)</a:t>
            </a:r>
          </a:p>
          <a:p>
            <a:pPr marL="285750" indent="-285750" algn="l">
              <a:buFont typeface="Arial"/>
              <a:buChar char="•"/>
            </a:pPr>
            <a:endParaRPr lang="en-US" sz="1600" dirty="0">
              <a:solidFill>
                <a:schemeClr val="tx2"/>
              </a:solidFill>
              <a:latin typeface="+mn-lt"/>
            </a:endParaRPr>
          </a:p>
          <a:p>
            <a:pPr algn="l"/>
            <a:endParaRPr lang="en-US" sz="1800" dirty="0">
              <a:solidFill>
                <a:schemeClr val="tx2"/>
              </a:solidFill>
            </a:endParaRPr>
          </a:p>
          <a:p>
            <a:pPr marL="285750" indent="-285750" algn="l">
              <a:buFont typeface="Arial"/>
              <a:buChar char="•"/>
            </a:pPr>
            <a:endParaRPr lang="en-US" sz="1800" dirty="0">
              <a:solidFill>
                <a:schemeClr val="tx2"/>
              </a:solidFill>
            </a:endParaRPr>
          </a:p>
          <a:p>
            <a:pPr marL="285750" indent="-285750" algn="l">
              <a:buFont typeface="Arial"/>
              <a:buChar char="•"/>
            </a:pPr>
            <a:endParaRPr lang="en-US" sz="1800" dirty="0">
              <a:solidFill>
                <a:schemeClr val="tx2"/>
              </a:solidFill>
            </a:endParaRPr>
          </a:p>
          <a:p>
            <a:pPr marL="285750" indent="-285750" algn="l">
              <a:buFont typeface="Arial"/>
              <a:buChar char="•"/>
            </a:pPr>
            <a:endParaRPr lang="en-US" sz="1800" dirty="0">
              <a:solidFill>
                <a:schemeClr val="tx2"/>
              </a:solidFill>
            </a:endParaRPr>
          </a:p>
        </p:txBody>
      </p:sp>
      <p:sp>
        <p:nvSpPr>
          <p:cNvPr id="10" name="Title 1"/>
          <p:cNvSpPr txBox="1">
            <a:spLocks/>
          </p:cNvSpPr>
          <p:nvPr/>
        </p:nvSpPr>
        <p:spPr>
          <a:xfrm>
            <a:off x="467782" y="459407"/>
            <a:ext cx="2845508" cy="457200"/>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073E87"/>
                </a:solidFill>
              </a:rPr>
              <a:t>Investigations</a:t>
            </a:r>
            <a:endParaRPr lang="en-US" sz="2000" b="1" dirty="0">
              <a:solidFill>
                <a:srgbClr val="FFFFFF"/>
              </a:solidFill>
            </a:endParaRPr>
          </a:p>
        </p:txBody>
      </p:sp>
      <p:cxnSp>
        <p:nvCxnSpPr>
          <p:cNvPr id="6" name="Straight Connector 5"/>
          <p:cNvCxnSpPr/>
          <p:nvPr/>
        </p:nvCxnSpPr>
        <p:spPr>
          <a:xfrm>
            <a:off x="565217" y="902256"/>
            <a:ext cx="1140178" cy="0"/>
          </a:xfrm>
          <a:prstGeom prst="line">
            <a:avLst/>
          </a:prstGeom>
          <a:ln>
            <a:solidFill>
              <a:srgbClr val="C2D34F"/>
            </a:solidFill>
          </a:ln>
          <a:effectLst/>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8E0ADCA4-947B-4009-9E4B-B12B676FAC26}"/>
              </a:ext>
            </a:extLst>
          </p:cNvPr>
          <p:cNvPicPr>
            <a:picLocks noChangeAspect="1"/>
          </p:cNvPicPr>
          <p:nvPr/>
        </p:nvPicPr>
        <p:blipFill>
          <a:blip r:embed="rId3"/>
          <a:stretch>
            <a:fillRect/>
          </a:stretch>
        </p:blipFill>
        <p:spPr>
          <a:xfrm>
            <a:off x="580208" y="2102580"/>
            <a:ext cx="4298324" cy="1939175"/>
          </a:xfrm>
          <a:prstGeom prst="rect">
            <a:avLst/>
          </a:prstGeom>
          <a:noFill/>
          <a:ln>
            <a:solidFill>
              <a:srgbClr val="4F81BD"/>
            </a:solidFill>
          </a:ln>
        </p:spPr>
      </p:pic>
      <p:pic>
        <p:nvPicPr>
          <p:cNvPr id="8" name="Picture 7">
            <a:extLst>
              <a:ext uri="{FF2B5EF4-FFF2-40B4-BE49-F238E27FC236}">
                <a16:creationId xmlns:a16="http://schemas.microsoft.com/office/drawing/2014/main" id="{5EBF96DA-6301-4A3E-9E55-A8E641B18E0D}"/>
              </a:ext>
            </a:extLst>
          </p:cNvPr>
          <p:cNvPicPr>
            <a:picLocks noChangeAspect="1"/>
          </p:cNvPicPr>
          <p:nvPr/>
        </p:nvPicPr>
        <p:blipFill>
          <a:blip r:embed="rId4"/>
          <a:stretch>
            <a:fillRect/>
          </a:stretch>
        </p:blipFill>
        <p:spPr>
          <a:xfrm>
            <a:off x="5029354" y="1946256"/>
            <a:ext cx="3305175" cy="2095500"/>
          </a:xfrm>
          <a:prstGeom prst="rect">
            <a:avLst/>
          </a:prstGeom>
          <a:ln>
            <a:solidFill>
              <a:srgbClr val="4F81BD"/>
            </a:solidFill>
          </a:ln>
        </p:spPr>
      </p:pic>
    </p:spTree>
    <p:extLst>
      <p:ext uri="{BB962C8B-B14F-4D97-AF65-F5344CB8AC3E}">
        <p14:creationId xmlns:p14="http://schemas.microsoft.com/office/powerpoint/2010/main" val="4237862257"/>
      </p:ext>
    </p:extLst>
  </p:cSld>
  <p:clrMapOvr>
    <a:masterClrMapping/>
  </p:clrMapOvr>
</p:sld>
</file>

<file path=ppt/theme/theme1.xml><?xml version="1.0" encoding="utf-8"?>
<a:theme xmlns:a="http://schemas.openxmlformats.org/drawingml/2006/main" name="Office Them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 xsi:nil="true"/>
  </documentManagement>
</p:properti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docProps/app.xml><?xml version="1.0" encoding="utf-8"?>
<Properties xmlns="http://schemas.openxmlformats.org/officeDocument/2006/extended-properties" xmlns:vt="http://schemas.openxmlformats.org/officeDocument/2006/docPropsVTypes">
  <TotalTime>493</TotalTime>
  <Words>2474</Words>
  <Application>Microsoft Office PowerPoint</Application>
  <PresentationFormat>On-screen Show (16:9)</PresentationFormat>
  <Paragraphs>338</Paragraphs>
  <Slides>32</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Frutiger 55 Roman</vt:lpstr>
      <vt:lpstr>Office Theme</vt:lpstr>
      <vt:lpstr>Citizen Complaint Authority (CCA) Update</vt:lpstr>
      <vt:lpstr>Overview</vt:lpstr>
      <vt:lpstr>Mission Statement</vt:lpstr>
      <vt:lpstr>PowerPoint Presentation</vt:lpstr>
      <vt:lpstr>PowerPoint Presentation</vt:lpstr>
      <vt:lpstr>PowerPoint Presentation</vt:lpstr>
      <vt:lpstr>COMPLAINT AND INVESTIGATION PROCESS</vt:lpstr>
      <vt:lpstr>PowerPoint Presentation</vt:lpstr>
      <vt:lpstr>PowerPoint Presentation</vt:lpstr>
      <vt:lpstr>PowerPoint Presentation</vt:lpstr>
      <vt:lpstr>PowerPoint Presentation</vt:lpstr>
      <vt:lpstr>PowerPoint Presentation</vt:lpstr>
      <vt:lpstr>CCA Investigations</vt:lpstr>
      <vt:lpstr>Case Scenarios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Citizen Complaint Authority (CCA) Update</dc:title>
  <dc:creator>Bonner, Michelle</dc:creator>
  <cp:lastModifiedBy>Woods, Heidi</cp:lastModifiedBy>
  <cp:revision>53</cp:revision>
  <dcterms:created xsi:type="dcterms:W3CDTF">2021-03-11T13:24:30Z</dcterms:created>
  <dcterms:modified xsi:type="dcterms:W3CDTF">2021-04-26T18:05:55Z</dcterms:modified>
</cp:coreProperties>
</file>